
<file path=[Content_Types].xml><?xml version="1.0" encoding="utf-8"?>
<Types xmlns="http://schemas.openxmlformats.org/package/2006/content-types">
  <Default Extension="png" ContentType="image/png"/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0" r:id="rId3"/>
    <p:sldId id="319" r:id="rId4"/>
    <p:sldId id="320" r:id="rId5"/>
    <p:sldId id="332" r:id="rId6"/>
    <p:sldId id="333" r:id="rId7"/>
    <p:sldId id="334" r:id="rId8"/>
    <p:sldId id="336" r:id="rId9"/>
    <p:sldId id="337" r:id="rId10"/>
    <p:sldId id="339" r:id="rId11"/>
    <p:sldId id="351" r:id="rId12"/>
    <p:sldId id="340" r:id="rId13"/>
    <p:sldId id="261" r:id="rId14"/>
    <p:sldId id="277" r:id="rId15"/>
    <p:sldId id="346" r:id="rId16"/>
    <p:sldId id="280" r:id="rId17"/>
    <p:sldId id="29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133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1" autoAdjust="0"/>
    <p:restoredTop sz="94660" autoAdjust="0"/>
  </p:normalViewPr>
  <p:slideViewPr>
    <p:cSldViewPr snapToGrid="0">
      <p:cViewPr>
        <p:scale>
          <a:sx n="66" d="100"/>
          <a:sy n="66" d="100"/>
        </p:scale>
        <p:origin x="1788" y="10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74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" t="5804" r="8679" b="31860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random/>
      </p:transition>
    </mc:Choice>
    <mc:Fallback>
      <p:transition spd="med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random/>
      </p:transition>
    </mc:Choice>
    <mc:Fallback>
      <p:transition spd="med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FCCCB40A-BFBE-45B4-A9FD-62C342CEA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1486AF6-1299-46DD-A92D-C79FA8000E4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med" p14:dur="699">
        <p:random/>
      </p:transition>
    </mc:Choice>
    <mc:Fallback>
      <p:transition spd="med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tags" Target="../tags/tag5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tags" Target="../tags/tag2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tags" Target="../tags/tag4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15185" y="2241550"/>
            <a:ext cx="77381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5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我的创客教学路</a:t>
            </a:r>
            <a:endParaRPr kumimoji="1" lang="zh-CN" altLang="en-US" sz="54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52825" y="3888740"/>
            <a:ext cx="5085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2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课堂教学经验分享</a:t>
            </a:r>
            <a:endParaRPr kumimoji="1" lang="zh-CN" altLang="en-US" sz="24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32125" y="1050290"/>
            <a:ext cx="5904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人工智能</a:t>
            </a:r>
            <a:r>
              <a:rPr kumimoji="1" lang="en-US" altLang="zh-CN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/</a:t>
            </a:r>
            <a:r>
              <a:rPr kumimoji="1" lang="zh-CN" altLang="en-US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机器人</a:t>
            </a:r>
            <a:r>
              <a:rPr kumimoji="1" lang="en-US" altLang="zh-CN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/</a:t>
            </a:r>
            <a:r>
              <a:rPr kumimoji="1" lang="zh-CN" altLang="en-US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创客</a:t>
            </a:r>
            <a:r>
              <a:rPr kumimoji="1" lang="en-US" altLang="zh-CN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/</a:t>
            </a:r>
            <a:r>
              <a:rPr kumimoji="1" lang="zh-CN" altLang="en-US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编程</a:t>
            </a:r>
            <a:endParaRPr kumimoji="1" lang="zh-CN" altLang="en-US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08248" y="5075110"/>
            <a:ext cx="457550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b="1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瑞昌市实验小学   蔡琦</a:t>
            </a:r>
            <a:endParaRPr kumimoji="1" lang="zh-CN" altLang="en-US" b="1" dirty="0">
              <a:solidFill>
                <a:schemeClr val="bg1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 txBox="1"/>
          <p:nvPr/>
        </p:nvSpPr>
        <p:spPr>
          <a:xfrm>
            <a:off x="617855" y="323215"/>
            <a:ext cx="6951980" cy="925195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scratch+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传感器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 Placeholder 4"/>
          <p:cNvSpPr txBox="1"/>
          <p:nvPr/>
        </p:nvSpPr>
        <p:spPr>
          <a:xfrm>
            <a:off x="8409305" y="5754370"/>
            <a:ext cx="3473450" cy="925195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学生作品雷电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微信图片_201912271950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9970" y="1303020"/>
            <a:ext cx="6343015" cy="4757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 txBox="1"/>
          <p:nvPr/>
        </p:nvSpPr>
        <p:spPr>
          <a:xfrm>
            <a:off x="254000" y="-51435"/>
            <a:ext cx="6951980" cy="925195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scratch+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传感器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 Placeholder 4"/>
          <p:cNvSpPr txBox="1"/>
          <p:nvPr/>
        </p:nvSpPr>
        <p:spPr>
          <a:xfrm>
            <a:off x="7346315" y="6038850"/>
            <a:ext cx="4345305" cy="925195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学生作品超声波弹小球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超声波弹小球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72185" y="873760"/>
            <a:ext cx="10054590" cy="527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48765" y="858520"/>
            <a:ext cx="9357360" cy="436245"/>
          </a:xfrm>
          <a:prstGeom prst="rect">
            <a:avLst/>
          </a:prstGeom>
          <a:noFill/>
        </p:spPr>
        <p:txBody>
          <a:bodyPr wrap="square" lIns="68520" tIns="34289" rIns="68520" bIns="3428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4530"/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开展相关的</a:t>
            </a:r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主题实践活动</a:t>
            </a:r>
            <a:endParaRPr lang="zh-CN" altLang="en-US" sz="2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4" name="组合 24"/>
          <p:cNvGrpSpPr/>
          <p:nvPr/>
        </p:nvGrpSpPr>
        <p:grpSpPr>
          <a:xfrm>
            <a:off x="1717971" y="2326971"/>
            <a:ext cx="2965823" cy="553085"/>
            <a:chOff x="6629352" y="1760489"/>
            <a:chExt cx="3954431" cy="737447"/>
          </a:xfrm>
        </p:grpSpPr>
        <p:sp>
          <p:nvSpPr>
            <p:cNvPr id="8" name="文本框 7"/>
            <p:cNvSpPr txBox="1"/>
            <p:nvPr/>
          </p:nvSpPr>
          <p:spPr>
            <a:xfrm>
              <a:off x="7481596" y="1780122"/>
              <a:ext cx="3102187" cy="55202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/>
              <a:r>
                <a:rPr lang="zh-CN" altLang="en-US" sz="21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</a:rPr>
                <a:t>电子基础制作活动</a:t>
              </a:r>
              <a:endParaRPr lang="zh-CN" altLang="en-US" sz="21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629352" y="1760489"/>
              <a:ext cx="1013460" cy="73744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0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</a:rPr>
                <a:t>01.</a:t>
              </a:r>
              <a:endParaRPr lang="zh-CN" altLang="en-US" sz="3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endParaRPr>
            </a:p>
          </p:txBody>
        </p:sp>
      </p:grpSp>
      <p:grpSp>
        <p:nvGrpSpPr>
          <p:cNvPr id="9" name="组合 24"/>
          <p:cNvGrpSpPr/>
          <p:nvPr/>
        </p:nvGrpSpPr>
        <p:grpSpPr>
          <a:xfrm>
            <a:off x="1717971" y="3647292"/>
            <a:ext cx="2967093" cy="553085"/>
            <a:chOff x="6629352" y="1760489"/>
            <a:chExt cx="3956124" cy="737447"/>
          </a:xfrm>
        </p:grpSpPr>
        <p:sp>
          <p:nvSpPr>
            <p:cNvPr id="13" name="文本框 12"/>
            <p:cNvSpPr txBox="1"/>
            <p:nvPr/>
          </p:nvSpPr>
          <p:spPr>
            <a:xfrm>
              <a:off x="7481596" y="1780122"/>
              <a:ext cx="3103880" cy="55202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/>
              <a:r>
                <a:rPr lang="zh-CN" altLang="en-US" sz="21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</a:rPr>
                <a:t>激光切割和</a:t>
              </a:r>
              <a:r>
                <a:rPr lang="en-US" altLang="zh-CN" sz="21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</a:rPr>
                <a:t>3D</a:t>
              </a:r>
              <a:r>
                <a:rPr lang="zh-CN" altLang="en-US" sz="21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</a:rPr>
                <a:t>打印</a:t>
              </a:r>
              <a:endParaRPr lang="zh-CN" altLang="en-US" sz="21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629352" y="1760489"/>
              <a:ext cx="1013460" cy="73744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0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</a:rPr>
                <a:t>02.</a:t>
              </a:r>
              <a:endParaRPr lang="zh-CN" altLang="en-US" sz="3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endParaRPr>
            </a:p>
          </p:txBody>
        </p:sp>
      </p:grpSp>
      <p:grpSp>
        <p:nvGrpSpPr>
          <p:cNvPr id="15" name="组合 24"/>
          <p:cNvGrpSpPr/>
          <p:nvPr/>
        </p:nvGrpSpPr>
        <p:grpSpPr>
          <a:xfrm>
            <a:off x="1717971" y="4967613"/>
            <a:ext cx="2429883" cy="553085"/>
            <a:chOff x="6629352" y="1760489"/>
            <a:chExt cx="3239844" cy="737447"/>
          </a:xfrm>
        </p:grpSpPr>
        <p:sp>
          <p:nvSpPr>
            <p:cNvPr id="19" name="文本框 18"/>
            <p:cNvSpPr txBox="1"/>
            <p:nvPr/>
          </p:nvSpPr>
          <p:spPr>
            <a:xfrm>
              <a:off x="7481596" y="1780122"/>
              <a:ext cx="2387600" cy="55202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/>
              <a:r>
                <a:rPr lang="zh-CN" altLang="en-US" sz="21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</a:rPr>
                <a:t>自制功能模块</a:t>
              </a:r>
              <a:endParaRPr lang="zh-CN" altLang="en-US" sz="21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629352" y="1760489"/>
              <a:ext cx="1013460" cy="73744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0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</a:rPr>
                <a:t>03.</a:t>
              </a:r>
              <a:endParaRPr lang="zh-CN" altLang="en-US" sz="3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endParaRPr>
            </a:p>
          </p:txBody>
        </p:sp>
      </p:grpSp>
      <p:pic>
        <p:nvPicPr>
          <p:cNvPr id="14" name="图片 13" descr="3923dd1b9be941e248d41ff3bdc6f0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8860" y="2074545"/>
            <a:ext cx="2167890" cy="2893060"/>
          </a:xfrm>
          <a:prstGeom prst="rect">
            <a:avLst/>
          </a:prstGeom>
        </p:spPr>
      </p:pic>
      <p:pic>
        <p:nvPicPr>
          <p:cNvPr id="20" name="图片 19" descr="ae263768d5889ab2f976d30cd466bb4"/>
          <p:cNvPicPr>
            <a:picLocks noChangeAspect="1"/>
          </p:cNvPicPr>
          <p:nvPr/>
        </p:nvPicPr>
        <p:blipFill>
          <a:blip r:embed="rId2"/>
          <a:srcRect t="9552"/>
          <a:stretch>
            <a:fillRect/>
          </a:stretch>
        </p:blipFill>
        <p:spPr>
          <a:xfrm>
            <a:off x="8836660" y="2073910"/>
            <a:ext cx="2399030" cy="2893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315" y="1724660"/>
            <a:ext cx="1106170" cy="3139440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/>
            <a:r>
              <a:rPr lang="zh-CN" altLang="en-US" sz="3600" b="1" dirty="0">
                <a:solidFill>
                  <a:srgbClr val="FF99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课程拓展</a:t>
            </a:r>
            <a:endParaRPr lang="zh-CN" altLang="en-US" sz="2400" b="1" dirty="0">
              <a:solidFill>
                <a:srgbClr val="FF99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400" b="1" dirty="0">
              <a:solidFill>
                <a:srgbClr val="4C4C4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13"/>
          <p:cNvSpPr txBox="1"/>
          <p:nvPr/>
        </p:nvSpPr>
        <p:spPr>
          <a:xfrm>
            <a:off x="2397006" y="1529899"/>
            <a:ext cx="669290" cy="387350"/>
          </a:xfrm>
          <a:prstGeom prst="rect">
            <a:avLst/>
          </a:prstGeom>
          <a:noFill/>
        </p:spPr>
        <p:txBody>
          <a:bodyPr wrap="none" lIns="80899" tIns="40450" rIns="80899" bIns="40450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声控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grpSp>
        <p:nvGrpSpPr>
          <p:cNvPr id="8" name="组 7"/>
          <p:cNvGrpSpPr/>
          <p:nvPr/>
        </p:nvGrpSpPr>
        <p:grpSpPr>
          <a:xfrm>
            <a:off x="5433552" y="2176953"/>
            <a:ext cx="2534285" cy="2311954"/>
            <a:chOff x="4531894" y="473244"/>
            <a:chExt cx="3921411" cy="3577388"/>
          </a:xfrm>
        </p:grpSpPr>
        <p:sp>
          <p:nvSpPr>
            <p:cNvPr id="6" name="椭圆 5"/>
            <p:cNvSpPr/>
            <p:nvPr/>
          </p:nvSpPr>
          <p:spPr>
            <a:xfrm>
              <a:off x="4531894" y="473244"/>
              <a:ext cx="3577388" cy="3577388"/>
            </a:xfrm>
            <a:prstGeom prst="ellipse">
              <a:avLst/>
            </a:prstGeom>
            <a:noFill/>
            <a:ln>
              <a:solidFill>
                <a:srgbClr val="4C4C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9900"/>
                </a:solidFill>
              </a:endParaRPr>
            </a:p>
          </p:txBody>
        </p:sp>
        <p:sp>
          <p:nvSpPr>
            <p:cNvPr id="7" name="Text Placeholder 3"/>
            <p:cNvSpPr txBox="1"/>
            <p:nvPr/>
          </p:nvSpPr>
          <p:spPr>
            <a:xfrm>
              <a:off x="5009420" y="871183"/>
              <a:ext cx="3443885" cy="2631305"/>
            </a:xfrm>
            <a:prstGeom prst="rect">
              <a:avLst/>
            </a:prstGeom>
          </p:spPr>
          <p:txBody>
            <a:bodyPr lIns="68580" tIns="34290" rIns="68580" bIns="34290" anchor="ctr"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4000" b="1" dirty="0">
                  <a:solidFill>
                    <a:srgbClr val="FF9900"/>
                  </a:solidFill>
                  <a:latin typeface="微软雅黑" panose="020B0503020204020204" charset="-122"/>
                  <a:ea typeface="微软雅黑" panose="020B0503020204020204" charset="-122"/>
                </a:rPr>
                <a:t>传感器</a:t>
              </a:r>
              <a:endParaRPr lang="zh-CN" altLang="en-US" sz="4000" b="1" dirty="0">
                <a:solidFill>
                  <a:srgbClr val="FF99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" name="TextBox 13"/>
          <p:cNvSpPr txBox="1"/>
          <p:nvPr/>
        </p:nvSpPr>
        <p:spPr>
          <a:xfrm>
            <a:off x="8533347" y="1919366"/>
            <a:ext cx="1189300" cy="389467"/>
          </a:xfrm>
          <a:prstGeom prst="rect">
            <a:avLst/>
          </a:prstGeom>
          <a:noFill/>
        </p:spPr>
        <p:txBody>
          <a:bodyPr wrap="none" lIns="80899" tIns="40450" rIns="80899" bIns="40450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智能控制</a:t>
            </a:r>
            <a:endParaRPr lang="id-ID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2991656" y="3398098"/>
            <a:ext cx="1177290" cy="387350"/>
          </a:xfrm>
          <a:prstGeom prst="rect">
            <a:avLst/>
          </a:prstGeom>
          <a:noFill/>
        </p:spPr>
        <p:txBody>
          <a:bodyPr wrap="none" lIns="80899" tIns="40450" rIns="80899" bIns="40450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人体感应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2139437" y="2308833"/>
            <a:ext cx="669290" cy="387350"/>
          </a:xfrm>
          <a:prstGeom prst="rect">
            <a:avLst/>
          </a:prstGeom>
          <a:noFill/>
        </p:spPr>
        <p:txBody>
          <a:bodyPr wrap="none" lIns="80899" tIns="40450" rIns="80899" bIns="40450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光控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256345" y="4706892"/>
            <a:ext cx="1685290" cy="387350"/>
          </a:xfrm>
          <a:prstGeom prst="rect">
            <a:avLst/>
          </a:prstGeom>
          <a:noFill/>
        </p:spPr>
        <p:txBody>
          <a:bodyPr wrap="none" lIns="80899" tIns="40450" rIns="80899" bIns="40450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智能避障小车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45506" y="5118303"/>
            <a:ext cx="1431290" cy="387350"/>
          </a:xfrm>
          <a:prstGeom prst="rect">
            <a:avLst/>
          </a:prstGeom>
          <a:noFill/>
        </p:spPr>
        <p:txBody>
          <a:bodyPr wrap="none" lIns="80899" tIns="40450" rIns="80899" bIns="40450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按键类控制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8887923" y="3324100"/>
            <a:ext cx="1177290" cy="387350"/>
          </a:xfrm>
          <a:prstGeom prst="rect">
            <a:avLst/>
          </a:prstGeom>
          <a:noFill/>
        </p:spPr>
        <p:txBody>
          <a:bodyPr wrap="none" lIns="80899" tIns="40450" rIns="80899" bIns="40450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马达控制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9675933" y="4134217"/>
            <a:ext cx="1431290" cy="387350"/>
          </a:xfrm>
          <a:prstGeom prst="rect">
            <a:avLst/>
          </a:prstGeom>
          <a:noFill/>
        </p:spPr>
        <p:txBody>
          <a:bodyPr wrap="none" lIns="80899" tIns="40450" rIns="80899" bIns="40450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遥控类控制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4582421" y="1427323"/>
            <a:ext cx="1431290" cy="387350"/>
          </a:xfrm>
          <a:prstGeom prst="rect">
            <a:avLst/>
          </a:prstGeom>
          <a:noFill/>
        </p:spPr>
        <p:txBody>
          <a:bodyPr wrap="none" lIns="80899" tIns="40450" rIns="80899" bIns="40450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智能垃圾桶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4582421" y="5626219"/>
            <a:ext cx="1431290" cy="387350"/>
          </a:xfrm>
          <a:prstGeom prst="rect">
            <a:avLst/>
          </a:prstGeom>
          <a:noFill/>
        </p:spPr>
        <p:txBody>
          <a:bodyPr wrap="none" lIns="80899" tIns="40450" rIns="80899" bIns="40450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走迷宫小车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9" name="TextBox 13"/>
          <p:cNvSpPr txBox="1"/>
          <p:nvPr/>
        </p:nvSpPr>
        <p:spPr>
          <a:xfrm>
            <a:off x="10077223" y="1787486"/>
            <a:ext cx="1431290" cy="387350"/>
          </a:xfrm>
          <a:prstGeom prst="rect">
            <a:avLst/>
          </a:prstGeom>
          <a:noFill/>
        </p:spPr>
        <p:txBody>
          <a:bodyPr wrap="none" lIns="80899" tIns="40450" rIns="80899" bIns="40450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传感器替代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6766135" y="1170635"/>
            <a:ext cx="1177290" cy="387350"/>
          </a:xfrm>
          <a:prstGeom prst="rect">
            <a:avLst/>
          </a:prstGeom>
          <a:noFill/>
        </p:spPr>
        <p:txBody>
          <a:bodyPr wrap="none" lIns="80899" tIns="40450" rIns="80899" bIns="40450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智能风扇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" t="28518" b="995"/>
          <a:stretch>
            <a:fillRect/>
          </a:stretch>
        </p:blipFill>
        <p:spPr>
          <a:xfrm flipH="1">
            <a:off x="5717196" y="41275"/>
            <a:ext cx="6495123" cy="6775450"/>
          </a:xfrm>
          <a:prstGeom prst="rect">
            <a:avLst/>
          </a:prstGeom>
        </p:spPr>
      </p:pic>
      <p:sp>
        <p:nvSpPr>
          <p:cNvPr id="7" name="TextBox 13"/>
          <p:cNvSpPr txBox="1"/>
          <p:nvPr/>
        </p:nvSpPr>
        <p:spPr>
          <a:xfrm>
            <a:off x="1778635" y="1421765"/>
            <a:ext cx="5684520" cy="756920"/>
          </a:xfrm>
          <a:prstGeom prst="rect">
            <a:avLst/>
          </a:prstGeom>
          <a:noFill/>
        </p:spPr>
        <p:txBody>
          <a:bodyPr wrap="square" lIns="80899" tIns="40450" rIns="80899" bIns="40450" rtlCol="0">
            <a:spAutoFit/>
          </a:bodyPr>
          <a:lstStyle/>
          <a:p>
            <a:pPr algn="l"/>
            <a:r>
              <a:rPr lang="zh-CN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不忘初心，教育为本</a:t>
            </a:r>
            <a:endParaRPr lang="zh-CN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" t="28518" b="995"/>
          <a:stretch>
            <a:fillRect/>
          </a:stretch>
        </p:blipFill>
        <p:spPr>
          <a:xfrm flipH="1">
            <a:off x="5717196" y="41275"/>
            <a:ext cx="6495123" cy="6775450"/>
          </a:xfrm>
          <a:prstGeom prst="rect">
            <a:avLst/>
          </a:prstGeom>
        </p:spPr>
      </p:pic>
      <p:sp>
        <p:nvSpPr>
          <p:cNvPr id="7" name="TextBox 13"/>
          <p:cNvSpPr txBox="1"/>
          <p:nvPr/>
        </p:nvSpPr>
        <p:spPr>
          <a:xfrm>
            <a:off x="743214" y="529496"/>
            <a:ext cx="8695690" cy="1064895"/>
          </a:xfrm>
          <a:prstGeom prst="rect">
            <a:avLst/>
          </a:prstGeom>
          <a:noFill/>
        </p:spPr>
        <p:txBody>
          <a:bodyPr wrap="none" lIns="80899" tIns="40450" rIns="80899" bIns="40450" rtlCol="0">
            <a:spAutoFit/>
          </a:bodyPr>
          <a:lstStyle/>
          <a:p>
            <a:pPr algn="l"/>
            <a:r>
              <a:rPr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把学生带入一个探究的世界，</a:t>
            </a:r>
            <a:endParaRPr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algn="l"/>
            <a:r>
              <a:rPr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培养</a:t>
            </a:r>
            <a:r>
              <a:rPr 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他们</a:t>
            </a:r>
            <a:r>
              <a:rPr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向一个善于思考、乐于创新的方向发展</a:t>
            </a:r>
            <a:endParaRPr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43121" y="2224538"/>
            <a:ext cx="5682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THANKS</a:t>
            </a:r>
            <a:endParaRPr kumimoji="1" lang="zh-CN" altLang="en-US" sz="9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12756" y="1227228"/>
            <a:ext cx="3878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引领人类未来</a:t>
            </a:r>
            <a:endParaRPr kumimoji="1"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64408" y="4001747"/>
            <a:ext cx="457550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人工智能</a:t>
            </a:r>
            <a:r>
              <a:rPr kumimoji="1"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kumimoji="1"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</a:t>
            </a:r>
            <a:r>
              <a:rPr kumimoji="1"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kumimoji="1"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创客</a:t>
            </a:r>
            <a:endParaRPr kumimoji="1"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64408" y="4831905"/>
            <a:ext cx="457550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瑞昌市实验小学      蔡琦</a:t>
            </a:r>
            <a:endParaRPr kumimoji="1" lang="zh-CN" altLang="en-US" dirty="0">
              <a:solidFill>
                <a:schemeClr val="bg1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 txBox="1"/>
          <p:nvPr/>
        </p:nvSpPr>
        <p:spPr>
          <a:xfrm>
            <a:off x="7952105" y="5846445"/>
            <a:ext cx="2905125" cy="1301115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江西日报要闻</a:t>
            </a:r>
            <a:endParaRPr 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 Placeholder 4"/>
          <p:cNvSpPr txBox="1"/>
          <p:nvPr/>
        </p:nvSpPr>
        <p:spPr>
          <a:xfrm>
            <a:off x="1054735" y="5846445"/>
            <a:ext cx="3513455" cy="1301115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江西省教育电视台</a:t>
            </a:r>
            <a:endParaRPr 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9225" y="619125"/>
            <a:ext cx="6626860" cy="496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457950" y="1372870"/>
            <a:ext cx="5824220" cy="3458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 txBox="1"/>
          <p:nvPr/>
        </p:nvSpPr>
        <p:spPr>
          <a:xfrm>
            <a:off x="861695" y="861060"/>
            <a:ext cx="10248265" cy="4373880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做好普及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 组建一个创客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梯队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 常态化活动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 txBox="1"/>
          <p:nvPr/>
        </p:nvSpPr>
        <p:spPr>
          <a:xfrm>
            <a:off x="861695" y="861060"/>
            <a:ext cx="10248265" cy="4373880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融合式教学活动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 开源的精神，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steam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的教学模式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 txBox="1"/>
          <p:nvPr/>
        </p:nvSpPr>
        <p:spPr>
          <a:xfrm>
            <a:off x="125730" y="12700"/>
            <a:ext cx="6951980" cy="925195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scratch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与游戏动画结合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 Placeholder 4"/>
          <p:cNvSpPr txBox="1"/>
          <p:nvPr/>
        </p:nvSpPr>
        <p:spPr>
          <a:xfrm>
            <a:off x="4217670" y="5804535"/>
            <a:ext cx="4486910" cy="925195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学生作品弹小球打砖块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群民打砖块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03630" y="937895"/>
            <a:ext cx="9622155" cy="4866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 txBox="1"/>
          <p:nvPr/>
        </p:nvSpPr>
        <p:spPr>
          <a:xfrm>
            <a:off x="617855" y="323215"/>
            <a:ext cx="6951980" cy="925195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scratch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与学科融合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 Placeholder 4"/>
          <p:cNvSpPr txBox="1"/>
          <p:nvPr/>
        </p:nvSpPr>
        <p:spPr>
          <a:xfrm>
            <a:off x="120650" y="5744210"/>
            <a:ext cx="5478780" cy="925195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作品画五角形 （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来源网络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）         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 Placeholder 4"/>
          <p:cNvSpPr txBox="1"/>
          <p:nvPr/>
        </p:nvSpPr>
        <p:spPr>
          <a:xfrm>
            <a:off x="7507605" y="5837555"/>
            <a:ext cx="4486910" cy="925195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作品打字母（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来源网络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）      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18167" t="7935" r="17571" b="5986"/>
          <a:stretch>
            <a:fillRect/>
          </a:stretch>
        </p:blipFill>
        <p:spPr>
          <a:xfrm>
            <a:off x="330200" y="1902460"/>
            <a:ext cx="4653915" cy="35064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19136" t="2997" r="18177" b="5383"/>
          <a:stretch>
            <a:fillRect/>
          </a:stretch>
        </p:blipFill>
        <p:spPr>
          <a:xfrm>
            <a:off x="6979285" y="2038350"/>
            <a:ext cx="4244975" cy="3489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 txBox="1"/>
          <p:nvPr/>
        </p:nvSpPr>
        <p:spPr>
          <a:xfrm>
            <a:off x="617855" y="323215"/>
            <a:ext cx="4812665" cy="925195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硬件教学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与学科融合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超声波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7855" y="2034540"/>
            <a:ext cx="4909820" cy="33559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68755" y="5814695"/>
            <a:ext cx="2599690" cy="542290"/>
          </a:xfrm>
          <a:prstGeom prst="rect">
            <a:avLst/>
          </a:prstGeom>
        </p:spPr>
        <p:txBody>
          <a:bodyPr wrap="square" lIns="68580" tIns="34290" rIns="68580" bIns="3429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ctr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超声波传感器HC-SR04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图片来自网络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)</a:t>
            </a:r>
            <a:endParaRPr lang="en-US" altLang="zh-CN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9503" t="12525" r="9503" b="16446"/>
          <a:stretch>
            <a:fillRect/>
          </a:stretch>
        </p:blipFill>
        <p:spPr>
          <a:xfrm>
            <a:off x="6125845" y="2034540"/>
            <a:ext cx="4847590" cy="32194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249795" y="5672455"/>
            <a:ext cx="2903855" cy="542290"/>
          </a:xfrm>
          <a:prstGeom prst="rect">
            <a:avLst/>
          </a:prstGeom>
        </p:spPr>
        <p:txBody>
          <a:bodyPr wrap="square" lIns="68580" tIns="34290" rIns="68580" bIns="3429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ctr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光电传感器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lvl="0" algn="ctr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图片来自网络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)</a:t>
            </a:r>
            <a:endParaRPr lang="en-US" altLang="zh-CN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 txBox="1"/>
          <p:nvPr/>
        </p:nvSpPr>
        <p:spPr>
          <a:xfrm>
            <a:off x="617855" y="323215"/>
            <a:ext cx="6951980" cy="925195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虚拟机器人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程序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 Placeholder 4"/>
          <p:cNvSpPr txBox="1"/>
          <p:nvPr/>
        </p:nvSpPr>
        <p:spPr>
          <a:xfrm>
            <a:off x="7383145" y="5832475"/>
            <a:ext cx="4653280" cy="925195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分拣机器人（学生作品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 Placeholder 4"/>
          <p:cNvSpPr txBox="1"/>
          <p:nvPr/>
        </p:nvSpPr>
        <p:spPr>
          <a:xfrm>
            <a:off x="193675" y="5832475"/>
            <a:ext cx="4511675" cy="925195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轨迹机器人 （学生作品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）       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19062" t="3019" r="18529" b="4673"/>
          <a:stretch>
            <a:fillRect/>
          </a:stretch>
        </p:blipFill>
        <p:spPr>
          <a:xfrm>
            <a:off x="6370320" y="1393825"/>
            <a:ext cx="5527675" cy="41167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18659" t="3413" r="18724" b="5895"/>
          <a:stretch>
            <a:fillRect/>
          </a:stretch>
        </p:blipFill>
        <p:spPr>
          <a:xfrm>
            <a:off x="485140" y="1393190"/>
            <a:ext cx="5053330" cy="4116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 txBox="1"/>
          <p:nvPr/>
        </p:nvSpPr>
        <p:spPr>
          <a:xfrm>
            <a:off x="617855" y="323215"/>
            <a:ext cx="6951980" cy="925195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scratch+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传感器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 Placeholder 4"/>
          <p:cNvSpPr txBox="1"/>
          <p:nvPr/>
        </p:nvSpPr>
        <p:spPr>
          <a:xfrm>
            <a:off x="389255" y="5086985"/>
            <a:ext cx="3473450" cy="925195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学生作品雷电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102e5df3447071f5d967225f31a2fb5c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80000" y="38735"/>
            <a:ext cx="6183630" cy="6771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REFSHAPE" val="308057004"/>
  <p:tag name="KSO_WM_UNIT_PLACING_PICTURE_USER_VIEWPORT" val="{&quot;height&quot;:11148,&quot;width&quot;:14880}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947*4941*734*73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.xml><?xml version="1.0" encoding="utf-8"?>
<p:tagLst xmlns:p="http://schemas.openxmlformats.org/presentationml/2006/main">
  <p:tag name="REFSHAPE" val="299140844"/>
  <p:tag name="KSO_WM_UNIT_PLACING_PICTURE_USER_VIEWPORT" val="{&quot;height&quot;:7905,&quot;width&quot;:9555}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12501*5025*734*73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080*5165*734*73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查看">
  <a:themeElements>
    <a:clrScheme name="查看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查看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查看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643</Words>
  <Application>WPS 演示</Application>
  <PresentationFormat>宽屏</PresentationFormat>
  <Paragraphs>113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宋体</vt:lpstr>
      <vt:lpstr>Wingdings</vt:lpstr>
      <vt:lpstr>Wingdings 2</vt:lpstr>
      <vt:lpstr>黑体</vt:lpstr>
      <vt:lpstr>微软雅黑</vt:lpstr>
      <vt:lpstr>微软雅黑 Light</vt:lpstr>
      <vt:lpstr>Arial Unicode MS</vt:lpstr>
      <vt:lpstr>Century Schoolbook</vt:lpstr>
      <vt:lpstr>ZWSimpleStroke</vt:lpstr>
      <vt:lpstr>Wingdings</vt:lpstr>
      <vt:lpstr>Calibri</vt:lpstr>
      <vt:lpstr>查看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Trent</dc:creator>
  <cp:lastModifiedBy>蔡琦机器人教育工作室</cp:lastModifiedBy>
  <cp:revision>71</cp:revision>
  <dcterms:created xsi:type="dcterms:W3CDTF">2019-06-13T05:35:00Z</dcterms:created>
  <dcterms:modified xsi:type="dcterms:W3CDTF">2019-12-29T02:11:55Z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2052-11.1.0.9305</vt:lpwstr>
  </property>
</Properties>
</file>