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p:sldMasterIdLst>
    <p:sldMasterId id="2147483648" r:id="rId1"/>
  </p:sldMasterIdLst>
  <p:notesMasterIdLst>
    <p:notesMasterId r:id="rId4"/>
  </p:notesMasterIdLst>
  <p:handoutMasterIdLst>
    <p:handoutMasterId r:id="rId41"/>
  </p:handoutMasterIdLst>
  <p:sldIdLst>
    <p:sldId id="256" r:id="rId3"/>
    <p:sldId id="729" r:id="rId5"/>
    <p:sldId id="730" r:id="rId6"/>
    <p:sldId id="257" r:id="rId7"/>
    <p:sldId id="587" r:id="rId8"/>
    <p:sldId id="590" r:id="rId9"/>
    <p:sldId id="694" r:id="rId10"/>
    <p:sldId id="528" r:id="rId11"/>
    <p:sldId id="591" r:id="rId12"/>
    <p:sldId id="415" r:id="rId13"/>
    <p:sldId id="414" r:id="rId14"/>
    <p:sldId id="697" r:id="rId15"/>
    <p:sldId id="702" r:id="rId16"/>
    <p:sldId id="696" r:id="rId17"/>
    <p:sldId id="698" r:id="rId18"/>
    <p:sldId id="699" r:id="rId19"/>
    <p:sldId id="700" r:id="rId20"/>
    <p:sldId id="701" r:id="rId21"/>
    <p:sldId id="703" r:id="rId22"/>
    <p:sldId id="704" r:id="rId23"/>
    <p:sldId id="705" r:id="rId24"/>
    <p:sldId id="706" r:id="rId25"/>
    <p:sldId id="707" r:id="rId26"/>
    <p:sldId id="708" r:id="rId27"/>
    <p:sldId id="709" r:id="rId28"/>
    <p:sldId id="710" r:id="rId29"/>
    <p:sldId id="711" r:id="rId30"/>
    <p:sldId id="712" r:id="rId31"/>
    <p:sldId id="713" r:id="rId32"/>
    <p:sldId id="714" r:id="rId33"/>
    <p:sldId id="715" r:id="rId34"/>
    <p:sldId id="716" r:id="rId35"/>
    <p:sldId id="717" r:id="rId36"/>
    <p:sldId id="718" r:id="rId37"/>
    <p:sldId id="719" r:id="rId38"/>
    <p:sldId id="727" r:id="rId39"/>
    <p:sldId id="259" r:id="rId40"/>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3" d="100"/>
          <a:sy n="93" d="100"/>
        </p:scale>
        <p:origin x="726" y="72"/>
      </p:cViewPr>
      <p:guideLst>
        <p:guide orient="horz" pos="1620"/>
        <p:guide pos="2776"/>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205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p:cNvSpPr>
            <a:spLocks noGrp="1" noRot="1" noChangeAspect="1"/>
          </p:cNvSpPr>
          <p:nvPr>
            <p:ph type="sldImg"/>
          </p:nvPr>
        </p:nvSpPr>
        <p:spPr/>
      </p:sp>
      <p:sp>
        <p:nvSpPr>
          <p:cNvPr id="409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auto"/>
            <a:fld id="{E762B804-5D40-4F75-B7B7-3ED25C19BF91}"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938A6A54-B2B2-4C86-AACE-51240A8C46AF}"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E762B804-5D40-4F75-B7B7-3ED25C19BF91}"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938A6A54-B2B2-4C86-AACE-51240A8C46AF}"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E762B804-5D40-4F75-B7B7-3ED25C19BF91}"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938A6A54-B2B2-4C86-AACE-51240A8C46AF}"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E762B804-5D40-4F75-B7B7-3ED25C19BF91}"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938A6A54-B2B2-4C86-AACE-51240A8C46AF}"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fontAlgn="auto"/>
            <a:fld id="{E762B804-5D40-4F75-B7B7-3ED25C19BF91}"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938A6A54-B2B2-4C86-AACE-51240A8C46AF}"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fontAlgn="auto"/>
            <a:fld id="{E762B804-5D40-4F75-B7B7-3ED25C19BF91}"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938A6A54-B2B2-4C86-AACE-51240A8C46AF}"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fontAlgn="auto"/>
            <a:fld id="{E762B804-5D40-4F75-B7B7-3ED25C19BF91}"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938A6A54-B2B2-4C86-AACE-51240A8C46AF}"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fld id="{E762B804-5D40-4F75-B7B7-3ED25C19BF91}"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938A6A54-B2B2-4C86-AACE-51240A8C46AF}"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762B804-5D40-4F75-B7B7-3ED25C19BF91}"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938A6A54-B2B2-4C86-AACE-51240A8C46AF}"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fontAlgn="auto"/>
            <a:fld id="{E762B804-5D40-4F75-B7B7-3ED25C19BF91}"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938A6A54-B2B2-4C86-AACE-51240A8C46AF}"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fontAlgn="auto"/>
            <a:fld id="{E762B804-5D40-4F75-B7B7-3ED25C19BF91}"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938A6A54-B2B2-4C86-AACE-51240A8C46AF}"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lIns="91440" tIns="45720" rIns="91440" bIns="45720" anchor="ctr"/>
          <a:lstStyle/>
          <a:p>
            <a:pPr lvl="0"/>
            <a:r>
              <a:rPr lang="zh-CN" altLang="en-US"/>
              <a:t>单击此处编辑母版标题样式</a:t>
            </a:r>
            <a:endParaRPr lang="zh-CN" altLang="en-US"/>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lIns="91440" tIns="45720" rIns="91440" bIns="45720" anchor="t"/>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E762B804-5D40-4F75-B7B7-3ED25C19BF91}"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938A6A54-B2B2-4C86-AACE-51240A8C46AF}"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jpe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3.wmf"/><Relationship Id="rId1"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jpeg"/><Relationship Id="rId1"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4.jpeg"/><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xml"/><Relationship Id="rId4" Type="http://schemas.openxmlformats.org/officeDocument/2006/relationships/image" Target="../media/image37.wmf"/><Relationship Id="rId3" Type="http://schemas.openxmlformats.org/officeDocument/2006/relationships/oleObject" Target="../embeddings/oleObject2.bin"/><Relationship Id="rId2" Type="http://schemas.openxmlformats.org/officeDocument/2006/relationships/image" Target="../media/image36.jpeg"/><Relationship Id="rId1" Type="http://schemas.openxmlformats.org/officeDocument/2006/relationships/image" Target="../media/image35.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3.jpeg"/><Relationship Id="rId1"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8.jpeg"/><Relationship Id="rId1"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0.jpeg"/><Relationship Id="rId1" Type="http://schemas.openxmlformats.org/officeDocument/2006/relationships/image" Target="../media/image4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3074" name="标题 3"/>
          <p:cNvSpPr txBox="1"/>
          <p:nvPr/>
        </p:nvSpPr>
        <p:spPr>
          <a:xfrm>
            <a:off x="1978978" y="2579688"/>
            <a:ext cx="6337300" cy="398462"/>
          </a:xfrm>
          <a:prstGeom prst="rect">
            <a:avLst/>
          </a:prstGeom>
          <a:noFill/>
          <a:ln w="9525">
            <a:noFill/>
          </a:ln>
        </p:spPr>
        <p:txBody>
          <a:bodyPr lIns="91440" tIns="45720" rIns="91440" bIns="45720" anchor="ctr"/>
          <a:lstStyle/>
          <a:p>
            <a:pP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2400" b="1" dirty="0">
                <a:solidFill>
                  <a:srgbClr val="595959"/>
                </a:solidFill>
                <a:latin typeface="微软雅黑" panose="020B0503020204020204" pitchFamily="34" charset="-122"/>
                <a:ea typeface="微软雅黑" panose="020B0503020204020204" pitchFamily="34" charset="-122"/>
                <a:sym typeface="+mn-ea"/>
              </a:rPr>
              <a:t>WER2019</a:t>
            </a:r>
            <a:r>
              <a:rPr lang="zh-CN" altLang="zh-CN" sz="2400" b="1" dirty="0">
                <a:solidFill>
                  <a:srgbClr val="595959"/>
                </a:solidFill>
                <a:latin typeface="微软雅黑" panose="020B0503020204020204" pitchFamily="34" charset="-122"/>
                <a:ea typeface="微软雅黑" panose="020B0503020204020204" pitchFamily="34" charset="-122"/>
                <a:sym typeface="+mn-ea"/>
              </a:rPr>
              <a:t>赛季积木教育机器人赛（电教赛制）</a:t>
            </a:r>
            <a:endParaRPr lang="en-US" altLang="zh-CN" sz="2400" b="1" dirty="0">
              <a:solidFill>
                <a:srgbClr val="595959"/>
              </a:solidFill>
              <a:latin typeface="微软雅黑" panose="020B0503020204020204" pitchFamily="34" charset="-122"/>
              <a:ea typeface="微软雅黑" panose="020B0503020204020204" pitchFamily="34" charset="-122"/>
            </a:endParaRPr>
          </a:p>
          <a:p>
            <a:pPr algn="r">
              <a:lnSpc>
                <a:spcPct val="200000"/>
              </a:lnSpc>
              <a:defRPr sz="2000">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2400" b="1" dirty="0">
                <a:solidFill>
                  <a:srgbClr val="595959"/>
                </a:solidFill>
                <a:sym typeface="+mn-ea"/>
              </a:rPr>
              <a:t>规则</a:t>
            </a:r>
            <a:r>
              <a:rPr lang="zh-CN" altLang="en-US" sz="2400" b="1" dirty="0">
                <a:solidFill>
                  <a:srgbClr val="595959"/>
                </a:solidFill>
                <a:sym typeface="+mn-ea"/>
              </a:rPr>
              <a:t>讲解</a:t>
            </a:r>
            <a:endParaRPr lang="zh-CN" altLang="en-US" sz="2400" b="1" dirty="0">
              <a:solidFill>
                <a:srgbClr val="595959"/>
              </a:solidFill>
              <a:sym typeface="+mn-ea"/>
            </a:endParaRPr>
          </a:p>
          <a:p>
            <a:pPr algn="r">
              <a:lnSpc>
                <a:spcPct val="200000"/>
              </a:lnSpc>
            </a:pPr>
            <a:endParaRPr lang="zh-CN" altLang="en-US" sz="2400" b="1" dirty="0">
              <a:solidFill>
                <a:srgbClr val="595959"/>
              </a:solidFill>
              <a:latin typeface="微软雅黑" panose="020B0503020204020204" pitchFamily="34" charset="-122"/>
              <a:ea typeface="微软雅黑" panose="020B0503020204020204" pitchFamily="34" charset="-122"/>
            </a:endParaRPr>
          </a:p>
          <a:p>
            <a:pPr algn="r"/>
            <a:endParaRPr lang="en-US" altLang="zh-CN" sz="24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36180" y="177800"/>
            <a:ext cx="1097280" cy="368300"/>
          </a:xfrm>
          <a:prstGeom prst="rect">
            <a:avLst/>
          </a:prstGeom>
          <a:noFill/>
        </p:spPr>
        <p:txBody>
          <a:bodyPr wrap="none" rtlCol="0" anchor="t">
            <a:spAutoFit/>
            <a:scene3d>
              <a:camera prst="orthographicFront"/>
              <a:lightRig rig="threePt" dir="t"/>
            </a:scene3d>
          </a:bodyPr>
          <a:p>
            <a:r>
              <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竞赛场地</a:t>
            </a:r>
            <a:endPar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8" name="图片 38"/>
          <p:cNvPicPr>
            <a:picLocks noChangeAspect="1"/>
          </p:cNvPicPr>
          <p:nvPr/>
        </p:nvPicPr>
        <p:blipFill>
          <a:blip r:embed="rId1"/>
          <a:stretch>
            <a:fillRect/>
          </a:stretch>
        </p:blipFill>
        <p:spPr>
          <a:xfrm>
            <a:off x="5536565" y="594360"/>
            <a:ext cx="2324100" cy="2465705"/>
          </a:xfrm>
          <a:prstGeom prst="rect">
            <a:avLst/>
          </a:prstGeom>
        </p:spPr>
      </p:pic>
      <p:pic>
        <p:nvPicPr>
          <p:cNvPr id="41" name="图片 41"/>
          <p:cNvPicPr>
            <a:picLocks noChangeAspect="1"/>
          </p:cNvPicPr>
          <p:nvPr/>
        </p:nvPicPr>
        <p:blipFill>
          <a:blip r:embed="rId2"/>
          <a:stretch>
            <a:fillRect/>
          </a:stretch>
        </p:blipFill>
        <p:spPr>
          <a:xfrm>
            <a:off x="6047105" y="3206750"/>
            <a:ext cx="1806575" cy="1207770"/>
          </a:xfrm>
          <a:prstGeom prst="rect">
            <a:avLst/>
          </a:prstGeom>
        </p:spPr>
      </p:pic>
      <p:pic>
        <p:nvPicPr>
          <p:cNvPr id="42" name="图片 42"/>
          <p:cNvPicPr>
            <a:picLocks noChangeAspect="1"/>
          </p:cNvPicPr>
          <p:nvPr/>
        </p:nvPicPr>
        <p:blipFill>
          <a:blip r:embed="rId3"/>
          <a:stretch>
            <a:fillRect/>
          </a:stretch>
        </p:blipFill>
        <p:spPr>
          <a:xfrm flipH="1">
            <a:off x="5567045" y="3192145"/>
            <a:ext cx="374015" cy="1208405"/>
          </a:xfrm>
          <a:prstGeom prst="rect">
            <a:avLst/>
          </a:prstGeom>
        </p:spPr>
      </p:pic>
      <p:sp>
        <p:nvSpPr>
          <p:cNvPr id="4" name="TextBox 6"/>
          <p:cNvSpPr txBox="1"/>
          <p:nvPr/>
        </p:nvSpPr>
        <p:spPr>
          <a:xfrm>
            <a:off x="635813" y="1119239"/>
            <a:ext cx="3348990" cy="2584450"/>
          </a:xfrm>
          <a:prstGeom prst="rect">
            <a:avLst/>
          </a:prstGeom>
          <a:noFill/>
        </p:spPr>
        <p:txBody>
          <a:bodyPr wrap="none" rtlCol="0">
            <a:spAutoFit/>
          </a:bodyPr>
          <a:p>
            <a:pPr>
              <a:lnSpc>
                <a:spcPct val="150000"/>
              </a:lnSpc>
            </a:pPr>
            <a:endParaRPr lang="en-US" altLang="zh-CN" dirty="0" smtClean="0"/>
          </a:p>
          <a:p>
            <a:pPr>
              <a:lnSpc>
                <a:spcPct val="150000"/>
              </a:lnSpc>
            </a:pPr>
            <a:r>
              <a:rPr lang="zh-CN" altLang="en-US" dirty="0" smtClean="0">
                <a:latin typeface="微软雅黑" panose="020B0503020204020204" pitchFamily="34" charset="-122"/>
                <a:ea typeface="微软雅黑" panose="020B0503020204020204" pitchFamily="34" charset="-122"/>
              </a:rPr>
              <a:t>场地一层尺寸：</a:t>
            </a:r>
            <a:r>
              <a:rPr lang="en-US" altLang="zh-CN" dirty="0" smtClean="0">
                <a:latin typeface="微软雅黑" panose="020B0503020204020204" pitchFamily="34" charset="-122"/>
                <a:ea typeface="微软雅黑" panose="020B0503020204020204" pitchFamily="34" charset="-122"/>
              </a:rPr>
              <a:t>240cm*210cm</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场地二层尺寸：</a:t>
            </a:r>
            <a:r>
              <a:rPr lang="en-US" altLang="zh-CN" dirty="0" smtClean="0">
                <a:latin typeface="微软雅黑" panose="020B0503020204020204" pitchFamily="34" charset="-122"/>
                <a:ea typeface="微软雅黑" panose="020B0503020204020204" pitchFamily="34" charset="-122"/>
              </a:rPr>
              <a:t>204cm*116cm</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斜坡：</a:t>
            </a:r>
            <a:r>
              <a:rPr lang="en-US" altLang="zh-CN" dirty="0" smtClean="0">
                <a:latin typeface="微软雅黑" panose="020B0503020204020204" pitchFamily="34" charset="-122"/>
                <a:ea typeface="微软雅黑" panose="020B0503020204020204" pitchFamily="34" charset="-122"/>
              </a:rPr>
              <a:t>42cm*140cm</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一层</a:t>
            </a:r>
            <a:r>
              <a:rPr lang="zh-CN" altLang="zh-CN" dirty="0" smtClean="0">
                <a:latin typeface="微软雅黑" panose="020B0503020204020204" pitchFamily="34" charset="-122"/>
                <a:ea typeface="微软雅黑" panose="020B0503020204020204" pitchFamily="34" charset="-122"/>
              </a:rPr>
              <a:t>基地</a:t>
            </a:r>
            <a:r>
              <a:rPr lang="zh-CN" altLang="en-US" dirty="0" smtClean="0">
                <a:latin typeface="微软雅黑" panose="020B0503020204020204" pitchFamily="34" charset="-122"/>
                <a:ea typeface="微软雅黑" panose="020B0503020204020204" pitchFamily="34" charset="-122"/>
              </a:rPr>
              <a:t>尺寸：</a:t>
            </a:r>
            <a:r>
              <a:rPr lang="en-US" altLang="zh-CN" dirty="0" smtClean="0">
                <a:latin typeface="微软雅黑" panose="020B0503020204020204" pitchFamily="34" charset="-122"/>
                <a:ea typeface="微软雅黑" panose="020B0503020204020204" pitchFamily="34" charset="-122"/>
              </a:rPr>
              <a:t>30cm*30cm</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二</a:t>
            </a:r>
            <a:r>
              <a:rPr lang="zh-CN" altLang="en-US" dirty="0" smtClean="0">
                <a:latin typeface="微软雅黑" panose="020B0503020204020204" pitchFamily="34" charset="-122"/>
                <a:ea typeface="微软雅黑" panose="020B0503020204020204" pitchFamily="34" charset="-122"/>
              </a:rPr>
              <a:t>层基地尺寸：</a:t>
            </a:r>
            <a:r>
              <a:rPr lang="en-US" altLang="zh-CN" dirty="0" smtClean="0">
                <a:latin typeface="微软雅黑" panose="020B0503020204020204" pitchFamily="34" charset="-122"/>
                <a:ea typeface="微软雅黑" panose="020B0503020204020204" pitchFamily="34" charset="-122"/>
              </a:rPr>
              <a:t>64cm*40cm</a:t>
            </a:r>
            <a:endParaRPr lang="en-US" altLang="zh-CN" dirty="0" smtClean="0">
              <a:latin typeface="微软雅黑" panose="020B0503020204020204" pitchFamily="34" charset="-122"/>
              <a:ea typeface="微软雅黑" panose="020B0503020204020204" pitchFamily="34" charset="-122"/>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1052286" y="121890"/>
            <a:ext cx="3326729" cy="398780"/>
          </a:xfrm>
          <a:prstGeom prst="rect">
            <a:avLst/>
          </a:prstGeom>
          <a:ln w="12700">
            <a:miter lim="400000"/>
          </a:ln>
        </p:spPr>
        <p:txBody>
          <a:bodyPr wrap="square" lIns="45719" rIns="45719">
            <a:spAutoFit/>
            <a:scene3d>
              <a:camera prst="orthographicFront"/>
              <a:lightRig rig="threePt" dir="t"/>
            </a:scene3d>
          </a:bodyPr>
          <a:lstStyle/>
          <a:p>
            <a:pPr algn="l">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tx1"/>
                </a:solidFill>
                <a:effectLst>
                  <a:outerShdw blurRad="38100" dist="19050" dir="2700000" algn="tl" rotWithShape="0">
                    <a:schemeClr val="dk1">
                      <a:alpha val="40000"/>
                    </a:schemeClr>
                  </a:outerShdw>
                </a:effectLst>
              </a:rPr>
              <a:t>竞赛场地与环境</a:t>
            </a:r>
            <a:endParaRPr lang="zh-CN" altLang="en-US" sz="2000" dirty="0" smtClean="0">
              <a:solidFill>
                <a:schemeClr val="tx1"/>
              </a:solidFill>
              <a:effectLst>
                <a:outerShdw blurRad="38100" dist="19050" dir="2700000" algn="tl" rotWithShape="0">
                  <a:schemeClr val="dk1">
                    <a:alpha val="40000"/>
                  </a:schemeClr>
                </a:outerShdw>
              </a:effectLst>
            </a:endParaRPr>
          </a:p>
        </p:txBody>
      </p:sp>
      <p:sp>
        <p:nvSpPr>
          <p:cNvPr id="4" name="文本框 3"/>
          <p:cNvSpPr txBox="1"/>
          <p:nvPr/>
        </p:nvSpPr>
        <p:spPr>
          <a:xfrm>
            <a:off x="7194550" y="121920"/>
            <a:ext cx="1554480" cy="368300"/>
          </a:xfrm>
          <a:prstGeom prst="rect">
            <a:avLst/>
          </a:prstGeom>
          <a:noFill/>
        </p:spPr>
        <p:txBody>
          <a:bodyPr wrap="none" rtlCol="0" anchor="t">
            <a:spAutoFit/>
            <a:scene3d>
              <a:camera prst="orthographicFront"/>
              <a:lightRig rig="threePt" dir="t"/>
            </a:scene3d>
          </a:bodyPr>
          <a:p>
            <a:pPr algn="l"/>
            <a:r>
              <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场地任务总成</a:t>
            </a:r>
            <a:endPar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TextBox 3"/>
          <p:cNvSpPr txBox="1"/>
          <p:nvPr/>
        </p:nvSpPr>
        <p:spPr>
          <a:xfrm>
            <a:off x="715010" y="1141095"/>
            <a:ext cx="4152900" cy="2861310"/>
          </a:xfrm>
          <a:prstGeom prst="rect">
            <a:avLst/>
          </a:prstGeom>
          <a:noFill/>
        </p:spPr>
        <p:txBody>
          <a:bodyPr wrap="square" rtlCol="0">
            <a:spAutoFit/>
          </a:bodyPr>
          <a:p>
            <a:pPr marL="342900" indent="-342900" eaLnBrk="1">
              <a:lnSpc>
                <a:spcPct val="200000"/>
              </a:lnSpc>
              <a:buFont typeface="+mj-lt"/>
              <a:buAutoNum type="arabicPeriod"/>
            </a:pPr>
            <a:r>
              <a:rPr lang="zh-CN" altLang="en-US" dirty="0" smtClean="0">
                <a:latin typeface="微软雅黑" panose="020B0503020204020204" pitchFamily="34" charset="-122"/>
                <a:ea typeface="微软雅黑" panose="020B0503020204020204" pitchFamily="34" charset="-122"/>
              </a:rPr>
              <a:t>固定比赛任务：</a:t>
            </a:r>
            <a:r>
              <a:rPr lang="en-US" altLang="zh-CN" dirty="0" smtClean="0">
                <a:solidFill>
                  <a:srgbClr val="FF0000"/>
                </a:solidFill>
                <a:latin typeface="微软雅黑" panose="020B0503020204020204" pitchFamily="34" charset="-122"/>
                <a:ea typeface="微软雅黑" panose="020B0503020204020204" pitchFamily="34" charset="-122"/>
              </a:rPr>
              <a:t>15</a:t>
            </a:r>
            <a:r>
              <a:rPr lang="zh-CN" altLang="en-US" dirty="0" smtClean="0">
                <a:solidFill>
                  <a:srgbClr val="FF0000"/>
                </a:solidFill>
                <a:latin typeface="微软雅黑" panose="020B0503020204020204" pitchFamily="34" charset="-122"/>
                <a:ea typeface="微软雅黑" panose="020B0503020204020204" pitchFamily="34" charset="-122"/>
              </a:rPr>
              <a:t>个</a:t>
            </a:r>
            <a:endParaRPr lang="zh-CN" altLang="en-US" dirty="0" smtClean="0">
              <a:solidFill>
                <a:srgbClr val="FF0000"/>
              </a:solidFill>
              <a:latin typeface="微软雅黑" panose="020B0503020204020204" pitchFamily="34" charset="-122"/>
              <a:ea typeface="微软雅黑" panose="020B0503020204020204" pitchFamily="34" charset="-122"/>
            </a:endParaRPr>
          </a:p>
          <a:p>
            <a:pPr marL="342900" indent="-342900" eaLnBrk="1">
              <a:lnSpc>
                <a:spcPct val="200000"/>
              </a:lnSpc>
              <a:buFont typeface="+mj-lt"/>
              <a:buAutoNum type="arabicPeriod"/>
            </a:pPr>
            <a:r>
              <a:rPr lang="zh-CN" altLang="en-US" dirty="0" smtClean="0">
                <a:latin typeface="微软雅黑" panose="020B0503020204020204" pitchFamily="34" charset="-122"/>
                <a:ea typeface="微软雅黑" panose="020B0503020204020204" pitchFamily="34" charset="-122"/>
              </a:rPr>
              <a:t>场地任务模型：</a:t>
            </a:r>
            <a:r>
              <a:rPr lang="en-US" altLang="zh-CN" dirty="0" smtClean="0">
                <a:solidFill>
                  <a:srgbClr val="FF0000"/>
                </a:solidFill>
                <a:latin typeface="微软雅黑" panose="020B0503020204020204" pitchFamily="34" charset="-122"/>
                <a:ea typeface="微软雅黑" panose="020B0503020204020204" pitchFamily="34" charset="-122"/>
              </a:rPr>
              <a:t>12</a:t>
            </a:r>
            <a:r>
              <a:rPr lang="zh-CN" altLang="en-US" dirty="0" smtClean="0">
                <a:solidFill>
                  <a:srgbClr val="FF0000"/>
                </a:solidFill>
                <a:latin typeface="微软雅黑" panose="020B0503020204020204" pitchFamily="34" charset="-122"/>
                <a:ea typeface="微软雅黑" panose="020B0503020204020204" pitchFamily="34" charset="-122"/>
              </a:rPr>
              <a:t>个</a:t>
            </a:r>
            <a:endParaRPr lang="zh-CN" altLang="en-US" dirty="0" smtClean="0">
              <a:solidFill>
                <a:srgbClr val="FF0000"/>
              </a:solidFill>
              <a:latin typeface="微软雅黑" panose="020B0503020204020204" pitchFamily="34" charset="-122"/>
              <a:ea typeface="微软雅黑" panose="020B0503020204020204" pitchFamily="34" charset="-122"/>
            </a:endParaRPr>
          </a:p>
          <a:p>
            <a:pPr marL="342900" indent="-342900" eaLnBrk="1">
              <a:lnSpc>
                <a:spcPct val="200000"/>
              </a:lnSpc>
              <a:buFont typeface="+mj-lt"/>
              <a:buAutoNum type="arabicPeriod"/>
            </a:pPr>
            <a:r>
              <a:rPr lang="zh-CN" altLang="en-US" dirty="0" smtClean="0">
                <a:latin typeface="微软雅黑" panose="020B0503020204020204" pitchFamily="34" charset="-122"/>
                <a:ea typeface="微软雅黑" panose="020B0503020204020204" pitchFamily="34" charset="-122"/>
              </a:rPr>
              <a:t>模型位置：</a:t>
            </a:r>
            <a:r>
              <a:rPr lang="en-US" altLang="zh-CN" dirty="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个是固定的，其他位置由现场给出（详见规则）</a:t>
            </a:r>
            <a:endParaRPr lang="en-US" altLang="zh-CN" dirty="0" smtClean="0">
              <a:latin typeface="微软雅黑" panose="020B0503020204020204" pitchFamily="34" charset="-122"/>
              <a:ea typeface="微软雅黑" panose="020B0503020204020204" pitchFamily="34" charset="-122"/>
            </a:endParaRPr>
          </a:p>
          <a:p>
            <a:pPr marL="342900" indent="-342900" eaLnBrk="1">
              <a:lnSpc>
                <a:spcPct val="200000"/>
              </a:lnSpc>
              <a:buFont typeface="+mj-lt"/>
              <a:buAutoNum type="arabicPeriod"/>
            </a:pPr>
            <a:r>
              <a:rPr lang="zh-CN" altLang="en-US" dirty="0" smtClean="0">
                <a:latin typeface="微软雅黑" panose="020B0503020204020204" pitchFamily="34" charset="-122"/>
                <a:ea typeface="微软雅黑" panose="020B0503020204020204" pitchFamily="34" charset="-122"/>
              </a:rPr>
              <a:t>附加任务：</a:t>
            </a:r>
            <a:r>
              <a:rPr lang="en-US" altLang="zh-CN" dirty="0" smtClean="0">
                <a:solidFill>
                  <a:srgbClr val="FF0000"/>
                </a:solidFill>
                <a:latin typeface="微软雅黑" panose="020B0503020204020204" pitchFamily="34" charset="-122"/>
                <a:ea typeface="微软雅黑" panose="020B0503020204020204" pitchFamily="34" charset="-122"/>
              </a:rPr>
              <a:t>2</a:t>
            </a:r>
            <a:r>
              <a:rPr lang="zh-CN" altLang="en-US" dirty="0" smtClean="0">
                <a:solidFill>
                  <a:srgbClr val="FF0000"/>
                </a:solidFill>
                <a:latin typeface="微软雅黑" panose="020B0503020204020204" pitchFamily="34" charset="-122"/>
                <a:ea typeface="微软雅黑" panose="020B0503020204020204" pitchFamily="34" charset="-122"/>
              </a:rPr>
              <a:t>个（</a:t>
            </a:r>
            <a:r>
              <a:rPr lang="zh-CN" altLang="en-US" dirty="0" smtClean="0">
                <a:solidFill>
                  <a:srgbClr val="FF0000"/>
                </a:solidFill>
                <a:latin typeface="微软雅黑" panose="020B0503020204020204" pitchFamily="34" charset="-122"/>
                <a:ea typeface="微软雅黑" panose="020B0503020204020204" pitchFamily="34" charset="-122"/>
                <a:sym typeface="+mn-ea"/>
              </a:rPr>
              <a:t>得分标准详见规则）   </a:t>
            </a:r>
            <a:endParaRPr lang="zh-CN" altLang="en-US" dirty="0" smtClean="0">
              <a:solidFill>
                <a:srgbClr val="FF0000"/>
              </a:solidFill>
              <a:latin typeface="微软雅黑" panose="020B0503020204020204" pitchFamily="34" charset="-122"/>
              <a:ea typeface="微软雅黑" panose="020B0503020204020204" pitchFamily="34" charset="-122"/>
            </a:endParaRPr>
          </a:p>
        </p:txBody>
      </p:sp>
      <p:pic>
        <p:nvPicPr>
          <p:cNvPr id="36" name="图片 36" descr="F:\2019 竞赛资料\学校赛制\积木教育机器人赛（电教赛制）【小学组、初中组、高中组】(C201SK903)\图片PS\图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4791710" y="821690"/>
            <a:ext cx="3725545" cy="3703320"/>
          </a:xfrm>
          <a:prstGeom prst="rect">
            <a:avLst/>
          </a:prstGeom>
          <a:noFill/>
          <a:ln>
            <a:noFill/>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5749785" y="63472"/>
            <a:ext cx="3326729" cy="398780"/>
          </a:xfrm>
          <a:prstGeom prst="rect">
            <a:avLst/>
          </a:prstGeom>
          <a:ln w="12700">
            <a:miter lim="400000"/>
          </a:ln>
        </p:spPr>
        <p:txBody>
          <a:bodyPr wrap="square" lIns="45719" rIns="45719">
            <a:spAutoFit/>
          </a:bodyPr>
          <a:lstStyle/>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任务一：</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组装机器人</a:t>
            </a:r>
            <a:endPar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2" name="图片 13" descr="D:\shengyj\Desktop\电教规则文档\2019电教任务模型照片\IMG_8983.JPGIMG_8983"/>
          <p:cNvPicPr>
            <a:picLocks noChangeAspect="1" noChangeArrowheads="1"/>
          </p:cNvPicPr>
          <p:nvPr/>
        </p:nvPicPr>
        <p:blipFill>
          <a:blip r:embed="rId1"/>
          <a:srcRect/>
          <a:stretch>
            <a:fillRect/>
          </a:stretch>
        </p:blipFill>
        <p:spPr>
          <a:xfrm>
            <a:off x="2597468" y="765810"/>
            <a:ext cx="3716655" cy="2477770"/>
          </a:xfrm>
          <a:prstGeom prst="rect">
            <a:avLst/>
          </a:prstGeom>
          <a:noFill/>
          <a:ln>
            <a:noFill/>
          </a:ln>
        </p:spPr>
      </p:pic>
      <p:sp>
        <p:nvSpPr>
          <p:cNvPr id="9" name="AutoShape 51"/>
          <p:cNvSpPr>
            <a:spLocks noChangeArrowheads="1"/>
          </p:cNvSpPr>
          <p:nvPr/>
        </p:nvSpPr>
        <p:spPr bwMode="auto">
          <a:xfrm>
            <a:off x="2131378" y="2413000"/>
            <a:ext cx="784225" cy="317500"/>
          </a:xfrm>
          <a:prstGeom prst="wedgeRectCallout">
            <a:avLst>
              <a:gd name="adj1" fmla="val 176412"/>
              <a:gd name="adj2" fmla="val -275000"/>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控制核心</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14" name="AutoShape 51"/>
          <p:cNvSpPr>
            <a:spLocks noChangeArrowheads="1"/>
          </p:cNvSpPr>
          <p:nvPr/>
        </p:nvSpPr>
        <p:spPr bwMode="auto">
          <a:xfrm>
            <a:off x="2131378" y="3122295"/>
            <a:ext cx="880745" cy="317500"/>
          </a:xfrm>
          <a:prstGeom prst="wedgeRectCallout">
            <a:avLst>
              <a:gd name="adj1" fmla="val 176412"/>
              <a:gd name="adj2" fmla="val -275000"/>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二层操作台</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8" name="AutoShape 98"/>
          <p:cNvSpPr>
            <a:spLocks noChangeArrowheads="1"/>
          </p:cNvSpPr>
          <p:nvPr/>
        </p:nvSpPr>
        <p:spPr bwMode="auto">
          <a:xfrm>
            <a:off x="6314440" y="1111885"/>
            <a:ext cx="811530" cy="284480"/>
          </a:xfrm>
          <a:prstGeom prst="wedgeRectCallout">
            <a:avLst>
              <a:gd name="adj1" fmla="val -189946"/>
              <a:gd name="adj2" fmla="val 105806"/>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移动底盘</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3" name="AutoShape 98"/>
          <p:cNvSpPr>
            <a:spLocks noChangeArrowheads="1"/>
          </p:cNvSpPr>
          <p:nvPr/>
        </p:nvSpPr>
        <p:spPr bwMode="auto">
          <a:xfrm>
            <a:off x="6627495" y="2025650"/>
            <a:ext cx="949960" cy="284480"/>
          </a:xfrm>
          <a:prstGeom prst="wedgeRectCallout">
            <a:avLst>
              <a:gd name="adj1" fmla="val -189946"/>
              <a:gd name="adj2" fmla="val 105806"/>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一层操作台</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4" name="文本框 3"/>
          <p:cNvSpPr txBox="1"/>
          <p:nvPr/>
        </p:nvSpPr>
        <p:spPr>
          <a:xfrm>
            <a:off x="2032000" y="3373755"/>
            <a:ext cx="5080000" cy="252730"/>
          </a:xfrm>
          <a:prstGeom prst="rect">
            <a:avLst/>
          </a:prstGeom>
          <a:noFill/>
          <a:ln w="9525">
            <a:noFill/>
          </a:ln>
        </p:spPr>
        <p:txBody>
          <a:bodyPr>
            <a:spAutoFit/>
          </a:bodyPr>
          <a:p>
            <a:pPr indent="266700" algn="ctr"/>
            <a:r>
              <a:rPr lang="zh-CN" sz="1050" b="0">
                <a:ea typeface="宋体" panose="02010600030101010101" pitchFamily="2" charset="-122"/>
                <a:cs typeface="Times New Roman" panose="02020603050405020304" charset="0"/>
              </a:rPr>
              <a:t>组装机器人模型初始状态图</a:t>
            </a:r>
            <a:endParaRPr lang="zh-CN" altLang="en-US"/>
          </a:p>
        </p:txBody>
      </p:sp>
      <p:sp>
        <p:nvSpPr>
          <p:cNvPr id="6" name="文本框 5"/>
          <p:cNvSpPr txBox="1"/>
          <p:nvPr/>
        </p:nvSpPr>
        <p:spPr>
          <a:xfrm>
            <a:off x="1797685" y="3711892"/>
            <a:ext cx="5080000" cy="829945"/>
          </a:xfrm>
          <a:prstGeom prst="rect">
            <a:avLst/>
          </a:prstGeom>
          <a:noFill/>
          <a:ln w="9525">
            <a:noFill/>
          </a:ln>
        </p:spPr>
        <p:txBody>
          <a:bodyPr>
            <a:spAutoFit/>
          </a:bodyPr>
          <a:p>
            <a:pPr indent="406400">
              <a:lnSpc>
                <a:spcPct val="150000"/>
              </a:lnSpc>
            </a:pPr>
            <a:r>
              <a:rPr lang="zh-CN" sz="1600" b="0">
                <a:ea typeface="宋体" panose="02010600030101010101" pitchFamily="2" charset="-122"/>
              </a:rPr>
              <a:t>组装机器人模型固定在场地上，机器人的控制核心和移动底盘分离，如图</a:t>
            </a:r>
            <a:r>
              <a:rPr lang="zh-CN" sz="1600" b="0">
                <a:ea typeface="宋体" panose="02010600030101010101" pitchFamily="2" charset="-122"/>
                <a:cs typeface="Times New Roman" panose="02020603050405020304" charset="0"/>
              </a:rPr>
              <a:t>所示。</a:t>
            </a:r>
            <a:endParaRPr lang="zh-CN" altLang="en-US"/>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5749785" y="63472"/>
            <a:ext cx="3326729" cy="398780"/>
          </a:xfrm>
          <a:prstGeom prst="rect">
            <a:avLst/>
          </a:prstGeom>
          <a:ln w="12700">
            <a:miter lim="400000"/>
          </a:ln>
        </p:spPr>
        <p:txBody>
          <a:bodyPr wrap="square" lIns="45719" rIns="45719">
            <a:spAutoFit/>
          </a:bodyPr>
          <a:lstStyle/>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任务一：</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组装机器人</a:t>
            </a:r>
            <a:endPar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5" name="文本框 104"/>
          <p:cNvSpPr txBox="1"/>
          <p:nvPr/>
        </p:nvSpPr>
        <p:spPr>
          <a:xfrm>
            <a:off x="2032000" y="729298"/>
            <a:ext cx="5080000" cy="1568450"/>
          </a:xfrm>
          <a:prstGeom prst="rect">
            <a:avLst/>
          </a:prstGeom>
          <a:noFill/>
          <a:ln w="9525">
            <a:noFill/>
          </a:ln>
        </p:spPr>
        <p:txBody>
          <a:bodyPr>
            <a:spAutoFit/>
          </a:bodyPr>
          <a:p>
            <a:pPr indent="406400">
              <a:lnSpc>
                <a:spcPct val="150000"/>
              </a:lnSpc>
            </a:pPr>
            <a:r>
              <a:rPr lang="zh-CN" sz="1600" b="0">
                <a:ea typeface="宋体" panose="02010600030101010101" pitchFamily="2" charset="-122"/>
              </a:rPr>
              <a:t>将组装机器人模型的上半部分</a:t>
            </a:r>
            <a:r>
              <a:rPr lang="zh-CN" sz="1600" b="0">
                <a:ea typeface="宋体" panose="02010600030101010101" pitchFamily="2" charset="-122"/>
                <a:cs typeface="Times New Roman" panose="02020603050405020304" charset="0"/>
              </a:rPr>
              <a:t>“控制核心”和下半部分“移动底盘”组装在一起。</a:t>
            </a:r>
            <a:r>
              <a:rPr lang="zh-CN" sz="1600" b="0">
                <a:ea typeface="宋体" panose="02010600030101010101" pitchFamily="2" charset="-122"/>
              </a:rPr>
              <a:t>当组装机器人的模型位于</a:t>
            </a:r>
            <a:r>
              <a:rPr lang="zh-CN" sz="1600" b="0">
                <a:solidFill>
                  <a:srgbClr val="FF0000"/>
                </a:solidFill>
                <a:ea typeface="宋体" panose="02010600030101010101" pitchFamily="2" charset="-122"/>
              </a:rPr>
              <a:t>一层</a:t>
            </a:r>
            <a:r>
              <a:rPr lang="zh-CN" sz="1600" b="0">
                <a:ea typeface="宋体" panose="02010600030101010101" pitchFamily="2" charset="-122"/>
              </a:rPr>
              <a:t>操作台到比赛结束，得</a:t>
            </a:r>
            <a:r>
              <a:rPr lang="zh-CN" sz="1600" b="0">
                <a:solidFill>
                  <a:srgbClr val="FF0000"/>
                </a:solidFill>
                <a:ea typeface="宋体" panose="02010600030101010101" pitchFamily="2" charset="-122"/>
                <a:cs typeface="Times New Roman" panose="02020603050405020304" charset="0"/>
              </a:rPr>
              <a:t>40</a:t>
            </a:r>
            <a:r>
              <a:rPr lang="zh-CN" sz="1600" b="0">
                <a:ea typeface="宋体" panose="02010600030101010101" pitchFamily="2" charset="-122"/>
                <a:cs typeface="Times New Roman" panose="02020603050405020304" charset="0"/>
              </a:rPr>
              <a:t>分；当组装机器人的模型位于</a:t>
            </a:r>
            <a:r>
              <a:rPr lang="zh-CN" sz="1600" b="0">
                <a:solidFill>
                  <a:srgbClr val="FF0000"/>
                </a:solidFill>
                <a:ea typeface="宋体" panose="02010600030101010101" pitchFamily="2" charset="-122"/>
                <a:cs typeface="Times New Roman" panose="02020603050405020304" charset="0"/>
              </a:rPr>
              <a:t>二层</a:t>
            </a:r>
            <a:r>
              <a:rPr lang="zh-CN" sz="1600" b="0">
                <a:ea typeface="宋体" panose="02010600030101010101" pitchFamily="2" charset="-122"/>
                <a:cs typeface="Times New Roman" panose="02020603050405020304" charset="0"/>
              </a:rPr>
              <a:t>操作台到比赛结束，得</a:t>
            </a:r>
            <a:r>
              <a:rPr lang="zh-CN" sz="1600" b="0">
                <a:solidFill>
                  <a:srgbClr val="FF0000"/>
                </a:solidFill>
                <a:ea typeface="宋体" panose="02010600030101010101" pitchFamily="2" charset="-122"/>
                <a:cs typeface="Times New Roman" panose="02020603050405020304" charset="0"/>
              </a:rPr>
              <a:t>60</a:t>
            </a:r>
            <a:r>
              <a:rPr lang="zh-CN" sz="1600" b="0">
                <a:ea typeface="宋体" panose="02010600030101010101" pitchFamily="2" charset="-122"/>
                <a:cs typeface="Times New Roman" panose="02020603050405020304" charset="0"/>
              </a:rPr>
              <a:t>分。</a:t>
            </a:r>
            <a:endParaRPr lang="zh-CN" altLang="en-US"/>
          </a:p>
        </p:txBody>
      </p:sp>
      <p:pic>
        <p:nvPicPr>
          <p:cNvPr id="92" name="图片 92" descr="D:\shengyj\Desktop\电教规则文档\2019电教任务模型照片\IMG_8985.JPGIMG_8985"/>
          <p:cNvPicPr>
            <a:picLocks noChangeAspect="1" noChangeArrowheads="1"/>
          </p:cNvPicPr>
          <p:nvPr/>
        </p:nvPicPr>
        <p:blipFill>
          <a:blip r:embed="rId1"/>
          <a:srcRect/>
          <a:stretch>
            <a:fillRect/>
          </a:stretch>
        </p:blipFill>
        <p:spPr>
          <a:xfrm>
            <a:off x="2031683" y="2544445"/>
            <a:ext cx="2515235" cy="1677670"/>
          </a:xfrm>
          <a:prstGeom prst="rect">
            <a:avLst/>
          </a:prstGeom>
          <a:noFill/>
          <a:ln>
            <a:noFill/>
          </a:ln>
        </p:spPr>
      </p:pic>
      <p:pic>
        <p:nvPicPr>
          <p:cNvPr id="16" name="图片 16" descr="IMG_8986"/>
          <p:cNvPicPr>
            <a:picLocks noChangeAspect="1"/>
          </p:cNvPicPr>
          <p:nvPr/>
        </p:nvPicPr>
        <p:blipFill>
          <a:blip r:embed="rId2"/>
          <a:stretch>
            <a:fillRect/>
          </a:stretch>
        </p:blipFill>
        <p:spPr>
          <a:xfrm>
            <a:off x="4910138" y="2544128"/>
            <a:ext cx="2527935" cy="1685925"/>
          </a:xfrm>
          <a:prstGeom prst="rect">
            <a:avLst/>
          </a:prstGeom>
        </p:spPr>
      </p:pic>
      <p:sp>
        <p:nvSpPr>
          <p:cNvPr id="7" name="文本框 6"/>
          <p:cNvSpPr txBox="1"/>
          <p:nvPr/>
        </p:nvSpPr>
        <p:spPr>
          <a:xfrm>
            <a:off x="2193290" y="4331970"/>
            <a:ext cx="5080000" cy="252730"/>
          </a:xfrm>
          <a:prstGeom prst="rect">
            <a:avLst/>
          </a:prstGeom>
          <a:noFill/>
          <a:ln w="9525">
            <a:noFill/>
          </a:ln>
        </p:spPr>
        <p:txBody>
          <a:bodyPr>
            <a:spAutoFit/>
          </a:bodyPr>
          <a:p>
            <a:pPr algn="ctr"/>
            <a:r>
              <a:rPr lang="zh-CN" sz="1050" b="0">
                <a:ea typeface="宋体" panose="02010600030101010101" pitchFamily="2" charset="-122"/>
              </a:rPr>
              <a:t>组装机器人任务完成状态图</a:t>
            </a:r>
            <a:endParaRPr lang="zh-CN" altLang="en-US"/>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文本框 104"/>
          <p:cNvSpPr txBox="1"/>
          <p:nvPr/>
        </p:nvSpPr>
        <p:spPr>
          <a:xfrm>
            <a:off x="1497965" y="597535"/>
            <a:ext cx="6311265" cy="1938020"/>
          </a:xfrm>
          <a:prstGeom prst="rect">
            <a:avLst/>
          </a:prstGeom>
          <a:noFill/>
          <a:ln w="9525">
            <a:noFill/>
          </a:ln>
        </p:spPr>
        <p:txBody>
          <a:bodyPr wrap="square">
            <a:spAutoFit/>
          </a:bodyPr>
          <a:p>
            <a:pPr>
              <a:lnSpc>
                <a:spcPct val="150000"/>
              </a:lnSpc>
            </a:pPr>
            <a:r>
              <a:rPr lang="zh-CN" sz="1600" b="0">
                <a:ea typeface="宋体" panose="02010600030101010101" pitchFamily="2" charset="-122"/>
              </a:rPr>
              <a:t>机器人提取文件夹，使文件夹和信息模型完</a:t>
            </a:r>
            <a:r>
              <a:rPr lang="zh-CN" sz="1600" b="0">
                <a:solidFill>
                  <a:srgbClr val="FF0000"/>
                </a:solidFill>
                <a:ea typeface="宋体" panose="02010600030101010101" pitchFamily="2" charset="-122"/>
              </a:rPr>
              <a:t>全脱离硬盘</a:t>
            </a:r>
            <a:r>
              <a:rPr lang="zh-CN" sz="1600" b="0">
                <a:ea typeface="宋体" panose="02010600030101010101" pitchFamily="2" charset="-122"/>
              </a:rPr>
              <a:t>，并保持</a:t>
            </a:r>
            <a:r>
              <a:rPr lang="zh-CN" sz="1600" b="0">
                <a:solidFill>
                  <a:srgbClr val="FF0000"/>
                </a:solidFill>
                <a:ea typeface="宋体" panose="02010600030101010101" pitchFamily="2" charset="-122"/>
              </a:rPr>
              <a:t>到比赛结束</a:t>
            </a:r>
            <a:r>
              <a:rPr lang="zh-CN" sz="1600" b="0">
                <a:ea typeface="宋体" panose="02010600030101010101" pitchFamily="2" charset="-122"/>
              </a:rPr>
              <a:t>，得</a:t>
            </a:r>
            <a:r>
              <a:rPr lang="zh-CN" sz="1600" b="0">
                <a:solidFill>
                  <a:srgbClr val="FF0000"/>
                </a:solidFill>
                <a:ea typeface="宋体" panose="02010600030101010101" pitchFamily="2" charset="-122"/>
              </a:rPr>
              <a:t>40</a:t>
            </a:r>
            <a:r>
              <a:rPr lang="zh-CN" sz="1600" b="0">
                <a:ea typeface="宋体" panose="02010600030101010101" pitchFamily="2" charset="-122"/>
              </a:rPr>
              <a:t>分。（</a:t>
            </a:r>
            <a:r>
              <a:rPr lang="zh-CN" sz="1600">
                <a:solidFill>
                  <a:srgbClr val="FF0000"/>
                </a:solidFill>
                <a:sym typeface="+mn-ea"/>
              </a:rPr>
              <a:t>低难度得分</a:t>
            </a:r>
            <a:r>
              <a:rPr lang="zh-CN" sz="1600" b="0">
                <a:ea typeface="宋体" panose="02010600030101010101" pitchFamily="2" charset="-122"/>
              </a:rPr>
              <a:t>）</a:t>
            </a:r>
            <a:endParaRPr lang="zh-CN" sz="1600" b="0">
              <a:ea typeface="宋体" panose="02010600030101010101" pitchFamily="2" charset="-122"/>
            </a:endParaRPr>
          </a:p>
          <a:p>
            <a:pPr>
              <a:lnSpc>
                <a:spcPct val="150000"/>
              </a:lnSpc>
            </a:pPr>
            <a:r>
              <a:rPr lang="zh-CN" sz="1600" b="0">
                <a:ea typeface="宋体" panose="02010600030101010101" pitchFamily="2" charset="-122"/>
              </a:rPr>
              <a:t>机器人提取文件夹并将其</a:t>
            </a:r>
            <a:r>
              <a:rPr lang="zh-CN" sz="1600" b="0">
                <a:solidFill>
                  <a:srgbClr val="FF0000"/>
                </a:solidFill>
                <a:ea typeface="宋体" panose="02010600030101010101" pitchFamily="2" charset="-122"/>
              </a:rPr>
              <a:t>带回基地</a:t>
            </a:r>
            <a:r>
              <a:rPr lang="zh-CN" sz="1600" b="0">
                <a:ea typeface="宋体" panose="02010600030101010101" pitchFamily="2" charset="-122"/>
              </a:rPr>
              <a:t>，在低难度得分基础上，每个信息模型可加得</a:t>
            </a:r>
            <a:r>
              <a:rPr lang="zh-CN" sz="1600" b="0">
                <a:solidFill>
                  <a:srgbClr val="FF0000"/>
                </a:solidFill>
                <a:ea typeface="宋体" panose="02010600030101010101" pitchFamily="2" charset="-122"/>
              </a:rPr>
              <a:t>30</a:t>
            </a:r>
            <a:r>
              <a:rPr lang="zh-CN" sz="1600" b="0">
                <a:ea typeface="宋体" panose="02010600030101010101" pitchFamily="2" charset="-122"/>
              </a:rPr>
              <a:t>分。（</a:t>
            </a:r>
            <a:r>
              <a:rPr lang="zh-CN" sz="1600">
                <a:solidFill>
                  <a:srgbClr val="FF0000"/>
                </a:solidFill>
                <a:sym typeface="+mn-ea"/>
              </a:rPr>
              <a:t>高难度得分</a:t>
            </a:r>
            <a:r>
              <a:rPr lang="zh-CN" sz="1600" b="0">
                <a:ea typeface="宋体" panose="02010600030101010101" pitchFamily="2" charset="-122"/>
              </a:rPr>
              <a:t>）</a:t>
            </a:r>
            <a:endParaRPr lang="zh-CN" sz="1600" b="0">
              <a:ea typeface="宋体" panose="02010600030101010101" pitchFamily="2" charset="-122"/>
            </a:endParaRPr>
          </a:p>
          <a:p>
            <a:pPr>
              <a:lnSpc>
                <a:spcPct val="150000"/>
              </a:lnSpc>
            </a:pPr>
            <a:r>
              <a:rPr lang="zh-CN" sz="1600" b="0">
                <a:ea typeface="宋体" panose="02010600030101010101" pitchFamily="2" charset="-122"/>
              </a:rPr>
              <a:t>若信息模型掉落至场地，由裁判将其收走并存放至比赛结束。</a:t>
            </a:r>
            <a:endParaRPr lang="zh-CN" sz="1600" b="0">
              <a:ea typeface="宋体" panose="02010600030101010101" pitchFamily="2" charset="-122"/>
            </a:endParaRPr>
          </a:p>
        </p:txBody>
      </p:sp>
      <p:sp>
        <p:nvSpPr>
          <p:cNvPr id="4" name="TextBox 3"/>
          <p:cNvSpPr txBox="1"/>
          <p:nvPr/>
        </p:nvSpPr>
        <p:spPr>
          <a:xfrm>
            <a:off x="5643105" y="154912"/>
            <a:ext cx="3326729" cy="398780"/>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任务二：</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信息读取</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6" name="图片 105" descr="D:\shengyj\Desktop\电教规则文档\2019电教任务模型照片\IMG_8964.JPGIMG_8964"/>
          <p:cNvPicPr>
            <a:picLocks noChangeAspect="1" noChangeArrowheads="1"/>
          </p:cNvPicPr>
          <p:nvPr/>
        </p:nvPicPr>
        <p:blipFill>
          <a:blip r:embed="rId1"/>
          <a:srcRect/>
          <a:stretch>
            <a:fillRect/>
          </a:stretch>
        </p:blipFill>
        <p:spPr>
          <a:xfrm>
            <a:off x="1497965" y="2535555"/>
            <a:ext cx="2943860" cy="1962150"/>
          </a:xfrm>
          <a:prstGeom prst="rect">
            <a:avLst/>
          </a:prstGeom>
          <a:noFill/>
          <a:ln>
            <a:noFill/>
          </a:ln>
        </p:spPr>
      </p:pic>
      <p:sp>
        <p:nvSpPr>
          <p:cNvPr id="86" name="AutoShape 71"/>
          <p:cNvSpPr>
            <a:spLocks noChangeArrowheads="1"/>
          </p:cNvSpPr>
          <p:nvPr/>
        </p:nvSpPr>
        <p:spPr bwMode="auto">
          <a:xfrm>
            <a:off x="1597660" y="3825875"/>
            <a:ext cx="619125" cy="234950"/>
          </a:xfrm>
          <a:prstGeom prst="wedgeRectCallout">
            <a:avLst>
              <a:gd name="adj1" fmla="val 118741"/>
              <a:gd name="adj2" fmla="val -236385"/>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文件夹</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94" name="AutoShape 98"/>
          <p:cNvSpPr>
            <a:spLocks noChangeArrowheads="1"/>
          </p:cNvSpPr>
          <p:nvPr/>
        </p:nvSpPr>
        <p:spPr bwMode="auto">
          <a:xfrm>
            <a:off x="3775710" y="3011170"/>
            <a:ext cx="486410" cy="284480"/>
          </a:xfrm>
          <a:prstGeom prst="wedgeRectCallout">
            <a:avLst>
              <a:gd name="adj1" fmla="val -189946"/>
              <a:gd name="adj2" fmla="val 105806"/>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信息</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90" name="AutoShape 72"/>
          <p:cNvSpPr>
            <a:spLocks noChangeArrowheads="1"/>
          </p:cNvSpPr>
          <p:nvPr/>
        </p:nvSpPr>
        <p:spPr bwMode="auto">
          <a:xfrm>
            <a:off x="4130040" y="4213225"/>
            <a:ext cx="486410" cy="284480"/>
          </a:xfrm>
          <a:prstGeom prst="wedgeRectCallout">
            <a:avLst>
              <a:gd name="adj1" fmla="val -192818"/>
              <a:gd name="adj2" fmla="val -152455"/>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硬盘</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pic>
        <p:nvPicPr>
          <p:cNvPr id="106" name="图片 106" descr="D:\shengyj\Desktop\电教规则文档\2019电教任务模型照片\IMG_8965.JPGIMG_8965"/>
          <p:cNvPicPr>
            <a:picLocks noChangeAspect="1" noChangeArrowheads="1"/>
          </p:cNvPicPr>
          <p:nvPr/>
        </p:nvPicPr>
        <p:blipFill>
          <a:blip r:embed="rId2"/>
          <a:srcRect/>
          <a:stretch>
            <a:fillRect/>
          </a:stretch>
        </p:blipFill>
        <p:spPr>
          <a:xfrm>
            <a:off x="5205095" y="2505710"/>
            <a:ext cx="2821940" cy="1991995"/>
          </a:xfrm>
          <a:prstGeom prst="rect">
            <a:avLst/>
          </a:prstGeom>
          <a:noFill/>
          <a:ln>
            <a:noFill/>
          </a:ln>
        </p:spPr>
      </p:pic>
      <p:sp>
        <p:nvSpPr>
          <p:cNvPr id="7" name="文本框 6"/>
          <p:cNvSpPr txBox="1"/>
          <p:nvPr/>
        </p:nvSpPr>
        <p:spPr>
          <a:xfrm>
            <a:off x="563245" y="4578985"/>
            <a:ext cx="5080000" cy="252730"/>
          </a:xfrm>
          <a:prstGeom prst="rect">
            <a:avLst/>
          </a:prstGeom>
          <a:noFill/>
          <a:ln w="9525">
            <a:noFill/>
          </a:ln>
        </p:spPr>
        <p:txBody>
          <a:bodyPr>
            <a:spAutoFit/>
          </a:bodyPr>
          <a:p>
            <a:pPr algn="ctr"/>
            <a:r>
              <a:rPr lang="zh-CN" sz="1050" b="0">
                <a:ea typeface="宋体" panose="02010600030101010101" pitchFamily="2" charset="-122"/>
                <a:cs typeface="Times New Roman" panose="02020603050405020304" charset="0"/>
              </a:rPr>
              <a:t>信息读取模型初始状态</a:t>
            </a:r>
            <a:endParaRPr lang="zh-CN" altLang="en-US"/>
          </a:p>
        </p:txBody>
      </p:sp>
      <p:sp>
        <p:nvSpPr>
          <p:cNvPr id="8" name="文本框 7"/>
          <p:cNvSpPr txBox="1"/>
          <p:nvPr/>
        </p:nvSpPr>
        <p:spPr>
          <a:xfrm>
            <a:off x="3846195" y="4578985"/>
            <a:ext cx="5080000" cy="252730"/>
          </a:xfrm>
          <a:prstGeom prst="rect">
            <a:avLst/>
          </a:prstGeom>
          <a:noFill/>
          <a:ln w="9525">
            <a:noFill/>
          </a:ln>
        </p:spPr>
        <p:txBody>
          <a:bodyPr>
            <a:spAutoFit/>
          </a:bodyPr>
          <a:p>
            <a:pPr algn="ctr"/>
            <a:r>
              <a:rPr lang="zh-CN" sz="1050" b="0">
                <a:ea typeface="宋体" panose="02010600030101010101" pitchFamily="2" charset="-122"/>
                <a:cs typeface="Times New Roman" panose="02020603050405020304" charset="0"/>
              </a:rPr>
              <a:t>信息读取任务完成状态图</a:t>
            </a:r>
            <a:endParaRPr lang="zh-CN" altLang="en-US"/>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515" y="161897"/>
            <a:ext cx="3326729" cy="398780"/>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任务三：</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信息匹配</a:t>
            </a:r>
            <a:endPar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 name="文本框 4"/>
          <p:cNvSpPr txBox="1"/>
          <p:nvPr/>
        </p:nvSpPr>
        <p:spPr>
          <a:xfrm>
            <a:off x="429260" y="1780540"/>
            <a:ext cx="3496945" cy="1568450"/>
          </a:xfrm>
          <a:prstGeom prst="rect">
            <a:avLst/>
          </a:prstGeom>
          <a:noFill/>
          <a:ln w="9525">
            <a:noFill/>
          </a:ln>
        </p:spPr>
        <p:txBody>
          <a:bodyPr wrap="square">
            <a:spAutoFit/>
          </a:bodyPr>
          <a:p>
            <a:pPr indent="406400">
              <a:lnSpc>
                <a:spcPct val="150000"/>
              </a:lnSpc>
            </a:pPr>
            <a:r>
              <a:rPr lang="zh-CN" sz="1600" b="0">
                <a:ea typeface="宋体" panose="02010600030101010101" pitchFamily="2" charset="-122"/>
              </a:rPr>
              <a:t>机器人必须将信息匹配模型转至工作状态（插头与插座接触），得</a:t>
            </a:r>
            <a:r>
              <a:rPr lang="zh-CN" sz="1600" b="0">
                <a:solidFill>
                  <a:srgbClr val="FF0000"/>
                </a:solidFill>
                <a:ea typeface="宋体" panose="02010600030101010101" pitchFamily="2" charset="-122"/>
                <a:cs typeface="Times New Roman" panose="02020603050405020304" charset="0"/>
              </a:rPr>
              <a:t>40</a:t>
            </a:r>
            <a:r>
              <a:rPr lang="zh-CN" sz="1600" b="0">
                <a:ea typeface="宋体" panose="02010600030101010101" pitchFamily="2" charset="-122"/>
                <a:cs typeface="Times New Roman" panose="02020603050405020304" charset="0"/>
              </a:rPr>
              <a:t>分。（</a:t>
            </a:r>
            <a:r>
              <a:rPr lang="zh-CN" sz="1600">
                <a:solidFill>
                  <a:srgbClr val="FF0000"/>
                </a:solidFill>
                <a:cs typeface="Times New Roman" panose="02020603050405020304" charset="0"/>
                <a:sym typeface="+mn-ea"/>
              </a:rPr>
              <a:t>低难度得分</a:t>
            </a:r>
            <a:r>
              <a:rPr lang="zh-CN" sz="1600" b="0">
                <a:ea typeface="宋体" panose="02010600030101010101" pitchFamily="2" charset="-122"/>
                <a:cs typeface="Times New Roman" panose="02020603050405020304" charset="0"/>
              </a:rPr>
              <a:t>）</a:t>
            </a:r>
            <a:endParaRPr lang="zh-CN" sz="1600" b="0">
              <a:ea typeface="宋体" panose="02010600030101010101" pitchFamily="2" charset="-122"/>
              <a:cs typeface="Times New Roman" panose="02020603050405020304" charset="0"/>
            </a:endParaRPr>
          </a:p>
          <a:p>
            <a:pPr indent="406400">
              <a:lnSpc>
                <a:spcPct val="150000"/>
              </a:lnSpc>
            </a:pPr>
            <a:r>
              <a:rPr lang="zh-CN" sz="1600" b="0">
                <a:ea typeface="宋体" panose="02010600030101010101" pitchFamily="2" charset="-122"/>
              </a:rPr>
              <a:t>  </a:t>
            </a:r>
            <a:endParaRPr lang="zh-CN" altLang="en-US" sz="1600">
              <a:solidFill>
                <a:srgbClr val="FF0000"/>
              </a:solidFill>
              <a:cs typeface="Times New Roman" panose="02020603050405020304" charset="0"/>
              <a:sym typeface="+mn-ea"/>
            </a:endParaRPr>
          </a:p>
        </p:txBody>
      </p:sp>
      <p:pic>
        <p:nvPicPr>
          <p:cNvPr id="108" name="图片 108" descr="D:\shengyj\Desktop\电教规则文档\2019电教任务模型照片\IMG_8978.JPGIMG_8978"/>
          <p:cNvPicPr>
            <a:picLocks noChangeAspect="1" noChangeArrowheads="1"/>
          </p:cNvPicPr>
          <p:nvPr/>
        </p:nvPicPr>
        <p:blipFill>
          <a:blip r:embed="rId1"/>
          <a:srcRect/>
          <a:stretch>
            <a:fillRect/>
          </a:stretch>
        </p:blipFill>
        <p:spPr>
          <a:xfrm>
            <a:off x="6748145" y="1296035"/>
            <a:ext cx="2141220" cy="1806575"/>
          </a:xfrm>
          <a:prstGeom prst="rect">
            <a:avLst/>
          </a:prstGeom>
          <a:noFill/>
          <a:ln>
            <a:noFill/>
          </a:ln>
        </p:spPr>
      </p:pic>
      <p:pic>
        <p:nvPicPr>
          <p:cNvPr id="107" name="图片 107" descr="D:\shengyj\Desktop\电教规则文档\2019电教任务模型照片\IMG_8977.JPGIMG_8977"/>
          <p:cNvPicPr>
            <a:picLocks noChangeAspect="1" noChangeArrowheads="1"/>
          </p:cNvPicPr>
          <p:nvPr/>
        </p:nvPicPr>
        <p:blipFill>
          <a:blip r:embed="rId2"/>
          <a:srcRect/>
          <a:stretch>
            <a:fillRect/>
          </a:stretch>
        </p:blipFill>
        <p:spPr>
          <a:xfrm>
            <a:off x="4233545" y="1311275"/>
            <a:ext cx="2345055" cy="1776095"/>
          </a:xfrm>
          <a:prstGeom prst="rect">
            <a:avLst/>
          </a:prstGeom>
          <a:noFill/>
          <a:ln>
            <a:noFill/>
          </a:ln>
        </p:spPr>
      </p:pic>
      <p:sp>
        <p:nvSpPr>
          <p:cNvPr id="111" name="AutoShape 75"/>
          <p:cNvSpPr>
            <a:spLocks noChangeArrowheads="1"/>
          </p:cNvSpPr>
          <p:nvPr/>
        </p:nvSpPr>
        <p:spPr bwMode="auto">
          <a:xfrm>
            <a:off x="4814570" y="927735"/>
            <a:ext cx="876300" cy="297180"/>
          </a:xfrm>
          <a:prstGeom prst="wedgeRectCallout">
            <a:avLst>
              <a:gd name="adj1" fmla="val 48366"/>
              <a:gd name="adj2" fmla="val 183761"/>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信息吸附处</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83" name="AutoShape 75"/>
          <p:cNvSpPr>
            <a:spLocks noChangeArrowheads="1"/>
          </p:cNvSpPr>
          <p:nvPr/>
        </p:nvSpPr>
        <p:spPr bwMode="auto">
          <a:xfrm>
            <a:off x="5796915" y="1062355"/>
            <a:ext cx="876300" cy="297180"/>
          </a:xfrm>
          <a:prstGeom prst="wedgeRectCallout">
            <a:avLst>
              <a:gd name="adj1" fmla="val -52721"/>
              <a:gd name="adj2" fmla="val 231838"/>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信息吸附处</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78" name="AutoShape 36"/>
          <p:cNvSpPr>
            <a:spLocks noChangeArrowheads="1"/>
          </p:cNvSpPr>
          <p:nvPr/>
        </p:nvSpPr>
        <p:spPr bwMode="auto">
          <a:xfrm>
            <a:off x="6081078" y="2309495"/>
            <a:ext cx="866775" cy="297180"/>
          </a:xfrm>
          <a:prstGeom prst="wedgeRectCallout">
            <a:avLst>
              <a:gd name="adj1" fmla="val -131154"/>
              <a:gd name="adj2" fmla="val 23506"/>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信息匹配器</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112" name="AutoShape 35"/>
          <p:cNvSpPr>
            <a:spLocks noChangeArrowheads="1"/>
          </p:cNvSpPr>
          <p:nvPr/>
        </p:nvSpPr>
        <p:spPr bwMode="auto">
          <a:xfrm>
            <a:off x="6319520" y="3004185"/>
            <a:ext cx="573405" cy="388620"/>
          </a:xfrm>
          <a:prstGeom prst="wedgeRectCallout">
            <a:avLst>
              <a:gd name="adj1" fmla="val -144961"/>
              <a:gd name="adj2" fmla="val -144444"/>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底座插座</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109" name="AutoShape 35"/>
          <p:cNvSpPr>
            <a:spLocks noChangeArrowheads="1"/>
          </p:cNvSpPr>
          <p:nvPr/>
        </p:nvSpPr>
        <p:spPr bwMode="auto">
          <a:xfrm>
            <a:off x="5507673" y="3004185"/>
            <a:ext cx="573405" cy="297180"/>
          </a:xfrm>
          <a:prstGeom prst="wedgeRectCallout">
            <a:avLst>
              <a:gd name="adj1" fmla="val -82002"/>
              <a:gd name="adj2" fmla="val -153845"/>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插头插座</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79" name="AutoShape 35"/>
          <p:cNvSpPr>
            <a:spLocks noChangeArrowheads="1"/>
          </p:cNvSpPr>
          <p:nvPr/>
        </p:nvSpPr>
        <p:spPr bwMode="auto">
          <a:xfrm>
            <a:off x="4357688" y="3161030"/>
            <a:ext cx="573405" cy="297180"/>
          </a:xfrm>
          <a:prstGeom prst="wedgeRectCallout">
            <a:avLst>
              <a:gd name="adj1" fmla="val 62516"/>
              <a:gd name="adj2" fmla="val -230768"/>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插座</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8" name="文本框 7"/>
          <p:cNvSpPr txBox="1"/>
          <p:nvPr/>
        </p:nvSpPr>
        <p:spPr>
          <a:xfrm>
            <a:off x="4531995" y="3568065"/>
            <a:ext cx="2216150" cy="252730"/>
          </a:xfrm>
          <a:prstGeom prst="rect">
            <a:avLst/>
          </a:prstGeom>
          <a:noFill/>
          <a:ln w="9525">
            <a:noFill/>
          </a:ln>
        </p:spPr>
        <p:txBody>
          <a:bodyPr wrap="square">
            <a:spAutoFit/>
          </a:bodyPr>
          <a:p>
            <a:r>
              <a:rPr lang="zh-CN" sz="1050" b="0">
                <a:ea typeface="宋体" panose="02010600030101010101" pitchFamily="2" charset="-122"/>
              </a:rPr>
              <a:t>信息匹配模型初始状态图</a:t>
            </a:r>
            <a:endParaRPr lang="zh-CN" altLang="en-US"/>
          </a:p>
        </p:txBody>
      </p:sp>
      <p:sp>
        <p:nvSpPr>
          <p:cNvPr id="9" name="文本框 8"/>
          <p:cNvSpPr txBox="1"/>
          <p:nvPr/>
        </p:nvSpPr>
        <p:spPr>
          <a:xfrm>
            <a:off x="6171565" y="3568065"/>
            <a:ext cx="2932430" cy="252730"/>
          </a:xfrm>
          <a:prstGeom prst="rect">
            <a:avLst/>
          </a:prstGeom>
          <a:noFill/>
          <a:ln w="9525">
            <a:noFill/>
          </a:ln>
        </p:spPr>
        <p:txBody>
          <a:bodyPr wrap="square">
            <a:spAutoFit/>
          </a:bodyPr>
          <a:p>
            <a:pPr algn="ctr"/>
            <a:r>
              <a:rPr lang="zh-CN" sz="1050" b="0">
                <a:ea typeface="宋体" panose="02010600030101010101" pitchFamily="2" charset="-122"/>
              </a:rPr>
              <a:t>信息匹配任务工作状态图</a:t>
            </a:r>
            <a:endParaRPr lang="zh-CN" altLang="en-US"/>
          </a:p>
        </p:txBody>
      </p:sp>
      <p:sp>
        <p:nvSpPr>
          <p:cNvPr id="110" name="右弧形箭头 110"/>
          <p:cNvSpPr/>
          <p:nvPr/>
        </p:nvSpPr>
        <p:spPr>
          <a:xfrm rot="5400000">
            <a:off x="5191760" y="2357755"/>
            <a:ext cx="229235" cy="768985"/>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515" y="161897"/>
            <a:ext cx="3326729" cy="398780"/>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任务三：</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信息匹配</a:t>
            </a:r>
            <a:endPar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 name="文本框 4"/>
          <p:cNvSpPr txBox="1"/>
          <p:nvPr/>
        </p:nvSpPr>
        <p:spPr>
          <a:xfrm>
            <a:off x="499745" y="1285240"/>
            <a:ext cx="3702050" cy="2306955"/>
          </a:xfrm>
          <a:prstGeom prst="rect">
            <a:avLst/>
          </a:prstGeom>
          <a:noFill/>
          <a:ln w="9525">
            <a:noFill/>
          </a:ln>
        </p:spPr>
        <p:txBody>
          <a:bodyPr wrap="square">
            <a:spAutoFit/>
          </a:bodyPr>
          <a:p>
            <a:pPr indent="406400">
              <a:lnSpc>
                <a:spcPct val="150000"/>
              </a:lnSpc>
            </a:pPr>
            <a:r>
              <a:rPr lang="zh-CN" sz="1600" b="0">
                <a:ea typeface="宋体" panose="02010600030101010101" pitchFamily="2" charset="-122"/>
              </a:rPr>
              <a:t>  机器人必须将信息匹配模型转至工作状态（插头与插座接触）且将信息读取任务中获得的信息吸附在信息吸附处</a:t>
            </a:r>
            <a:r>
              <a:rPr lang="zh-CN" sz="1600" b="0">
                <a:solidFill>
                  <a:srgbClr val="FF0000"/>
                </a:solidFill>
                <a:ea typeface="宋体" panose="02010600030101010101" pitchFamily="2" charset="-122"/>
              </a:rPr>
              <a:t>进行匹配</a:t>
            </a:r>
            <a:r>
              <a:rPr lang="zh-CN" sz="1600" b="0">
                <a:ea typeface="宋体" panose="02010600030101010101" pitchFamily="2" charset="-122"/>
              </a:rPr>
              <a:t>，并保持到比赛结束，在低难度得分基础上，每个信息可</a:t>
            </a:r>
            <a:r>
              <a:rPr lang="zh-CN" sz="1600" b="0">
                <a:solidFill>
                  <a:srgbClr val="FF0000"/>
                </a:solidFill>
                <a:ea typeface="宋体" panose="02010600030101010101" pitchFamily="2" charset="-122"/>
              </a:rPr>
              <a:t>加得</a:t>
            </a:r>
            <a:r>
              <a:rPr lang="zh-CN" sz="1600" b="0">
                <a:solidFill>
                  <a:srgbClr val="FF0000"/>
                </a:solidFill>
                <a:ea typeface="宋体" panose="02010600030101010101" pitchFamily="2" charset="-122"/>
                <a:cs typeface="Times New Roman" panose="02020603050405020304" charset="0"/>
              </a:rPr>
              <a:t>30</a:t>
            </a:r>
            <a:r>
              <a:rPr lang="zh-CN" sz="1600" b="0">
                <a:ea typeface="宋体" panose="02010600030101010101" pitchFamily="2" charset="-122"/>
                <a:cs typeface="Times New Roman" panose="02020603050405020304" charset="0"/>
              </a:rPr>
              <a:t>分。（</a:t>
            </a:r>
            <a:r>
              <a:rPr lang="zh-CN" sz="1600">
                <a:solidFill>
                  <a:srgbClr val="FF0000"/>
                </a:solidFill>
                <a:cs typeface="Times New Roman" panose="02020603050405020304" charset="0"/>
                <a:sym typeface="+mn-ea"/>
              </a:rPr>
              <a:t>高难度得分</a:t>
            </a:r>
            <a:endParaRPr lang="zh-CN" altLang="en-US" sz="1600">
              <a:solidFill>
                <a:srgbClr val="FF0000"/>
              </a:solidFill>
              <a:cs typeface="Times New Roman" panose="02020603050405020304" charset="0"/>
              <a:sym typeface="+mn-ea"/>
            </a:endParaRPr>
          </a:p>
        </p:txBody>
      </p:sp>
      <p:pic>
        <p:nvPicPr>
          <p:cNvPr id="113" name="图片 113" descr="D:\shengyj\Desktop\电教规则文档\2019电教任务模型照片\IMG_8979.JPGIMG_8979"/>
          <p:cNvPicPr>
            <a:picLocks noChangeAspect="1" noChangeArrowheads="1"/>
          </p:cNvPicPr>
          <p:nvPr/>
        </p:nvPicPr>
        <p:blipFill>
          <a:blip r:embed="rId1"/>
          <a:srcRect/>
          <a:stretch>
            <a:fillRect/>
          </a:stretch>
        </p:blipFill>
        <p:spPr>
          <a:xfrm>
            <a:off x="4473893" y="1212215"/>
            <a:ext cx="2847975" cy="1897380"/>
          </a:xfrm>
          <a:prstGeom prst="rect">
            <a:avLst/>
          </a:prstGeom>
          <a:noFill/>
          <a:ln>
            <a:noFill/>
          </a:ln>
        </p:spPr>
      </p:pic>
      <p:sp>
        <p:nvSpPr>
          <p:cNvPr id="105" name="文本框 104"/>
          <p:cNvSpPr txBox="1"/>
          <p:nvPr/>
        </p:nvSpPr>
        <p:spPr>
          <a:xfrm>
            <a:off x="5172075" y="3174365"/>
            <a:ext cx="5080000" cy="252730"/>
          </a:xfrm>
          <a:prstGeom prst="rect">
            <a:avLst/>
          </a:prstGeom>
          <a:noFill/>
          <a:ln w="9525">
            <a:noFill/>
          </a:ln>
        </p:spPr>
        <p:txBody>
          <a:bodyPr>
            <a:spAutoFit/>
          </a:bodyPr>
          <a:p>
            <a:r>
              <a:rPr lang="zh-CN" sz="1050" b="0">
                <a:ea typeface="宋体" panose="02010600030101010101" pitchFamily="2" charset="-122"/>
              </a:rPr>
              <a:t>信息匹配任务完成状态图</a:t>
            </a:r>
            <a:endParaRPr lang="zh-CN" altLang="en-US"/>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515" y="161897"/>
            <a:ext cx="3326729" cy="398780"/>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任务四：概率模型</a:t>
            </a:r>
            <a:endPar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 name="文本框 4"/>
          <p:cNvSpPr txBox="1"/>
          <p:nvPr/>
        </p:nvSpPr>
        <p:spPr>
          <a:xfrm>
            <a:off x="1075055" y="755650"/>
            <a:ext cx="6724650" cy="829945"/>
          </a:xfrm>
          <a:prstGeom prst="rect">
            <a:avLst/>
          </a:prstGeom>
          <a:noFill/>
          <a:ln w="9525">
            <a:noFill/>
          </a:ln>
        </p:spPr>
        <p:txBody>
          <a:bodyPr wrap="square">
            <a:spAutoFit/>
          </a:bodyPr>
          <a:p>
            <a:pPr indent="406400">
              <a:lnSpc>
                <a:spcPct val="150000"/>
              </a:lnSpc>
            </a:pPr>
            <a:r>
              <a:rPr lang="zh-CN" sz="1600" b="0">
                <a:ea typeface="宋体" panose="02010600030101010101" pitchFamily="2" charset="-122"/>
              </a:rPr>
              <a:t>  </a:t>
            </a:r>
            <a:r>
              <a:rPr lang="zh-CN" sz="1600" b="0"/>
              <a:t>机器人</a:t>
            </a:r>
            <a:r>
              <a:rPr lang="zh-CN" sz="1600" b="0">
                <a:solidFill>
                  <a:srgbClr val="FF0000"/>
                </a:solidFill>
              </a:rPr>
              <a:t>需触发拨动装置</a:t>
            </a:r>
            <a:r>
              <a:rPr lang="zh-CN" sz="1600" b="0"/>
              <a:t>，使数据经过筛选器落入地址内，落入左右地址得</a:t>
            </a:r>
            <a:r>
              <a:rPr lang="zh-CN" sz="1600" b="0">
                <a:solidFill>
                  <a:srgbClr val="FF0000"/>
                </a:solidFill>
              </a:rPr>
              <a:t>50</a:t>
            </a:r>
            <a:r>
              <a:rPr lang="zh-CN" sz="1600" b="0"/>
              <a:t>分，落入中间地址的</a:t>
            </a:r>
            <a:r>
              <a:rPr lang="zh-CN" sz="1600" b="0">
                <a:solidFill>
                  <a:srgbClr val="FF0000"/>
                </a:solidFill>
              </a:rPr>
              <a:t>80</a:t>
            </a:r>
            <a:r>
              <a:rPr lang="zh-CN" sz="1600" b="0"/>
              <a:t>分。</a:t>
            </a:r>
            <a:endParaRPr lang="zh-CN" sz="1600" b="0"/>
          </a:p>
        </p:txBody>
      </p:sp>
      <p:pic>
        <p:nvPicPr>
          <p:cNvPr id="114" name="图片 114" descr="D:\shengyj\Desktop\电教规则文档\2019电教任务模型照片\IMG_8938.JPGIMG_8938"/>
          <p:cNvPicPr>
            <a:picLocks noChangeAspect="1" noChangeArrowheads="1"/>
          </p:cNvPicPr>
          <p:nvPr/>
        </p:nvPicPr>
        <p:blipFill>
          <a:blip r:embed="rId1"/>
          <a:srcRect/>
          <a:stretch>
            <a:fillRect/>
          </a:stretch>
        </p:blipFill>
        <p:spPr>
          <a:xfrm>
            <a:off x="922973" y="1627188"/>
            <a:ext cx="3157855" cy="2105025"/>
          </a:xfrm>
          <a:prstGeom prst="rect">
            <a:avLst/>
          </a:prstGeom>
          <a:noFill/>
          <a:ln>
            <a:noFill/>
          </a:ln>
        </p:spPr>
      </p:pic>
      <p:sp>
        <p:nvSpPr>
          <p:cNvPr id="72" name="AutoShape 49"/>
          <p:cNvSpPr>
            <a:spLocks noChangeArrowheads="1"/>
          </p:cNvSpPr>
          <p:nvPr/>
        </p:nvSpPr>
        <p:spPr bwMode="auto">
          <a:xfrm>
            <a:off x="1074738" y="1741488"/>
            <a:ext cx="502285" cy="314325"/>
          </a:xfrm>
          <a:prstGeom prst="wedgeRectCallout">
            <a:avLst>
              <a:gd name="adj1" fmla="val 220683"/>
              <a:gd name="adj2" fmla="val 10264"/>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数据</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115" name="AutoShape 49"/>
          <p:cNvSpPr>
            <a:spLocks noChangeArrowheads="1"/>
          </p:cNvSpPr>
          <p:nvPr/>
        </p:nvSpPr>
        <p:spPr bwMode="auto">
          <a:xfrm>
            <a:off x="923290" y="2676843"/>
            <a:ext cx="627380" cy="314325"/>
          </a:xfrm>
          <a:prstGeom prst="wedgeRectCallout">
            <a:avLst>
              <a:gd name="adj1" fmla="val 138278"/>
              <a:gd name="adj2" fmla="val 145220"/>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左地址</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116" name="AutoShape 49"/>
          <p:cNvSpPr>
            <a:spLocks noChangeArrowheads="1"/>
          </p:cNvSpPr>
          <p:nvPr/>
        </p:nvSpPr>
        <p:spPr bwMode="auto">
          <a:xfrm>
            <a:off x="943928" y="3243898"/>
            <a:ext cx="763905" cy="314325"/>
          </a:xfrm>
          <a:prstGeom prst="wedgeRectCallout">
            <a:avLst>
              <a:gd name="adj1" fmla="val 162972"/>
              <a:gd name="adj2" fmla="val -24266"/>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中间地址</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117" name="AutoShape 5"/>
          <p:cNvSpPr>
            <a:spLocks noChangeArrowheads="1"/>
          </p:cNvSpPr>
          <p:nvPr/>
        </p:nvSpPr>
        <p:spPr bwMode="auto">
          <a:xfrm>
            <a:off x="3312478" y="3301048"/>
            <a:ext cx="676275" cy="314325"/>
          </a:xfrm>
          <a:prstGeom prst="wedgeRectCallout">
            <a:avLst>
              <a:gd name="adj1" fmla="val -104195"/>
              <a:gd name="adj2" fmla="val -52584"/>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右地址</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68" name="AutoShape 5"/>
          <p:cNvSpPr>
            <a:spLocks noChangeArrowheads="1"/>
          </p:cNvSpPr>
          <p:nvPr/>
        </p:nvSpPr>
        <p:spPr bwMode="auto">
          <a:xfrm>
            <a:off x="3248978" y="2584768"/>
            <a:ext cx="676275" cy="314325"/>
          </a:xfrm>
          <a:prstGeom prst="wedgeRectCallout">
            <a:avLst>
              <a:gd name="adj1" fmla="val -104195"/>
              <a:gd name="adj2" fmla="val -52584"/>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筛选器</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70" name="AutoShape 6"/>
          <p:cNvSpPr>
            <a:spLocks noChangeArrowheads="1"/>
          </p:cNvSpPr>
          <p:nvPr/>
        </p:nvSpPr>
        <p:spPr bwMode="auto">
          <a:xfrm>
            <a:off x="3056573" y="1670368"/>
            <a:ext cx="790575" cy="314325"/>
          </a:xfrm>
          <a:prstGeom prst="wedgeRectCallout">
            <a:avLst>
              <a:gd name="adj1" fmla="val -105755"/>
              <a:gd name="adj2" fmla="val 51277"/>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拨动装置</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pic>
        <p:nvPicPr>
          <p:cNvPr id="118" name="图片 118" descr="D:\shengyj\Desktop\电教规则文档\2019电教任务模型照片\IMG_8942.JPGIMG_8942"/>
          <p:cNvPicPr>
            <a:picLocks noChangeAspect="1" noChangeArrowheads="1"/>
          </p:cNvPicPr>
          <p:nvPr/>
        </p:nvPicPr>
        <p:blipFill>
          <a:blip r:embed="rId2"/>
          <a:srcRect l="12551"/>
          <a:stretch>
            <a:fillRect/>
          </a:stretch>
        </p:blipFill>
        <p:spPr>
          <a:xfrm>
            <a:off x="4715510" y="1585595"/>
            <a:ext cx="2906395" cy="2146935"/>
          </a:xfrm>
          <a:prstGeom prst="rect">
            <a:avLst/>
          </a:prstGeom>
          <a:noFill/>
          <a:ln>
            <a:noFill/>
          </a:ln>
        </p:spPr>
      </p:pic>
      <p:sp>
        <p:nvSpPr>
          <p:cNvPr id="2" name="文本框 1"/>
          <p:cNvSpPr txBox="1"/>
          <p:nvPr/>
        </p:nvSpPr>
        <p:spPr>
          <a:xfrm>
            <a:off x="1360170" y="3863340"/>
            <a:ext cx="5080000" cy="252730"/>
          </a:xfrm>
          <a:prstGeom prst="rect">
            <a:avLst/>
          </a:prstGeom>
          <a:noFill/>
          <a:ln w="9525">
            <a:noFill/>
          </a:ln>
        </p:spPr>
        <p:txBody>
          <a:bodyPr>
            <a:spAutoFit/>
          </a:bodyPr>
          <a:p>
            <a:r>
              <a:rPr lang="zh-CN" sz="1050" b="0">
                <a:ea typeface="宋体" panose="02010600030101010101" pitchFamily="2" charset="-122"/>
              </a:rPr>
              <a:t>概率模型初始状态图</a:t>
            </a:r>
            <a:endParaRPr lang="zh-CN" altLang="en-US"/>
          </a:p>
        </p:txBody>
      </p:sp>
      <p:sp>
        <p:nvSpPr>
          <p:cNvPr id="3" name="文本框 2"/>
          <p:cNvSpPr txBox="1"/>
          <p:nvPr/>
        </p:nvSpPr>
        <p:spPr>
          <a:xfrm>
            <a:off x="3683635" y="3863340"/>
            <a:ext cx="5080000" cy="252730"/>
          </a:xfrm>
          <a:prstGeom prst="rect">
            <a:avLst/>
          </a:prstGeom>
          <a:noFill/>
          <a:ln w="9525">
            <a:noFill/>
          </a:ln>
        </p:spPr>
        <p:txBody>
          <a:bodyPr>
            <a:spAutoFit/>
          </a:bodyPr>
          <a:p>
            <a:pPr algn="ctr"/>
            <a:r>
              <a:rPr lang="zh-CN" sz="1050" b="0">
                <a:ea typeface="宋体" panose="02010600030101010101" pitchFamily="2" charset="-122"/>
              </a:rPr>
              <a:t>概率模型任务完成状态图</a:t>
            </a:r>
            <a:endParaRPr lang="zh-CN" altLang="en-US"/>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515" y="161897"/>
            <a:ext cx="3326729" cy="398780"/>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任务五：</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信息选型 </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 name="文本框 4"/>
          <p:cNvSpPr txBox="1"/>
          <p:nvPr/>
        </p:nvSpPr>
        <p:spPr>
          <a:xfrm>
            <a:off x="425450" y="1233805"/>
            <a:ext cx="3543935" cy="2676525"/>
          </a:xfrm>
          <a:prstGeom prst="rect">
            <a:avLst/>
          </a:prstGeom>
          <a:noFill/>
          <a:ln w="9525">
            <a:noFill/>
          </a:ln>
        </p:spPr>
        <p:txBody>
          <a:bodyPr wrap="square">
            <a:spAutoFit/>
          </a:bodyPr>
          <a:p>
            <a:pPr indent="406400">
              <a:lnSpc>
                <a:spcPct val="150000"/>
              </a:lnSpc>
            </a:pPr>
            <a:r>
              <a:rPr lang="zh-CN" sz="1600" b="0">
                <a:ea typeface="宋体" panose="02010600030101010101" pitchFamily="2" charset="-122"/>
              </a:rPr>
              <a:t>  </a:t>
            </a:r>
            <a:r>
              <a:rPr lang="zh-CN" sz="1600" b="0"/>
              <a:t>信息的选型方式由概率模型任务的结果决定。若落入</a:t>
            </a:r>
            <a:r>
              <a:rPr lang="zh-CN" sz="1600" b="0">
                <a:solidFill>
                  <a:srgbClr val="FF0000"/>
                </a:solidFill>
              </a:rPr>
              <a:t>左侧地址</a:t>
            </a:r>
            <a:r>
              <a:rPr lang="zh-CN" sz="1600" b="0"/>
              <a:t>，则选择</a:t>
            </a:r>
            <a:r>
              <a:rPr lang="zh-CN" sz="1600" b="0">
                <a:solidFill>
                  <a:srgbClr val="FF0000"/>
                </a:solidFill>
              </a:rPr>
              <a:t>绿色信息</a:t>
            </a:r>
            <a:r>
              <a:rPr lang="zh-CN" sz="1600" b="0"/>
              <a:t>；若落入</a:t>
            </a:r>
            <a:r>
              <a:rPr lang="zh-CN" sz="1600" b="0">
                <a:solidFill>
                  <a:srgbClr val="FF0000"/>
                </a:solidFill>
              </a:rPr>
              <a:t>右侧地址</a:t>
            </a:r>
            <a:r>
              <a:rPr lang="zh-CN" sz="1600" b="0"/>
              <a:t>，则选择</a:t>
            </a:r>
            <a:r>
              <a:rPr lang="zh-CN" sz="1600" b="0">
                <a:solidFill>
                  <a:srgbClr val="FF0000"/>
                </a:solidFill>
              </a:rPr>
              <a:t>黑色信息</a:t>
            </a:r>
            <a:r>
              <a:rPr lang="zh-CN" sz="1600" b="0"/>
              <a:t>；若落入</a:t>
            </a:r>
            <a:r>
              <a:rPr lang="zh-CN" sz="1600" b="0">
                <a:solidFill>
                  <a:srgbClr val="FF0000"/>
                </a:solidFill>
              </a:rPr>
              <a:t>中间</a:t>
            </a:r>
            <a:r>
              <a:rPr lang="zh-CN" sz="1600" b="0"/>
              <a:t>地址，则选择</a:t>
            </a:r>
            <a:r>
              <a:rPr lang="zh-CN" sz="1600" b="0">
                <a:solidFill>
                  <a:srgbClr val="FF0000"/>
                </a:solidFill>
              </a:rPr>
              <a:t>两种</a:t>
            </a:r>
            <a:r>
              <a:rPr lang="zh-CN" sz="1600" b="0"/>
              <a:t>信息。</a:t>
            </a:r>
            <a:endParaRPr lang="zh-CN" sz="1600" b="0"/>
          </a:p>
          <a:p>
            <a:pPr indent="406400">
              <a:lnSpc>
                <a:spcPct val="150000"/>
              </a:lnSpc>
            </a:pPr>
            <a:r>
              <a:rPr lang="zh-CN" sz="1600" b="0"/>
              <a:t>机器人通过按动压杆使得对应彩瓶完全脱离底座，得</a:t>
            </a:r>
            <a:r>
              <a:rPr lang="zh-CN" sz="1600" b="0">
                <a:solidFill>
                  <a:srgbClr val="FF0000"/>
                </a:solidFill>
              </a:rPr>
              <a:t>60</a:t>
            </a:r>
            <a:r>
              <a:rPr lang="zh-CN" sz="1600" b="0"/>
              <a:t>分。</a:t>
            </a:r>
            <a:endParaRPr lang="zh-CN" sz="1600" b="0"/>
          </a:p>
        </p:txBody>
      </p:sp>
      <p:pic>
        <p:nvPicPr>
          <p:cNvPr id="73" name="图片 73" descr="F:\2019 竞赛资料\学校赛制\积木教育机器人赛（电教赛制）【小学组、初中组、高中组】(C201SK903)\IMG_0799.JPG"/>
          <p:cNvPicPr>
            <a:picLocks noChangeAspect="1" noChangeArrowheads="1"/>
          </p:cNvPicPr>
          <p:nvPr/>
        </p:nvPicPr>
        <p:blipFill>
          <a:blip r:embed="rId1" cstate="print">
            <a:extLst>
              <a:ext uri="{28A0092B-C50C-407E-A947-70E740481C1C}">
                <a14:useLocalDpi xmlns:a14="http://schemas.microsoft.com/office/drawing/2010/main" val="0"/>
              </a:ext>
            </a:extLst>
          </a:blip>
          <a:srcRect l="19495" t="10362" r="22202" b="6988"/>
          <a:stretch>
            <a:fillRect/>
          </a:stretch>
        </p:blipFill>
        <p:spPr>
          <a:xfrm>
            <a:off x="4064000" y="1182370"/>
            <a:ext cx="2282825" cy="2292350"/>
          </a:xfrm>
          <a:prstGeom prst="rect">
            <a:avLst/>
          </a:prstGeom>
          <a:noFill/>
          <a:ln>
            <a:noFill/>
          </a:ln>
        </p:spPr>
      </p:pic>
      <p:pic>
        <p:nvPicPr>
          <p:cNvPr id="74" name="图片 74" descr="F:\2019 竞赛资料\学校赛制\积木教育机器人赛（电教赛制）【小学组、初中组、高中组】(C201SK903)\IMG_0800.JPG"/>
          <p:cNvPicPr>
            <a:picLocks noChangeAspect="1" noChangeArrowheads="1"/>
          </p:cNvPicPr>
          <p:nvPr/>
        </p:nvPicPr>
        <p:blipFill>
          <a:blip r:embed="rId2" cstate="print">
            <a:extLst>
              <a:ext uri="{28A0092B-C50C-407E-A947-70E740481C1C}">
                <a14:useLocalDpi xmlns:a14="http://schemas.microsoft.com/office/drawing/2010/main" val="0"/>
              </a:ext>
            </a:extLst>
          </a:blip>
          <a:srcRect l="20216" t="8915" r="18953" b="8915"/>
          <a:stretch>
            <a:fillRect/>
          </a:stretch>
        </p:blipFill>
        <p:spPr>
          <a:xfrm>
            <a:off x="6542405" y="1182370"/>
            <a:ext cx="2264410" cy="2291715"/>
          </a:xfrm>
          <a:prstGeom prst="rect">
            <a:avLst/>
          </a:prstGeom>
          <a:noFill/>
          <a:ln>
            <a:noFill/>
          </a:ln>
        </p:spPr>
      </p:pic>
      <p:sp>
        <p:nvSpPr>
          <p:cNvPr id="2" name="文本框 1"/>
          <p:cNvSpPr txBox="1"/>
          <p:nvPr/>
        </p:nvSpPr>
        <p:spPr>
          <a:xfrm>
            <a:off x="4343400" y="3528695"/>
            <a:ext cx="5080000" cy="252730"/>
          </a:xfrm>
          <a:prstGeom prst="rect">
            <a:avLst/>
          </a:prstGeom>
          <a:noFill/>
          <a:ln w="9525">
            <a:noFill/>
          </a:ln>
        </p:spPr>
        <p:txBody>
          <a:bodyPr>
            <a:spAutoFit/>
          </a:bodyPr>
          <a:p>
            <a:r>
              <a:rPr lang="zh-CN" sz="1050" b="0">
                <a:ea typeface="宋体" panose="02010600030101010101" pitchFamily="2" charset="-122"/>
              </a:rPr>
              <a:t>信息选型模型初始状态图</a:t>
            </a:r>
            <a:endParaRPr lang="zh-CN" altLang="en-US"/>
          </a:p>
        </p:txBody>
      </p:sp>
      <p:sp>
        <p:nvSpPr>
          <p:cNvPr id="3" name="文本框 2"/>
          <p:cNvSpPr txBox="1"/>
          <p:nvPr/>
        </p:nvSpPr>
        <p:spPr>
          <a:xfrm>
            <a:off x="4959350" y="3528695"/>
            <a:ext cx="5080000" cy="252730"/>
          </a:xfrm>
          <a:prstGeom prst="rect">
            <a:avLst/>
          </a:prstGeom>
          <a:noFill/>
          <a:ln w="9525">
            <a:noFill/>
          </a:ln>
        </p:spPr>
        <p:txBody>
          <a:bodyPr>
            <a:spAutoFit/>
          </a:bodyPr>
          <a:p>
            <a:pPr indent="266700" algn="ctr"/>
            <a:r>
              <a:rPr lang="zh-CN" sz="1050" b="0">
                <a:ea typeface="宋体" panose="02010600030101010101" pitchFamily="2" charset="-122"/>
                <a:cs typeface="Times New Roman" panose="02020603050405020304" charset="0"/>
              </a:rPr>
              <a:t>信息选型任务完成状态图</a:t>
            </a:r>
            <a:endParaRPr lang="zh-CN" alt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515" y="161897"/>
            <a:ext cx="3326729" cy="398780"/>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任务六：能源装载</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5" name="文本框 104"/>
          <p:cNvSpPr txBox="1"/>
          <p:nvPr/>
        </p:nvSpPr>
        <p:spPr>
          <a:xfrm>
            <a:off x="189230" y="1670050"/>
            <a:ext cx="2743835" cy="1845310"/>
          </a:xfrm>
          <a:prstGeom prst="rect">
            <a:avLst/>
          </a:prstGeom>
          <a:noFill/>
          <a:ln w="9525">
            <a:noFill/>
          </a:ln>
        </p:spPr>
        <p:txBody>
          <a:bodyPr wrap="square">
            <a:spAutoFit/>
          </a:bodyPr>
          <a:p>
            <a:pPr indent="406400">
              <a:lnSpc>
                <a:spcPct val="150000"/>
              </a:lnSpc>
            </a:pPr>
            <a:r>
              <a:rPr lang="zh-CN" sz="1600" b="0">
                <a:ea typeface="宋体" panose="02010600030101010101" pitchFamily="2" charset="-122"/>
              </a:rPr>
              <a:t>机器人通过转动转柄使机械爪抓起能源装置，并使能源装置</a:t>
            </a:r>
            <a:r>
              <a:rPr lang="zh-CN" sz="1600" b="0">
                <a:solidFill>
                  <a:srgbClr val="FF0000"/>
                </a:solidFill>
                <a:ea typeface="宋体" panose="02010600030101010101" pitchFamily="2" charset="-122"/>
              </a:rPr>
              <a:t>完全脱离</a:t>
            </a:r>
            <a:r>
              <a:rPr lang="zh-CN" sz="1600" b="0">
                <a:ea typeface="宋体" panose="02010600030101010101" pitchFamily="2" charset="-122"/>
              </a:rPr>
              <a:t>任务模型，得</a:t>
            </a:r>
            <a:r>
              <a:rPr lang="zh-CN" sz="1600" b="0">
                <a:solidFill>
                  <a:srgbClr val="FF0000"/>
                </a:solidFill>
                <a:ea typeface="宋体" panose="02010600030101010101" pitchFamily="2" charset="-122"/>
                <a:cs typeface="Times New Roman" panose="02020603050405020304" charset="0"/>
              </a:rPr>
              <a:t>50</a:t>
            </a:r>
            <a:r>
              <a:rPr lang="zh-CN" sz="1600" b="0">
                <a:ea typeface="宋体" panose="02010600030101010101" pitchFamily="2" charset="-122"/>
                <a:cs typeface="Times New Roman" panose="02020603050405020304" charset="0"/>
              </a:rPr>
              <a:t>分。（</a:t>
            </a:r>
            <a:r>
              <a:rPr lang="zh-CN" sz="1600">
                <a:solidFill>
                  <a:srgbClr val="FF0000"/>
                </a:solidFill>
                <a:cs typeface="Times New Roman" panose="02020603050405020304" charset="0"/>
                <a:sym typeface="+mn-ea"/>
              </a:rPr>
              <a:t>低难度得分</a:t>
            </a:r>
            <a:r>
              <a:rPr lang="zh-CN" sz="1600" b="0">
                <a:ea typeface="宋体" panose="02010600030101010101" pitchFamily="2" charset="-122"/>
                <a:cs typeface="Times New Roman" panose="02020603050405020304" charset="0"/>
              </a:rPr>
              <a:t>）。</a:t>
            </a:r>
            <a:endParaRPr lang="zh-CN" sz="1600" b="0">
              <a:ea typeface="宋体" panose="02010600030101010101" pitchFamily="2" charset="-122"/>
              <a:cs typeface="Times New Roman" panose="02020603050405020304" charset="0"/>
            </a:endParaRPr>
          </a:p>
          <a:p>
            <a:pPr indent="406400"/>
            <a:endParaRPr lang="zh-CN" altLang="en-US"/>
          </a:p>
        </p:txBody>
      </p:sp>
      <p:pic>
        <p:nvPicPr>
          <p:cNvPr id="122" name="图片 122" descr="D:\shengyj\Desktop\电教规则文档\2019电教任务模型照片\IMG_8970.JPGIMG_8970"/>
          <p:cNvPicPr>
            <a:picLocks noChangeAspect="1" noChangeArrowheads="1"/>
          </p:cNvPicPr>
          <p:nvPr/>
        </p:nvPicPr>
        <p:blipFill>
          <a:blip r:embed="rId1"/>
          <a:srcRect/>
          <a:stretch>
            <a:fillRect/>
          </a:stretch>
        </p:blipFill>
        <p:spPr>
          <a:xfrm>
            <a:off x="2854960" y="1471295"/>
            <a:ext cx="2698115" cy="1798320"/>
          </a:xfrm>
          <a:prstGeom prst="rect">
            <a:avLst/>
          </a:prstGeom>
          <a:noFill/>
          <a:ln>
            <a:noFill/>
          </a:ln>
        </p:spPr>
      </p:pic>
      <p:pic>
        <p:nvPicPr>
          <p:cNvPr id="123" name="图片 123" descr="D:\shengyj\Desktop\电教规则文档\2019电教任务模型照片\IMG_8971.JPGIMG_8971"/>
          <p:cNvPicPr>
            <a:picLocks noChangeAspect="1" noChangeArrowheads="1"/>
          </p:cNvPicPr>
          <p:nvPr/>
        </p:nvPicPr>
        <p:blipFill>
          <a:blip r:embed="rId2"/>
          <a:srcRect/>
          <a:stretch>
            <a:fillRect/>
          </a:stretch>
        </p:blipFill>
        <p:spPr>
          <a:xfrm>
            <a:off x="6219825" y="1465580"/>
            <a:ext cx="2597785" cy="1804035"/>
          </a:xfrm>
          <a:prstGeom prst="rect">
            <a:avLst/>
          </a:prstGeom>
          <a:noFill/>
          <a:ln>
            <a:noFill/>
          </a:ln>
        </p:spPr>
      </p:pic>
      <p:sp>
        <p:nvSpPr>
          <p:cNvPr id="125" name="下弧形箭头 125"/>
          <p:cNvSpPr/>
          <p:nvPr/>
        </p:nvSpPr>
        <p:spPr>
          <a:xfrm rot="16496740" flipV="1">
            <a:off x="6223635" y="2147570"/>
            <a:ext cx="1318260" cy="47371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6" name="文本框 5"/>
          <p:cNvSpPr txBox="1"/>
          <p:nvPr/>
        </p:nvSpPr>
        <p:spPr>
          <a:xfrm>
            <a:off x="3311525" y="3437890"/>
            <a:ext cx="1784350" cy="252730"/>
          </a:xfrm>
          <a:prstGeom prst="rect">
            <a:avLst/>
          </a:prstGeom>
          <a:noFill/>
          <a:ln w="9525">
            <a:noFill/>
          </a:ln>
        </p:spPr>
        <p:txBody>
          <a:bodyPr wrap="square">
            <a:spAutoFit/>
          </a:bodyPr>
          <a:p>
            <a:r>
              <a:rPr lang="zh-CN" sz="1050" b="0">
                <a:ea typeface="宋体" panose="02010600030101010101" pitchFamily="2" charset="-122"/>
              </a:rPr>
              <a:t>能源装载模型初始状态图</a:t>
            </a:r>
            <a:r>
              <a:rPr lang="en-US" sz="1050" b="0">
                <a:latin typeface="华文仿宋" panose="02010600040101010101" charset="-122"/>
                <a:ea typeface="宋体" panose="02010600030101010101" pitchFamily="2" charset="-122"/>
                <a:cs typeface="Times New Roman" panose="02020603050405020304" charset="0"/>
              </a:rPr>
              <a:t> </a:t>
            </a:r>
            <a:endParaRPr lang="zh-CN" altLang="en-US"/>
          </a:p>
        </p:txBody>
      </p:sp>
      <p:sp>
        <p:nvSpPr>
          <p:cNvPr id="7" name="文本框 6"/>
          <p:cNvSpPr txBox="1"/>
          <p:nvPr/>
        </p:nvSpPr>
        <p:spPr>
          <a:xfrm>
            <a:off x="6533515" y="3437890"/>
            <a:ext cx="1769745" cy="252730"/>
          </a:xfrm>
          <a:prstGeom prst="rect">
            <a:avLst/>
          </a:prstGeom>
          <a:noFill/>
          <a:ln w="9525">
            <a:noFill/>
          </a:ln>
        </p:spPr>
        <p:txBody>
          <a:bodyPr wrap="square">
            <a:spAutoFit/>
          </a:bodyPr>
          <a:p>
            <a:r>
              <a:rPr lang="zh-CN" sz="1050" b="0">
                <a:ea typeface="宋体" panose="02010600030101010101" pitchFamily="2" charset="-122"/>
              </a:rPr>
              <a:t>能源装载模型运行过程图</a:t>
            </a:r>
            <a:endParaRPr lang="zh-CN" alt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1800" y="195486"/>
            <a:ext cx="5976664" cy="306705"/>
          </a:xfrm>
          <a:prstGeom prst="rect">
            <a:avLst/>
          </a:prstGeom>
          <a:noFill/>
        </p:spPr>
        <p:txBody>
          <a:bodyPr wrap="square" rtlCol="0">
            <a:spAutoFit/>
            <a:scene3d>
              <a:camera prst="orthographicFront"/>
              <a:lightRig rig="threePt" dir="t"/>
            </a:scene3d>
          </a:bodyPr>
          <a:lstStyle/>
          <a:p>
            <a:pPr algn="r"/>
            <a:r>
              <a:rPr lang="en-US" altLang="zh-CN"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WER</a:t>
            </a:r>
            <a:r>
              <a:rPr lang="zh-CN" altLang="en-US"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大赛体系 </a:t>
            </a:r>
            <a:endParaRPr lang="zh-CN" altLang="en-US"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5" name="组合 4"/>
          <p:cNvGrpSpPr/>
          <p:nvPr/>
        </p:nvGrpSpPr>
        <p:grpSpPr>
          <a:xfrm>
            <a:off x="5098174" y="1457550"/>
            <a:ext cx="3938321" cy="2505244"/>
            <a:chOff x="642159" y="1144822"/>
            <a:chExt cx="10654015" cy="4127822"/>
          </a:xfrm>
        </p:grpSpPr>
        <p:sp>
          <p:nvSpPr>
            <p:cNvPr id="6" name="矩形 8"/>
            <p:cNvSpPr/>
            <p:nvPr/>
          </p:nvSpPr>
          <p:spPr bwMode="auto">
            <a:xfrm>
              <a:off x="1103446" y="1700809"/>
              <a:ext cx="9988057" cy="3571835"/>
            </a:xfrm>
            <a:prstGeom prst="rect">
              <a:avLst/>
            </a:prstGeom>
            <a:noFill/>
            <a:ln w="25400">
              <a:solidFill>
                <a:sysClr val="window" lastClr="FFFFFF">
                  <a:lumMod val="65000"/>
                </a:sysClr>
              </a:solidFill>
              <a:prstDash val="solid"/>
              <a:miter lim="800000"/>
            </a:ln>
          </p:spPr>
          <p:txBody>
            <a:bodyPr>
              <a:scene3d>
                <a:camera prst="orthographicFront"/>
                <a:lightRig rig="threePt" dir="t"/>
              </a:scene3d>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solidFill>
                  <a:schemeClr val="tx1"/>
                </a:solidFill>
                <a:effectLst>
                  <a:outerShdw blurRad="38100" dist="19050" dir="2700000" algn="tl" rotWithShape="0">
                    <a:schemeClr val="dk1">
                      <a:alpha val="40000"/>
                    </a:schemeClr>
                  </a:outerShdw>
                </a:effectLst>
                <a:uLnTx/>
                <a:uFillTx/>
                <a:sym typeface="Arial" panose="020B0604020202020204" pitchFamily="34" charset="0"/>
              </a:endParaRPr>
            </a:p>
          </p:txBody>
        </p:sp>
        <p:sp>
          <p:nvSpPr>
            <p:cNvPr id="9" name="TextBox 12"/>
            <p:cNvSpPr txBox="1"/>
            <p:nvPr/>
          </p:nvSpPr>
          <p:spPr>
            <a:xfrm>
              <a:off x="1679507" y="2564903"/>
              <a:ext cx="9616667" cy="1419992"/>
            </a:xfrm>
            <a:prstGeom prst="rect">
              <a:avLst/>
            </a:prstGeom>
            <a:noFill/>
          </p:spPr>
          <p:txBody>
            <a:bodyPr wrap="square" lIns="121963" tIns="60981" rIns="121963" bIns="60981" rtlCol="0">
              <a:spAutoFit/>
              <a:scene3d>
                <a:camera prst="orthographicFront"/>
                <a:lightRig rig="threePt" dir="t"/>
              </a:scene3d>
            </a:bodyPr>
            <a:lstStyle/>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6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rPr>
                <a:t>教育部中央电化教育馆主办</a:t>
              </a:r>
              <a:endParaRPr kumimoji="0" lang="en-US" altLang="zh-CN" sz="16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en-US" altLang="zh-CN" sz="16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rPr>
                <a:t>2014</a:t>
              </a:r>
              <a:r>
                <a:rPr kumimoji="0" lang="zh-CN" altLang="en-US" sz="16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rPr>
                <a:t>年设</a:t>
              </a:r>
              <a:r>
                <a:rPr lang="zh-CN" altLang="en-US" sz="1600" kern="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立</a:t>
              </a:r>
              <a:r>
                <a:rPr kumimoji="0" lang="en-US" altLang="zh-CN" sz="16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rPr>
                <a:t>WER</a:t>
              </a:r>
              <a:r>
                <a:rPr kumimoji="0" lang="zh-CN" altLang="en-US" sz="16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rPr>
                <a:t>专项赛</a:t>
              </a:r>
              <a:endParaRPr kumimoji="0" lang="zh-CN" altLang="en-US" sz="16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endParaRPr>
            </a:p>
          </p:txBody>
        </p:sp>
        <p:sp>
          <p:nvSpPr>
            <p:cNvPr id="13" name="椭圆 12"/>
            <p:cNvSpPr/>
            <p:nvPr/>
          </p:nvSpPr>
          <p:spPr>
            <a:xfrm flipH="1">
              <a:off x="1557250" y="2101821"/>
              <a:ext cx="244519" cy="244519"/>
            </a:xfrm>
            <a:prstGeom prst="ellipse">
              <a:avLst/>
            </a:prstGeom>
            <a:gradFill>
              <a:gsLst>
                <a:gs pos="0">
                  <a:srgbClr val="067FC9"/>
                </a:gs>
                <a:gs pos="100000">
                  <a:srgbClr val="00B2CA"/>
                </a:gs>
              </a:gsLst>
              <a:lin ang="2700000" scaled="1"/>
            </a:gradFill>
            <a:ln w="25400" cap="flat" cmpd="sng" algn="ctr">
              <a:noFill/>
              <a:prstDash val="solid"/>
            </a:ln>
            <a:effectLst>
              <a:outerShdw blurRad="254000" dist="127000" dir="8100000" algn="tr" rotWithShape="0">
                <a:prstClr val="black">
                  <a:alpha val="60000"/>
                </a:prstClr>
              </a:outerShdw>
            </a:effectLst>
          </p:spPr>
          <p:txBody>
            <a:bodyPr rtlCol="0" anchor="ctr">
              <a:scene3d>
                <a:camera prst="orthographicFront"/>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Century Gothic" panose="020B0502020202020204"/>
                <a:ea typeface="微软雅黑" panose="020B0503020204020204" pitchFamily="34" charset="-122"/>
                <a:cs typeface="+mn-cs"/>
              </a:endParaRPr>
            </a:p>
          </p:txBody>
        </p:sp>
        <p:grpSp>
          <p:nvGrpSpPr>
            <p:cNvPr id="14" name="组合 13"/>
            <p:cNvGrpSpPr/>
            <p:nvPr/>
          </p:nvGrpSpPr>
          <p:grpSpPr>
            <a:xfrm>
              <a:off x="642159" y="1591817"/>
              <a:ext cx="700092" cy="700092"/>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scene3d>
                  <a:camera prst="orthographicFront"/>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Century Gothic" panose="020B0502020202020204"/>
                  <a:ea typeface="微软雅黑" panose="020B0503020204020204" pitchFamily="34" charset="-122"/>
                  <a:cs typeface="+mn-cs"/>
                </a:endParaRPr>
              </a:p>
            </p:txBody>
          </p:sp>
          <p:sp>
            <p:nvSpPr>
              <p:cNvPr id="19" name="椭圆 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scene3d>
                  <a:camera prst="orthographicFront"/>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Century Gothic" panose="020B0502020202020204"/>
                  <a:ea typeface="微软雅黑" panose="020B0503020204020204" pitchFamily="34" charset="-122"/>
                  <a:cs typeface="+mn-cs"/>
                </a:endParaRPr>
              </a:p>
            </p:txBody>
          </p:sp>
        </p:grpSp>
        <p:grpSp>
          <p:nvGrpSpPr>
            <p:cNvPr id="15" name="组合 14"/>
            <p:cNvGrpSpPr/>
            <p:nvPr/>
          </p:nvGrpSpPr>
          <p:grpSpPr>
            <a:xfrm>
              <a:off x="1647781" y="1144822"/>
              <a:ext cx="8921996" cy="916026"/>
              <a:chOff x="4304043" y="1286668"/>
              <a:chExt cx="13240266"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scene3d>
                  <a:camera prst="orthographicFront"/>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17" name="圆角矩形 16"/>
              <p:cNvSpPr/>
              <p:nvPr/>
            </p:nvSpPr>
            <p:spPr>
              <a:xfrm>
                <a:off x="4351929" y="1294471"/>
                <a:ext cx="13192380" cy="2663321"/>
              </a:xfrm>
              <a:prstGeom prst="roundRect">
                <a:avLst/>
              </a:prstGeom>
              <a:gradFill>
                <a:gsLst>
                  <a:gs pos="0">
                    <a:srgbClr val="067FC9"/>
                  </a:gs>
                  <a:gs pos="100000">
                    <a:srgbClr val="00B2CA"/>
                  </a:gs>
                </a:gsLst>
                <a:lin ang="2700000" scaled="1"/>
              </a:gradFill>
              <a:ln w="25400" cap="flat" cmpd="sng" algn="ctr">
                <a:noFill/>
                <a:prstDash val="solid"/>
              </a:ln>
              <a:effectLst/>
            </p:spPr>
            <p:txBody>
              <a:bodyPr rtlCol="0" anchor="ctr">
                <a:scene3d>
                  <a:camera prst="orthographicFront"/>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kern="0" spc="3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全国中小学电脑制作活动</a:t>
                </a:r>
                <a:endParaRPr kumimoji="0" lang="zh-CN" altLang="en-US" sz="1600" b="1" i="0" u="none" strike="noStrike" kern="0" cap="none" spc="300" normalizeH="0" baseline="0" noProof="0" dirty="0" smtClean="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endParaRPr>
              </a:p>
            </p:txBody>
          </p:sp>
        </p:grpSp>
      </p:grpSp>
      <p:sp>
        <p:nvSpPr>
          <p:cNvPr id="2" name="矩形 1"/>
          <p:cNvSpPr/>
          <p:nvPr/>
        </p:nvSpPr>
        <p:spPr>
          <a:xfrm>
            <a:off x="5351953" y="4178151"/>
            <a:ext cx="3493842" cy="369332"/>
          </a:xfrm>
          <a:prstGeom prst="rect">
            <a:avLst/>
          </a:prstGeom>
        </p:spPr>
        <p:txBody>
          <a:bodyPr wrap="none">
            <a:spAutoFit/>
            <a:scene3d>
              <a:camera prst="orthographicFront"/>
              <a:lightRig rig="threePt" dir="t"/>
            </a:scene3d>
          </a:bodyPr>
          <a:lstStyle/>
          <a:p>
            <a:r>
              <a:rPr lang="zh-CN" altLang="en-US" dirty="0">
                <a:solidFill>
                  <a:schemeClr val="tx1"/>
                </a:solidFill>
                <a:effectLst>
                  <a:outerShdw blurRad="38100" dist="19050" dir="2700000" algn="tl" rotWithShape="0">
                    <a:schemeClr val="dk1">
                      <a:alpha val="40000"/>
                    </a:schemeClr>
                  </a:outerShdw>
                </a:effectLst>
              </a:rPr>
              <a:t>http://www.huodong2000.com.cn/</a:t>
            </a:r>
            <a:endParaRPr lang="zh-CN" altLang="en-US" dirty="0">
              <a:solidFill>
                <a:schemeClr val="tx1"/>
              </a:solidFill>
              <a:effectLst>
                <a:outerShdw blurRad="38100" dist="19050" dir="2700000" algn="tl" rotWithShape="0">
                  <a:schemeClr val="dk1">
                    <a:alpha val="40000"/>
                  </a:schemeClr>
                </a:outerShdw>
              </a:effectLst>
            </a:endParaRPr>
          </a:p>
        </p:txBody>
      </p:sp>
      <p:graphicFrame>
        <p:nvGraphicFramePr>
          <p:cNvPr id="3" name="对象 2"/>
          <p:cNvGraphicFramePr/>
          <p:nvPr/>
        </p:nvGraphicFramePr>
        <p:xfrm>
          <a:off x="1382395" y="1360170"/>
          <a:ext cx="3552825" cy="3037840"/>
        </p:xfrm>
        <a:graphic>
          <a:graphicData uri="http://schemas.openxmlformats.org/presentationml/2006/ole">
            <mc:AlternateContent xmlns:mc="http://schemas.openxmlformats.org/markup-compatibility/2006">
              <mc:Choice xmlns:v="urn:schemas-microsoft-com:vml" Requires="v">
                <p:oleObj spid="_x0000_s4" name="" r:id="rId1" imgW="4095750" imgH="3486150" progId="Paint.Picture">
                  <p:embed/>
                </p:oleObj>
              </mc:Choice>
              <mc:Fallback>
                <p:oleObj name="" r:id="rId1" imgW="4095750" imgH="3486150" progId="Paint.Picture">
                  <p:embed/>
                  <p:pic>
                    <p:nvPicPr>
                      <p:cNvPr id="0" name="图片 3"/>
                      <p:cNvPicPr/>
                      <p:nvPr/>
                    </p:nvPicPr>
                    <p:blipFill>
                      <a:blip r:embed="rId2"/>
                      <a:stretch>
                        <a:fillRect/>
                      </a:stretch>
                    </p:blipFill>
                    <p:spPr>
                      <a:xfrm>
                        <a:off x="1382395" y="1360170"/>
                        <a:ext cx="3552825" cy="3037840"/>
                      </a:xfrm>
                      <a:prstGeom prst="rect">
                        <a:avLst/>
                      </a:prstGeom>
                    </p:spPr>
                  </p:pic>
                </p:oleObj>
              </mc:Fallback>
            </mc:AlternateContent>
          </a:graphicData>
        </a:graphic>
      </p:graphicFrame>
      <p:sp>
        <p:nvSpPr>
          <p:cNvPr id="7" name="文本框 6"/>
          <p:cNvSpPr txBox="1"/>
          <p:nvPr/>
        </p:nvSpPr>
        <p:spPr>
          <a:xfrm>
            <a:off x="1046480" y="502285"/>
            <a:ext cx="5847080" cy="737235"/>
          </a:xfrm>
          <a:prstGeom prst="rect">
            <a:avLst/>
          </a:prstGeom>
          <a:noFill/>
        </p:spPr>
        <p:txBody>
          <a:bodyPr wrap="square" rtlCol="0">
            <a:spAutoFit/>
          </a:bodyPr>
          <a:p>
            <a:r>
              <a:rPr lang="en-US" altLang="zh-CN" sz="1400">
                <a:latin typeface="黑体" panose="02010609060101010101" charset="-122"/>
                <a:ea typeface="黑体" panose="02010609060101010101" charset="-122"/>
                <a:cs typeface="黑体" panose="02010609060101010101" charset="-122"/>
              </a:rPr>
              <a:t>2004</a:t>
            </a:r>
            <a:r>
              <a:rPr lang="zh-CN" altLang="en-US" sz="1400">
                <a:latin typeface="黑体" panose="02010609060101010101" charset="-122"/>
                <a:ea typeface="黑体" panose="02010609060101010101" charset="-122"/>
                <a:cs typeface="黑体" panose="02010609060101010101" charset="-122"/>
              </a:rPr>
              <a:t>年，能力风暴将全球主流的机器人赛事引入全国中小学电脑制作活动机器人竞赛环节，并于</a:t>
            </a:r>
            <a:r>
              <a:rPr lang="en-US" altLang="zh-CN" sz="1400">
                <a:latin typeface="黑体" panose="02010609060101010101" charset="-122"/>
                <a:ea typeface="黑体" panose="02010609060101010101" charset="-122"/>
                <a:cs typeface="黑体" panose="02010609060101010101" charset="-122"/>
              </a:rPr>
              <a:t>2014</a:t>
            </a:r>
            <a:r>
              <a:rPr lang="zh-CN" altLang="en-US" sz="1400">
                <a:latin typeface="黑体" panose="02010609060101010101" charset="-122"/>
                <a:ea typeface="黑体" panose="02010609060101010101" charset="-122"/>
                <a:cs typeface="黑体" panose="02010609060101010101" charset="-122"/>
              </a:rPr>
              <a:t>年在该赛事中设置</a:t>
            </a:r>
            <a:r>
              <a:rPr lang="en-US" altLang="zh-CN" sz="1400">
                <a:latin typeface="黑体" panose="02010609060101010101" charset="-122"/>
                <a:ea typeface="黑体" panose="02010609060101010101" charset="-122"/>
                <a:cs typeface="黑体" panose="02010609060101010101" charset="-122"/>
              </a:rPr>
              <a:t>WER</a:t>
            </a:r>
            <a:r>
              <a:rPr lang="zh-CN" altLang="en-US" sz="1400">
                <a:latin typeface="黑体" panose="02010609060101010101" charset="-122"/>
                <a:ea typeface="黑体" panose="02010609060101010101" charset="-122"/>
                <a:cs typeface="黑体" panose="02010609060101010101" charset="-122"/>
              </a:rPr>
              <a:t>能力挑战专项赛。这是国内颇具影响的比赛，获奖选手还能享受各大名校的自主招生资格</a:t>
            </a:r>
            <a:endParaRPr lang="zh-CN" altLang="en-US" sz="1400">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515" y="161897"/>
            <a:ext cx="3326729" cy="398780"/>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任务六：能源装载</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5" name="文本框 104"/>
          <p:cNvSpPr txBox="1"/>
          <p:nvPr/>
        </p:nvSpPr>
        <p:spPr>
          <a:xfrm>
            <a:off x="818515" y="1529080"/>
            <a:ext cx="3242310" cy="1814830"/>
          </a:xfrm>
          <a:prstGeom prst="rect">
            <a:avLst/>
          </a:prstGeom>
          <a:noFill/>
          <a:ln w="9525">
            <a:noFill/>
          </a:ln>
        </p:spPr>
        <p:txBody>
          <a:bodyPr wrap="square">
            <a:spAutoFit/>
          </a:bodyPr>
          <a:p>
            <a:pPr indent="406400"/>
            <a:endParaRPr lang="zh-CN" sz="1600" b="0">
              <a:ea typeface="宋体" panose="02010600030101010101" pitchFamily="2" charset="-122"/>
              <a:cs typeface="Times New Roman" panose="02020603050405020304" charset="0"/>
            </a:endParaRPr>
          </a:p>
          <a:p>
            <a:pPr indent="406400">
              <a:lnSpc>
                <a:spcPct val="150000"/>
              </a:lnSpc>
            </a:pPr>
            <a:r>
              <a:rPr lang="zh-CN" sz="1600" b="0">
                <a:ea typeface="宋体" panose="02010600030101010101" pitchFamily="2" charset="-122"/>
              </a:rPr>
              <a:t>机器人通过转动转柄使机械爪抓起能源装置，并使能源装置</a:t>
            </a:r>
            <a:r>
              <a:rPr lang="zh-CN" sz="1600" b="0">
                <a:solidFill>
                  <a:srgbClr val="FF0000"/>
                </a:solidFill>
                <a:ea typeface="宋体" panose="02010600030101010101" pitchFamily="2" charset="-122"/>
              </a:rPr>
              <a:t>完全脱离</a:t>
            </a:r>
            <a:r>
              <a:rPr lang="zh-CN" sz="1600" b="0">
                <a:ea typeface="宋体" panose="02010600030101010101" pitchFamily="2" charset="-122"/>
              </a:rPr>
              <a:t>任务模型，然后将能源装置</a:t>
            </a:r>
            <a:r>
              <a:rPr lang="zh-CN" sz="1600" b="0">
                <a:solidFill>
                  <a:srgbClr val="FF0000"/>
                </a:solidFill>
                <a:ea typeface="宋体" panose="02010600030101010101" pitchFamily="2" charset="-122"/>
              </a:rPr>
              <a:t>带回基地</a:t>
            </a:r>
            <a:r>
              <a:rPr lang="zh-CN" sz="1600" b="0">
                <a:ea typeface="宋体" panose="02010600030101010101" pitchFamily="2" charset="-122"/>
              </a:rPr>
              <a:t>，得</a:t>
            </a:r>
            <a:r>
              <a:rPr lang="zh-CN" sz="1600" b="0">
                <a:solidFill>
                  <a:srgbClr val="FF0000"/>
                </a:solidFill>
                <a:ea typeface="宋体" panose="02010600030101010101" pitchFamily="2" charset="-122"/>
                <a:cs typeface="Times New Roman" panose="02020603050405020304" charset="0"/>
              </a:rPr>
              <a:t>80</a:t>
            </a:r>
            <a:r>
              <a:rPr lang="zh-CN" sz="1600" b="0">
                <a:ea typeface="宋体" panose="02010600030101010101" pitchFamily="2" charset="-122"/>
                <a:cs typeface="Times New Roman" panose="02020603050405020304" charset="0"/>
              </a:rPr>
              <a:t>分。（</a:t>
            </a:r>
            <a:r>
              <a:rPr lang="zh-CN" sz="1600" b="0">
                <a:solidFill>
                  <a:srgbClr val="FF0000"/>
                </a:solidFill>
                <a:ea typeface="宋体" panose="02010600030101010101" pitchFamily="2" charset="-122"/>
                <a:cs typeface="Times New Roman" panose="02020603050405020304" charset="0"/>
              </a:rPr>
              <a:t>高</a:t>
            </a:r>
            <a:r>
              <a:rPr lang="zh-CN" sz="1600">
                <a:solidFill>
                  <a:srgbClr val="FF0000"/>
                </a:solidFill>
                <a:cs typeface="Times New Roman" panose="02020603050405020304" charset="0"/>
                <a:sym typeface="+mn-ea"/>
              </a:rPr>
              <a:t>难度得分</a:t>
            </a:r>
            <a:r>
              <a:rPr lang="zh-CN" sz="1600" b="0">
                <a:ea typeface="宋体" panose="02010600030101010101" pitchFamily="2" charset="-122"/>
                <a:cs typeface="Times New Roman" panose="02020603050405020304" charset="0"/>
              </a:rPr>
              <a:t>）。</a:t>
            </a:r>
            <a:endParaRPr lang="zh-CN" altLang="en-US"/>
          </a:p>
        </p:txBody>
      </p:sp>
      <p:pic>
        <p:nvPicPr>
          <p:cNvPr id="124" name="图片 124" descr="D:\shengyj\Desktop\电教规则文档\2019电教任务模型照片\IMG_8973.JPGIMG_8973"/>
          <p:cNvPicPr>
            <a:picLocks noChangeAspect="1" noChangeArrowheads="1"/>
          </p:cNvPicPr>
          <p:nvPr/>
        </p:nvPicPr>
        <p:blipFill>
          <a:blip r:embed="rId1"/>
          <a:srcRect/>
          <a:stretch>
            <a:fillRect/>
          </a:stretch>
        </p:blipFill>
        <p:spPr>
          <a:xfrm>
            <a:off x="4337685" y="1588770"/>
            <a:ext cx="2948940" cy="1965960"/>
          </a:xfrm>
          <a:prstGeom prst="rect">
            <a:avLst/>
          </a:prstGeom>
          <a:noFill/>
          <a:ln>
            <a:noFill/>
          </a:ln>
        </p:spPr>
      </p:pic>
      <p:sp>
        <p:nvSpPr>
          <p:cNvPr id="5" name="文本框 4"/>
          <p:cNvSpPr txBox="1"/>
          <p:nvPr/>
        </p:nvSpPr>
        <p:spPr>
          <a:xfrm>
            <a:off x="4895850" y="3757295"/>
            <a:ext cx="2308860" cy="252730"/>
          </a:xfrm>
          <a:prstGeom prst="rect">
            <a:avLst/>
          </a:prstGeom>
          <a:noFill/>
          <a:ln w="9525">
            <a:noFill/>
          </a:ln>
        </p:spPr>
        <p:txBody>
          <a:bodyPr wrap="square">
            <a:spAutoFit/>
          </a:bodyPr>
          <a:p>
            <a:r>
              <a:rPr lang="zh-CN" sz="1050" b="0">
                <a:ea typeface="宋体" panose="02010600030101010101" pitchFamily="2" charset="-122"/>
              </a:rPr>
              <a:t>能源装载任务完成状态图</a:t>
            </a:r>
            <a:endParaRPr lang="zh-CN" altLang="en-US"/>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515" y="161897"/>
            <a:ext cx="3326729" cy="398780"/>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任务七：早餐机器人</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6" name="文本框 105"/>
          <p:cNvSpPr txBox="1"/>
          <p:nvPr/>
        </p:nvSpPr>
        <p:spPr>
          <a:xfrm>
            <a:off x="427355" y="1612900"/>
            <a:ext cx="2291715" cy="1568450"/>
          </a:xfrm>
          <a:prstGeom prst="rect">
            <a:avLst/>
          </a:prstGeom>
          <a:noFill/>
          <a:ln w="9525">
            <a:noFill/>
          </a:ln>
        </p:spPr>
        <p:txBody>
          <a:bodyPr wrap="square">
            <a:spAutoFit/>
          </a:bodyPr>
          <a:p>
            <a:pPr indent="266700">
              <a:lnSpc>
                <a:spcPct val="150000"/>
              </a:lnSpc>
            </a:pPr>
            <a:r>
              <a:rPr lang="zh-CN" sz="1600" b="0">
                <a:ea typeface="宋体" panose="02010600030101010101" pitchFamily="2" charset="-122"/>
              </a:rPr>
              <a:t>机器人通过按压开关将餐盘</a:t>
            </a:r>
            <a:r>
              <a:rPr lang="zh-CN" sz="1600" b="0">
                <a:solidFill>
                  <a:srgbClr val="FF0000"/>
                </a:solidFill>
                <a:ea typeface="宋体" panose="02010600030101010101" pitchFamily="2" charset="-122"/>
              </a:rPr>
              <a:t>完全脱离餐台</a:t>
            </a:r>
            <a:r>
              <a:rPr lang="zh-CN" sz="1600" b="0">
                <a:ea typeface="宋体" panose="02010600030101010101" pitchFamily="2" charset="-122"/>
              </a:rPr>
              <a:t>，且餐盘模型垂直高度</a:t>
            </a:r>
            <a:r>
              <a:rPr lang="zh-CN" sz="1600" b="0">
                <a:solidFill>
                  <a:srgbClr val="FF0000"/>
                </a:solidFill>
                <a:ea typeface="宋体" panose="02010600030101010101" pitchFamily="2" charset="-122"/>
              </a:rPr>
              <a:t>高于桌沿</a:t>
            </a:r>
            <a:r>
              <a:rPr lang="zh-CN" sz="1600" b="0">
                <a:ea typeface="宋体" panose="02010600030101010101" pitchFamily="2" charset="-122"/>
              </a:rPr>
              <a:t>，得</a:t>
            </a:r>
            <a:r>
              <a:rPr lang="zh-CN" sz="1600" b="0">
                <a:ea typeface="宋体" panose="02010600030101010101" pitchFamily="2" charset="-122"/>
                <a:cs typeface="Times New Roman" panose="02020603050405020304" charset="0"/>
              </a:rPr>
              <a:t>50分。</a:t>
            </a:r>
            <a:endParaRPr lang="zh-CN" altLang="en-US"/>
          </a:p>
        </p:txBody>
      </p:sp>
      <p:pic>
        <p:nvPicPr>
          <p:cNvPr id="50" name="图片 50" descr="F:\2019 竞赛资料\学校赛制\积木教育机器人赛（电教赛制）【小学组、初中组、高中组】(C201SK903)\IMG_0797.JPG"/>
          <p:cNvPicPr>
            <a:picLocks noChangeAspect="1" noChangeArrowheads="1"/>
          </p:cNvPicPr>
          <p:nvPr/>
        </p:nvPicPr>
        <p:blipFill>
          <a:blip r:embed="rId1" cstate="print">
            <a:extLst>
              <a:ext uri="{28A0092B-C50C-407E-A947-70E740481C1C}">
                <a14:useLocalDpi xmlns:a14="http://schemas.microsoft.com/office/drawing/2010/main" val="0"/>
              </a:ext>
            </a:extLst>
          </a:blip>
          <a:srcRect l="11071" t="14125" r="12034" b="11878"/>
          <a:stretch>
            <a:fillRect/>
          </a:stretch>
        </p:blipFill>
        <p:spPr>
          <a:xfrm>
            <a:off x="2899410" y="1532890"/>
            <a:ext cx="2615565" cy="1887220"/>
          </a:xfrm>
          <a:prstGeom prst="rect">
            <a:avLst/>
          </a:prstGeom>
          <a:noFill/>
          <a:ln>
            <a:noFill/>
          </a:ln>
        </p:spPr>
      </p:pic>
      <p:pic>
        <p:nvPicPr>
          <p:cNvPr id="52" name="图片 52" descr="F:\2019 竞赛资料\学校赛制\积木教育机器人赛（电教赛制）【小学组、初中组、高中组】(C201SK903)\IMG_0798.JPG"/>
          <p:cNvPicPr>
            <a:picLocks noChangeAspect="1" noChangeArrowheads="1"/>
          </p:cNvPicPr>
          <p:nvPr/>
        </p:nvPicPr>
        <p:blipFill>
          <a:blip r:embed="rId2" cstate="print">
            <a:extLst>
              <a:ext uri="{28A0092B-C50C-407E-A947-70E740481C1C}">
                <a14:useLocalDpi xmlns:a14="http://schemas.microsoft.com/office/drawing/2010/main" val="0"/>
              </a:ext>
            </a:extLst>
          </a:blip>
          <a:srcRect l="11793" t="7864" r="14320" b="11236"/>
          <a:stretch>
            <a:fillRect/>
          </a:stretch>
        </p:blipFill>
        <p:spPr>
          <a:xfrm>
            <a:off x="5979160" y="1533525"/>
            <a:ext cx="2611755" cy="1886585"/>
          </a:xfrm>
          <a:prstGeom prst="rect">
            <a:avLst/>
          </a:prstGeom>
          <a:noFill/>
          <a:ln>
            <a:noFill/>
          </a:ln>
        </p:spPr>
      </p:pic>
      <p:sp>
        <p:nvSpPr>
          <p:cNvPr id="2" name="文本框 1"/>
          <p:cNvSpPr txBox="1"/>
          <p:nvPr/>
        </p:nvSpPr>
        <p:spPr>
          <a:xfrm>
            <a:off x="3053080" y="3543935"/>
            <a:ext cx="2308860" cy="252730"/>
          </a:xfrm>
          <a:prstGeom prst="rect">
            <a:avLst/>
          </a:prstGeom>
          <a:noFill/>
          <a:ln w="9525">
            <a:noFill/>
          </a:ln>
        </p:spPr>
        <p:txBody>
          <a:bodyPr wrap="square">
            <a:spAutoFit/>
          </a:bodyPr>
          <a:p>
            <a:r>
              <a:rPr lang="zh-CN" sz="1050" b="0">
                <a:latin typeface="华文仿宋" panose="02010600040101010101" charset="-122"/>
                <a:ea typeface="宋体" panose="02010600030101010101" pitchFamily="2" charset="-122"/>
              </a:rPr>
              <a:t>早餐机器人模型初始状态图</a:t>
            </a:r>
            <a:endParaRPr lang="zh-CN" altLang="en-US"/>
          </a:p>
        </p:txBody>
      </p:sp>
      <p:sp>
        <p:nvSpPr>
          <p:cNvPr id="3" name="文本框 2"/>
          <p:cNvSpPr txBox="1"/>
          <p:nvPr/>
        </p:nvSpPr>
        <p:spPr>
          <a:xfrm>
            <a:off x="6185535" y="3543935"/>
            <a:ext cx="1819910" cy="252730"/>
          </a:xfrm>
          <a:prstGeom prst="rect">
            <a:avLst/>
          </a:prstGeom>
          <a:noFill/>
          <a:ln w="9525">
            <a:noFill/>
          </a:ln>
        </p:spPr>
        <p:txBody>
          <a:bodyPr wrap="square">
            <a:spAutoFit/>
          </a:bodyPr>
          <a:p>
            <a:r>
              <a:rPr lang="zh-CN" sz="1050" b="0">
                <a:latin typeface="华文仿宋" panose="02010600040101010101" charset="-122"/>
                <a:ea typeface="宋体" panose="02010600030101010101" pitchFamily="2" charset="-122"/>
              </a:rPr>
              <a:t>早餐机器人任务完成状态</a:t>
            </a:r>
            <a:endParaRPr lang="zh-CN" altLang="en-US"/>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515" y="161897"/>
            <a:ext cx="3326729" cy="398780"/>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任务八：搬运机器人</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6" name="文本框 105"/>
          <p:cNvSpPr txBox="1"/>
          <p:nvPr/>
        </p:nvSpPr>
        <p:spPr>
          <a:xfrm>
            <a:off x="323850" y="1877060"/>
            <a:ext cx="2403475" cy="1198880"/>
          </a:xfrm>
          <a:prstGeom prst="rect">
            <a:avLst/>
          </a:prstGeom>
          <a:noFill/>
          <a:ln w="9525">
            <a:noFill/>
          </a:ln>
        </p:spPr>
        <p:txBody>
          <a:bodyPr wrap="square">
            <a:spAutoFit/>
          </a:bodyPr>
          <a:p>
            <a:pPr indent="266700">
              <a:lnSpc>
                <a:spcPct val="150000"/>
              </a:lnSpc>
            </a:pPr>
            <a:r>
              <a:rPr lang="zh-CN" sz="1600" b="0">
                <a:ea typeface="宋体" panose="02010600030101010101" pitchFamily="2" charset="-122"/>
              </a:rPr>
              <a:t>搬运机器人模型固定在场地上，</a:t>
            </a:r>
            <a:r>
              <a:rPr lang="zh-CN" sz="1600" b="0">
                <a:solidFill>
                  <a:srgbClr val="FF0000"/>
                </a:solidFill>
                <a:ea typeface="宋体" panose="02010600030101010101" pitchFamily="2" charset="-122"/>
              </a:rPr>
              <a:t>货物位于D点</a:t>
            </a:r>
            <a:r>
              <a:rPr lang="zh-CN" sz="1600" b="0">
                <a:ea typeface="宋体" panose="02010600030101010101" pitchFamily="2" charset="-122"/>
              </a:rPr>
              <a:t>，</a:t>
            </a:r>
            <a:r>
              <a:rPr lang="zh-CN" sz="1600" b="0">
                <a:solidFill>
                  <a:srgbClr val="FF0000"/>
                </a:solidFill>
                <a:ea typeface="宋体" panose="02010600030101010101" pitchFamily="2" charset="-122"/>
              </a:rPr>
              <a:t>台子位于C点</a:t>
            </a:r>
            <a:endParaRPr lang="zh-CN" sz="1600" b="0">
              <a:solidFill>
                <a:srgbClr val="FF0000"/>
              </a:solidFill>
              <a:ea typeface="宋体" panose="02010600030101010101" pitchFamily="2" charset="-122"/>
            </a:endParaRPr>
          </a:p>
        </p:txBody>
      </p:sp>
      <p:pic>
        <p:nvPicPr>
          <p:cNvPr id="5" name="图片 1" descr="IMG_3152"/>
          <p:cNvPicPr>
            <a:picLocks noChangeAspect="1"/>
          </p:cNvPicPr>
          <p:nvPr/>
        </p:nvPicPr>
        <p:blipFill>
          <a:blip r:embed="rId1"/>
          <a:stretch>
            <a:fillRect/>
          </a:stretch>
        </p:blipFill>
        <p:spPr>
          <a:xfrm>
            <a:off x="3163888" y="1529715"/>
            <a:ext cx="2362835" cy="1771650"/>
          </a:xfrm>
          <a:prstGeom prst="rect">
            <a:avLst/>
          </a:prstGeom>
        </p:spPr>
      </p:pic>
      <p:pic>
        <p:nvPicPr>
          <p:cNvPr id="46" name="图片 46"/>
          <p:cNvPicPr>
            <a:picLocks noChangeAspect="1"/>
          </p:cNvPicPr>
          <p:nvPr/>
        </p:nvPicPr>
        <p:blipFill>
          <a:blip r:embed="rId2"/>
          <a:stretch>
            <a:fillRect/>
          </a:stretch>
        </p:blipFill>
        <p:spPr>
          <a:xfrm>
            <a:off x="5970270" y="1497965"/>
            <a:ext cx="1907540" cy="1835150"/>
          </a:xfrm>
          <a:prstGeom prst="rect">
            <a:avLst/>
          </a:prstGeom>
        </p:spPr>
      </p:pic>
      <p:sp>
        <p:nvSpPr>
          <p:cNvPr id="6" name="AutoShape 57"/>
          <p:cNvSpPr>
            <a:spLocks noChangeArrowheads="1"/>
          </p:cNvSpPr>
          <p:nvPr/>
        </p:nvSpPr>
        <p:spPr bwMode="auto">
          <a:xfrm>
            <a:off x="2727960" y="1438275"/>
            <a:ext cx="584200" cy="297180"/>
          </a:xfrm>
          <a:prstGeom prst="wedgeRectCallout">
            <a:avLst>
              <a:gd name="adj1" fmla="val 191089"/>
              <a:gd name="adj2" fmla="val 28483"/>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货物</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132" name="AutoShape 23"/>
          <p:cNvSpPr>
            <a:spLocks noChangeArrowheads="1"/>
          </p:cNvSpPr>
          <p:nvPr/>
        </p:nvSpPr>
        <p:spPr bwMode="auto">
          <a:xfrm>
            <a:off x="2785428" y="2196465"/>
            <a:ext cx="695325" cy="297180"/>
          </a:xfrm>
          <a:prstGeom prst="wedgeRectCallout">
            <a:avLst>
              <a:gd name="adj1" fmla="val 106526"/>
              <a:gd name="adj2" fmla="val 167"/>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台子</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43" name="AutoShape 23"/>
          <p:cNvSpPr>
            <a:spLocks noChangeArrowheads="1"/>
          </p:cNvSpPr>
          <p:nvPr/>
        </p:nvSpPr>
        <p:spPr bwMode="auto">
          <a:xfrm>
            <a:off x="5117783" y="1200785"/>
            <a:ext cx="695325" cy="297180"/>
          </a:xfrm>
          <a:prstGeom prst="wedgeRectCallout">
            <a:avLst>
              <a:gd name="adj1" fmla="val -134959"/>
              <a:gd name="adj2" fmla="val 333831"/>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操作杆</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8" name="文本框 7"/>
          <p:cNvSpPr txBox="1"/>
          <p:nvPr/>
        </p:nvSpPr>
        <p:spPr>
          <a:xfrm>
            <a:off x="3164205" y="3388360"/>
            <a:ext cx="5080000" cy="252730"/>
          </a:xfrm>
          <a:prstGeom prst="rect">
            <a:avLst/>
          </a:prstGeom>
          <a:noFill/>
          <a:ln w="9525">
            <a:noFill/>
          </a:ln>
        </p:spPr>
        <p:txBody>
          <a:bodyPr>
            <a:spAutoFit/>
          </a:bodyPr>
          <a:p>
            <a:pPr indent="266700" algn="ctr"/>
            <a:r>
              <a:rPr lang="zh-CN" sz="1050" b="0">
                <a:ea typeface="宋体" panose="02010600030101010101" pitchFamily="2" charset="-122"/>
                <a:cs typeface="Times New Roman" panose="02020603050405020304" charset="0"/>
              </a:rPr>
              <a:t>搬运机器人模型初始状态图</a:t>
            </a:r>
            <a:endParaRPr lang="zh-CN" alt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515" y="161897"/>
            <a:ext cx="3326729" cy="398780"/>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任务八：搬运机器人</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6" name="文本框 105"/>
          <p:cNvSpPr txBox="1"/>
          <p:nvPr/>
        </p:nvSpPr>
        <p:spPr>
          <a:xfrm>
            <a:off x="295910" y="1877060"/>
            <a:ext cx="4133850" cy="1568450"/>
          </a:xfrm>
          <a:prstGeom prst="rect">
            <a:avLst/>
          </a:prstGeom>
          <a:noFill/>
          <a:ln w="9525">
            <a:noFill/>
          </a:ln>
        </p:spPr>
        <p:txBody>
          <a:bodyPr wrap="square">
            <a:spAutoFit/>
          </a:bodyPr>
          <a:p>
            <a:pPr indent="266700">
              <a:lnSpc>
                <a:spcPct val="150000"/>
              </a:lnSpc>
            </a:pPr>
            <a:r>
              <a:rPr lang="zh-CN" sz="1600" b="0">
                <a:latin typeface="黑体" panose="02010609060101010101" charset="-122"/>
                <a:ea typeface="黑体" panose="02010609060101010101" charset="-122"/>
              </a:rPr>
              <a:t>任务的得分标准及分值</a:t>
            </a:r>
            <a:endParaRPr lang="zh-CN" sz="1600" b="0">
              <a:latin typeface="黑体" panose="02010609060101010101" charset="-122"/>
              <a:ea typeface="黑体" panose="02010609060101010101" charset="-122"/>
            </a:endParaRPr>
          </a:p>
          <a:p>
            <a:pPr indent="266700">
              <a:lnSpc>
                <a:spcPct val="150000"/>
              </a:lnSpc>
            </a:pPr>
            <a:r>
              <a:rPr lang="zh-CN" sz="1600" b="0">
                <a:ea typeface="宋体" panose="02010600030101010101" pitchFamily="2" charset="-122"/>
              </a:rPr>
              <a:t>机器人必须通过操作杆将货物</a:t>
            </a:r>
            <a:r>
              <a:rPr lang="zh-CN" sz="1600" b="0">
                <a:solidFill>
                  <a:srgbClr val="FF0000"/>
                </a:solidFill>
                <a:ea typeface="宋体" panose="02010600030101010101" pitchFamily="2" charset="-122"/>
              </a:rPr>
              <a:t>从D点</a:t>
            </a:r>
            <a:r>
              <a:rPr lang="zh-CN" sz="1600" b="0">
                <a:ea typeface="宋体" panose="02010600030101010101" pitchFamily="2" charset="-122"/>
              </a:rPr>
              <a:t>搬运至台子上，货物</a:t>
            </a:r>
            <a:r>
              <a:rPr lang="zh-CN" sz="1600" b="0">
                <a:solidFill>
                  <a:srgbClr val="FF0000"/>
                </a:solidFill>
                <a:ea typeface="宋体" panose="02010600030101010101" pitchFamily="2" charset="-122"/>
              </a:rPr>
              <a:t>垂直投影</a:t>
            </a:r>
            <a:r>
              <a:rPr lang="zh-CN" sz="1600" b="0">
                <a:ea typeface="宋体" panose="02010600030101010101" pitchFamily="2" charset="-122"/>
              </a:rPr>
              <a:t>与台子</a:t>
            </a:r>
            <a:r>
              <a:rPr lang="zh-CN" sz="1600" b="0">
                <a:solidFill>
                  <a:srgbClr val="FF0000"/>
                </a:solidFill>
                <a:ea typeface="宋体" panose="02010600030101010101" pitchFamily="2" charset="-122"/>
              </a:rPr>
              <a:t>部分重叠且不与地面接触</a:t>
            </a:r>
            <a:r>
              <a:rPr lang="zh-CN" sz="1600" b="0">
                <a:ea typeface="宋体" panose="02010600030101010101" pitchFamily="2" charset="-122"/>
              </a:rPr>
              <a:t>，得</a:t>
            </a:r>
            <a:r>
              <a:rPr lang="zh-CN" sz="1600" b="0">
                <a:solidFill>
                  <a:srgbClr val="FF0000"/>
                </a:solidFill>
                <a:ea typeface="宋体" panose="02010600030101010101" pitchFamily="2" charset="-122"/>
              </a:rPr>
              <a:t>60</a:t>
            </a:r>
            <a:r>
              <a:rPr lang="zh-CN" sz="1600" b="0">
                <a:ea typeface="宋体" panose="02010600030101010101" pitchFamily="2" charset="-122"/>
              </a:rPr>
              <a:t>分。</a:t>
            </a:r>
            <a:endParaRPr lang="zh-CN" sz="1600" b="0">
              <a:ea typeface="宋体" panose="02010600030101010101" pitchFamily="2" charset="-122"/>
            </a:endParaRPr>
          </a:p>
        </p:txBody>
      </p:sp>
      <p:pic>
        <p:nvPicPr>
          <p:cNvPr id="22" name="图片 22" descr="F:\2019 竞赛资料\学校赛制\任务套装\积木教育机器人赛（电教赛制）【小学组、初中组、高中组】(C201SK903)\1-规则\IMG_0897.JPG"/>
          <p:cNvPicPr>
            <a:picLocks noChangeAspect="1" noChangeArrowheads="1"/>
          </p:cNvPicPr>
          <p:nvPr/>
        </p:nvPicPr>
        <p:blipFill>
          <a:blip r:embed="rId1" cstate="print">
            <a:extLst>
              <a:ext uri="{28A0092B-C50C-407E-A947-70E740481C1C}">
                <a14:useLocalDpi xmlns:a14="http://schemas.microsoft.com/office/drawing/2010/main" val="0"/>
              </a:ext>
            </a:extLst>
          </a:blip>
          <a:srcRect l="13066" t="11208" r="14587" b="20779"/>
          <a:stretch>
            <a:fillRect/>
          </a:stretch>
        </p:blipFill>
        <p:spPr>
          <a:xfrm>
            <a:off x="4632960" y="1524953"/>
            <a:ext cx="2967990" cy="2093595"/>
          </a:xfrm>
          <a:prstGeom prst="rect">
            <a:avLst/>
          </a:prstGeom>
          <a:noFill/>
          <a:ln>
            <a:noFill/>
          </a:ln>
        </p:spPr>
      </p:pic>
      <p:sp>
        <p:nvSpPr>
          <p:cNvPr id="2" name="文本框 1"/>
          <p:cNvSpPr txBox="1"/>
          <p:nvPr/>
        </p:nvSpPr>
        <p:spPr>
          <a:xfrm>
            <a:off x="3364230" y="3803650"/>
            <a:ext cx="5080000" cy="252730"/>
          </a:xfrm>
          <a:prstGeom prst="rect">
            <a:avLst/>
          </a:prstGeom>
          <a:noFill/>
          <a:ln w="9525">
            <a:noFill/>
          </a:ln>
        </p:spPr>
        <p:txBody>
          <a:bodyPr>
            <a:spAutoFit/>
          </a:bodyPr>
          <a:p>
            <a:pPr indent="266700" algn="ctr"/>
            <a:r>
              <a:rPr lang="en-US" altLang="zh-CN" sz="1050" b="0">
                <a:ea typeface="宋体" panose="02010600030101010101" pitchFamily="2" charset="-122"/>
                <a:cs typeface="Times New Roman" panose="02020603050405020304" charset="0"/>
              </a:rPr>
              <a:t> </a:t>
            </a:r>
            <a:r>
              <a:rPr lang="zh-CN" sz="1050" b="0">
                <a:ea typeface="宋体" panose="02010600030101010101" pitchFamily="2" charset="-122"/>
                <a:cs typeface="Times New Roman" panose="02020603050405020304" charset="0"/>
              </a:rPr>
              <a:t>搬运机器人任务完成状态图</a:t>
            </a:r>
            <a:endParaRPr lang="zh-CN" alt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515" y="161897"/>
            <a:ext cx="3326729" cy="706755"/>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任务九：</a:t>
            </a:r>
            <a:r>
              <a:rPr lang="zh-CN" altLang="en-US" sz="2000" dirty="0" smtClean="0">
                <a:solidFill>
                  <a:schemeClr val="accent1"/>
                </a:solidFill>
                <a:effectLst>
                  <a:outerShdw blurRad="38100" dist="25400" dir="5400000" algn="ctr" rotWithShape="0">
                    <a:srgbClr val="6E747A">
                      <a:alpha val="43000"/>
                    </a:srgbClr>
                  </a:outerShdw>
                </a:effectLst>
                <a:sym typeface="+mn-ea"/>
              </a:rPr>
              <a:t>智能仓储</a:t>
            </a:r>
            <a:endParaRPr lang="zh-CN" altLang="en-US" sz="2000"/>
          </a:p>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 name="文本框 2"/>
          <p:cNvSpPr txBox="1"/>
          <p:nvPr/>
        </p:nvSpPr>
        <p:spPr>
          <a:xfrm>
            <a:off x="1840865" y="787083"/>
            <a:ext cx="5080000" cy="337185"/>
          </a:xfrm>
          <a:prstGeom prst="rect">
            <a:avLst/>
          </a:prstGeom>
          <a:noFill/>
          <a:ln w="9525">
            <a:noFill/>
          </a:ln>
        </p:spPr>
        <p:txBody>
          <a:bodyPr>
            <a:spAutoFit/>
          </a:bodyPr>
          <a:p>
            <a:pPr indent="406400"/>
            <a:r>
              <a:rPr lang="zh-CN" sz="1600" b="0">
                <a:ea typeface="宋体" panose="02010600030101010101" pitchFamily="2" charset="-122"/>
              </a:rPr>
              <a:t>智能仓储任务模型固定在场地上，如图所示。</a:t>
            </a:r>
            <a:endParaRPr lang="zh-CN" altLang="en-US"/>
          </a:p>
        </p:txBody>
      </p:sp>
      <p:pic>
        <p:nvPicPr>
          <p:cNvPr id="80" name="图片 80" descr="F:\2019 竞赛资料\学校赛制\积木教育机器人赛（电教赛制）【小学组、初中组、高中组】(C201SK903)\IMG_0819.JPG"/>
          <p:cNvPicPr>
            <a:picLocks noChangeAspect="1" noChangeArrowheads="1"/>
          </p:cNvPicPr>
          <p:nvPr/>
        </p:nvPicPr>
        <p:blipFill>
          <a:blip r:embed="rId1" cstate="print">
            <a:extLst>
              <a:ext uri="{28A0092B-C50C-407E-A947-70E740481C1C}">
                <a14:useLocalDpi xmlns:a14="http://schemas.microsoft.com/office/drawing/2010/main" val="0"/>
              </a:ext>
            </a:extLst>
          </a:blip>
          <a:srcRect l="11164" t="12981" r="12125" b="6730"/>
          <a:stretch>
            <a:fillRect/>
          </a:stretch>
        </p:blipFill>
        <p:spPr>
          <a:xfrm>
            <a:off x="1640205" y="1437005"/>
            <a:ext cx="2405380" cy="1885950"/>
          </a:xfrm>
          <a:prstGeom prst="rect">
            <a:avLst/>
          </a:prstGeom>
          <a:noFill/>
          <a:ln>
            <a:noFill/>
          </a:ln>
        </p:spPr>
      </p:pic>
      <p:pic>
        <p:nvPicPr>
          <p:cNvPr id="81" name="图片 81" descr="F:\2019 竞赛资料\学校赛制\积木教育机器人赛（电教赛制）【小学组、初中组、高中组】(C201SK903)\IMG_0821.JPG"/>
          <p:cNvPicPr>
            <a:picLocks noChangeAspect="1" noChangeArrowheads="1"/>
          </p:cNvPicPr>
          <p:nvPr/>
        </p:nvPicPr>
        <p:blipFill>
          <a:blip r:embed="rId2" cstate="print">
            <a:extLst>
              <a:ext uri="{28A0092B-C50C-407E-A947-70E740481C1C}">
                <a14:useLocalDpi xmlns:a14="http://schemas.microsoft.com/office/drawing/2010/main" val="0"/>
              </a:ext>
            </a:extLst>
          </a:blip>
          <a:srcRect l="20036" t="9880" r="18412" b="7228"/>
          <a:stretch>
            <a:fillRect/>
          </a:stretch>
        </p:blipFill>
        <p:spPr>
          <a:xfrm>
            <a:off x="5621338" y="1436688"/>
            <a:ext cx="1867535" cy="1884045"/>
          </a:xfrm>
          <a:prstGeom prst="rect">
            <a:avLst/>
          </a:prstGeom>
          <a:noFill/>
          <a:ln>
            <a:noFill/>
          </a:ln>
        </p:spPr>
      </p:pic>
      <p:sp>
        <p:nvSpPr>
          <p:cNvPr id="136" name="AutoShape 82"/>
          <p:cNvSpPr>
            <a:spLocks noChangeArrowheads="1"/>
          </p:cNvSpPr>
          <p:nvPr/>
        </p:nvSpPr>
        <p:spPr bwMode="auto">
          <a:xfrm>
            <a:off x="873760" y="1671320"/>
            <a:ext cx="818515" cy="240030"/>
          </a:xfrm>
          <a:prstGeom prst="wedgeRectCallout">
            <a:avLst>
              <a:gd name="adj1" fmla="val 159782"/>
              <a:gd name="adj2" fmla="val -11846"/>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just"/>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储物箱</a:t>
            </a:r>
            <a:r>
              <a:rPr lang="en-US" altLang="zh-CN" sz="1050" kern="100">
                <a:latin typeface="Times New Roman" panose="02020603050405020304"/>
                <a:ea typeface="宋体" panose="02010600030101010101" pitchFamily="2" charset="-122"/>
                <a:cs typeface="Times New Roman" panose="02020603050405020304"/>
                <a:sym typeface="Times New Roman" panose="02020603050405020304"/>
              </a:rPr>
              <a:t>区</a:t>
            </a:r>
            <a:endParaRPr lang="en-US" altLang="zh-CN" sz="1050" kern="10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35" name="AutoShape 82"/>
          <p:cNvSpPr>
            <a:spLocks noChangeArrowheads="1"/>
          </p:cNvSpPr>
          <p:nvPr/>
        </p:nvSpPr>
        <p:spPr bwMode="auto">
          <a:xfrm>
            <a:off x="569595" y="2593975"/>
            <a:ext cx="865505" cy="276860"/>
          </a:xfrm>
          <a:prstGeom prst="wedgeRectCallout">
            <a:avLst>
              <a:gd name="adj1" fmla="val 137368"/>
              <a:gd name="adj2" fmla="val -156103"/>
            </a:avLst>
          </a:prstGeom>
        </p:spPr>
        <p:style>
          <a:lnRef idx="2">
            <a:schemeClr val="accent5">
              <a:shade val="50000"/>
            </a:schemeClr>
          </a:lnRef>
          <a:fillRef idx="1">
            <a:schemeClr val="accent5"/>
          </a:fillRef>
          <a:effectRef idx="0">
            <a:schemeClr val="accent5"/>
          </a:effectRef>
          <a:fontRef idx="minor">
            <a:schemeClr val="lt1"/>
          </a:fontRef>
        </p:style>
        <p:txBody>
          <a:bodyPr rot="0" vertOverflow="overflow" horzOverflow="overflow" vert="horz" wrap="square" lIns="91440" tIns="45720" rIns="91440" bIns="45720" numCol="1" spcCol="0" rtlCol="0" fromWordArt="0" anchor="t" anchorCtr="0" forceAA="0" upright="1" compatLnSpc="1">
            <a:noAutofit/>
          </a:bodyPr>
          <a:lstStyle/>
          <a:p>
            <a:pPr lvl="0"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物料区</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134" name="AutoShape 82"/>
          <p:cNvSpPr>
            <a:spLocks noChangeArrowheads="1"/>
          </p:cNvSpPr>
          <p:nvPr/>
        </p:nvSpPr>
        <p:spPr bwMode="auto">
          <a:xfrm>
            <a:off x="824865" y="3110230"/>
            <a:ext cx="718820" cy="297180"/>
          </a:xfrm>
          <a:prstGeom prst="wedgeRectCallout">
            <a:avLst>
              <a:gd name="adj1" fmla="val 222932"/>
              <a:gd name="adj2" fmla="val -244778"/>
            </a:avLst>
          </a:prstGeom>
        </p:spPr>
        <p:style>
          <a:lnRef idx="2">
            <a:schemeClr val="accent5">
              <a:shade val="50000"/>
            </a:schemeClr>
          </a:lnRef>
          <a:fillRef idx="1">
            <a:schemeClr val="accent5"/>
          </a:fillRef>
          <a:effectRef idx="0">
            <a:schemeClr val="accent5"/>
          </a:effectRef>
          <a:fontRef idx="minor">
            <a:schemeClr val="lt1"/>
          </a:fontRef>
        </p:style>
        <p:txBody>
          <a:bodyPr rot="0" vertOverflow="overflow" horzOverflow="overflow" vert="horz" wrap="square" lIns="91440" tIns="45720" rIns="91440" bIns="45720" numCol="1" spcCol="0" rtlCol="0" fromWordArt="0" anchor="t" anchorCtr="0" forceAA="0" upright="1" compatLnSpc="1">
            <a:noAutofit/>
          </a:bodyPr>
          <a:lstStyle/>
          <a:p>
            <a:pPr lvl="0" algn="just"/>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转柄区</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57" name="AutoShape 82"/>
          <p:cNvSpPr>
            <a:spLocks noChangeArrowheads="1"/>
          </p:cNvSpPr>
          <p:nvPr/>
        </p:nvSpPr>
        <p:spPr bwMode="auto">
          <a:xfrm>
            <a:off x="7976235" y="3237230"/>
            <a:ext cx="924560" cy="261620"/>
          </a:xfrm>
          <a:prstGeom prst="wedgeRectCallout">
            <a:avLst>
              <a:gd name="adj1" fmla="val -238392"/>
              <a:gd name="adj2" fmla="val -283737"/>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转柄</a:t>
            </a:r>
            <a:r>
              <a:rPr lang="en-US" altLang="zh-CN" sz="1050" kern="100">
                <a:latin typeface="Times New Roman" panose="02020603050405020304"/>
                <a:ea typeface="宋体" panose="02010600030101010101" pitchFamily="2" charset="-122"/>
                <a:cs typeface="Times New Roman" panose="02020603050405020304"/>
                <a:sym typeface="Times New Roman" panose="02020603050405020304"/>
              </a:rPr>
              <a:t>区</a:t>
            </a:r>
            <a:endParaRPr lang="en-US" altLang="zh-CN" sz="1050" kern="10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58" name="AutoShape 82"/>
          <p:cNvSpPr>
            <a:spLocks noChangeArrowheads="1"/>
          </p:cNvSpPr>
          <p:nvPr/>
        </p:nvSpPr>
        <p:spPr bwMode="auto">
          <a:xfrm>
            <a:off x="7268210" y="1734820"/>
            <a:ext cx="902335" cy="360680"/>
          </a:xfrm>
          <a:prstGeom prst="wedgeRectCallout">
            <a:avLst>
              <a:gd name="adj1" fmla="val -149442"/>
              <a:gd name="adj2" fmla="val 30888"/>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储物箱</a:t>
            </a:r>
            <a:r>
              <a:rPr lang="en-US" altLang="zh-CN" sz="1050" kern="100">
                <a:latin typeface="Times New Roman" panose="02020603050405020304"/>
                <a:ea typeface="宋体" panose="02010600030101010101" pitchFamily="2" charset="-122"/>
                <a:cs typeface="Times New Roman" panose="02020603050405020304"/>
                <a:sym typeface="Times New Roman" panose="02020603050405020304"/>
              </a:rPr>
              <a:t>区</a:t>
            </a:r>
            <a:endParaRPr lang="en-US" altLang="zh-CN" sz="1050" kern="10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59" name="AutoShape 82"/>
          <p:cNvSpPr>
            <a:spLocks noChangeArrowheads="1"/>
          </p:cNvSpPr>
          <p:nvPr/>
        </p:nvSpPr>
        <p:spPr bwMode="auto">
          <a:xfrm>
            <a:off x="7820025" y="2453005"/>
            <a:ext cx="988695" cy="255270"/>
          </a:xfrm>
          <a:prstGeom prst="wedgeRectCallout">
            <a:avLst>
              <a:gd name="adj1" fmla="val -143555"/>
              <a:gd name="adj2" fmla="val -46060"/>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物料</a:t>
            </a:r>
            <a:r>
              <a:rPr lang="en-US" altLang="zh-CN" sz="1050" kern="100">
                <a:latin typeface="Times New Roman" panose="02020603050405020304"/>
                <a:ea typeface="宋体" panose="02010600030101010101" pitchFamily="2" charset="-122"/>
                <a:cs typeface="Times New Roman" panose="02020603050405020304"/>
                <a:sym typeface="Times New Roman" panose="02020603050405020304"/>
              </a:rPr>
              <a:t>区</a:t>
            </a:r>
            <a:endParaRPr lang="en-US" altLang="zh-CN" sz="1050" kern="10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5" name="文本框 4"/>
          <p:cNvSpPr txBox="1"/>
          <p:nvPr/>
        </p:nvSpPr>
        <p:spPr>
          <a:xfrm>
            <a:off x="3634105" y="3549015"/>
            <a:ext cx="5080000" cy="252730"/>
          </a:xfrm>
          <a:prstGeom prst="rect">
            <a:avLst/>
          </a:prstGeom>
          <a:noFill/>
          <a:ln w="9525">
            <a:noFill/>
          </a:ln>
        </p:spPr>
        <p:txBody>
          <a:bodyPr>
            <a:spAutoFit/>
          </a:bodyPr>
          <a:p>
            <a:r>
              <a:rPr lang="zh-CN" sz="1050" b="0">
                <a:ea typeface="宋体" panose="02010600030101010101" pitchFamily="2" charset="-122"/>
              </a:rPr>
              <a:t>智能仓储模型初始状态图</a:t>
            </a:r>
            <a:endParaRPr lang="zh-CN" alt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515" y="161897"/>
            <a:ext cx="3326729" cy="706755"/>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任务九：</a:t>
            </a:r>
            <a:r>
              <a:rPr lang="zh-CN" altLang="en-US" sz="2000" dirty="0" smtClean="0">
                <a:solidFill>
                  <a:schemeClr val="accent1"/>
                </a:solidFill>
                <a:effectLst>
                  <a:outerShdw blurRad="38100" dist="25400" dir="5400000" algn="ctr" rotWithShape="0">
                    <a:srgbClr val="6E747A">
                      <a:alpha val="43000"/>
                    </a:srgbClr>
                  </a:outerShdw>
                </a:effectLst>
                <a:sym typeface="+mn-ea"/>
              </a:rPr>
              <a:t>智能仓储</a:t>
            </a:r>
            <a:endParaRPr lang="zh-CN" altLang="en-US" sz="2000"/>
          </a:p>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6" name="文本框 105"/>
          <p:cNvSpPr txBox="1"/>
          <p:nvPr/>
        </p:nvSpPr>
        <p:spPr>
          <a:xfrm>
            <a:off x="322580" y="1146175"/>
            <a:ext cx="2499360" cy="3415030"/>
          </a:xfrm>
          <a:prstGeom prst="rect">
            <a:avLst/>
          </a:prstGeom>
          <a:noFill/>
          <a:ln w="9525">
            <a:noFill/>
          </a:ln>
        </p:spPr>
        <p:txBody>
          <a:bodyPr wrap="square">
            <a:spAutoFit/>
          </a:bodyPr>
          <a:p>
            <a:pPr indent="266700">
              <a:lnSpc>
                <a:spcPct val="150000"/>
              </a:lnSpc>
            </a:pPr>
            <a:r>
              <a:rPr lang="zh-CN" sz="1600" b="0">
                <a:ea typeface="宋体" panose="02010600030101010101" pitchFamily="2" charset="-122"/>
              </a:rPr>
              <a:t>机器人需转动转柄打开储物箱，并将物料</a:t>
            </a:r>
            <a:r>
              <a:rPr lang="zh-CN" sz="1600" b="0">
                <a:solidFill>
                  <a:srgbClr val="FF0000"/>
                </a:solidFill>
                <a:ea typeface="宋体" panose="02010600030101010101" pitchFamily="2" charset="-122"/>
              </a:rPr>
              <a:t>完全脱离任务模型，得</a:t>
            </a:r>
            <a:r>
              <a:rPr lang="zh-CN" sz="1600" b="0">
                <a:solidFill>
                  <a:srgbClr val="FF0000"/>
                </a:solidFill>
                <a:ea typeface="宋体" panose="02010600030101010101" pitchFamily="2" charset="-122"/>
                <a:cs typeface="Times New Roman" panose="02020603050405020304" charset="0"/>
              </a:rPr>
              <a:t>60分</a:t>
            </a:r>
            <a:r>
              <a:rPr lang="zh-CN" sz="1600" b="0">
                <a:ea typeface="宋体" panose="02010600030101010101" pitchFamily="2" charset="-122"/>
                <a:cs typeface="Times New Roman" panose="02020603050405020304" charset="0"/>
              </a:rPr>
              <a:t>。（</a:t>
            </a:r>
            <a:r>
              <a:rPr lang="zh-CN" sz="1600">
                <a:solidFill>
                  <a:srgbClr val="FF0000"/>
                </a:solidFill>
                <a:cs typeface="Times New Roman" panose="02020603050405020304" charset="0"/>
                <a:sym typeface="+mn-ea"/>
              </a:rPr>
              <a:t>低难度得分</a:t>
            </a:r>
            <a:r>
              <a:rPr lang="zh-CN" sz="1600" b="0">
                <a:ea typeface="宋体" panose="02010600030101010101" pitchFamily="2" charset="-122"/>
                <a:cs typeface="Times New Roman" panose="02020603050405020304" charset="0"/>
              </a:rPr>
              <a:t>）。</a:t>
            </a:r>
            <a:r>
              <a:rPr lang="zh-CN" sz="1600" b="0">
                <a:ea typeface="宋体" panose="02010600030101010101" pitchFamily="2" charset="-122"/>
              </a:rPr>
              <a:t>机器人需转动转柄打开储物箱，并将物料</a:t>
            </a:r>
            <a:r>
              <a:rPr lang="zh-CN" sz="1600" b="0">
                <a:solidFill>
                  <a:srgbClr val="FF0000"/>
                </a:solidFill>
                <a:ea typeface="宋体" panose="02010600030101010101" pitchFamily="2" charset="-122"/>
              </a:rPr>
              <a:t>带回基地</a:t>
            </a:r>
            <a:r>
              <a:rPr lang="zh-CN" sz="1600" b="0">
                <a:ea typeface="宋体" panose="02010600030101010101" pitchFamily="2" charset="-122"/>
              </a:rPr>
              <a:t>，在低难度得分基础上，</a:t>
            </a:r>
            <a:r>
              <a:rPr lang="zh-CN" sz="1600" b="0">
                <a:solidFill>
                  <a:srgbClr val="FF0000"/>
                </a:solidFill>
                <a:ea typeface="宋体" panose="02010600030101010101" pitchFamily="2" charset="-122"/>
              </a:rPr>
              <a:t>每个物料可加得</a:t>
            </a:r>
            <a:r>
              <a:rPr lang="zh-CN" sz="1600" b="0">
                <a:solidFill>
                  <a:srgbClr val="FF0000"/>
                </a:solidFill>
                <a:ea typeface="宋体" panose="02010600030101010101" pitchFamily="2" charset="-122"/>
                <a:cs typeface="Times New Roman" panose="02020603050405020304" charset="0"/>
              </a:rPr>
              <a:t>40分</a:t>
            </a:r>
            <a:r>
              <a:rPr lang="zh-CN" sz="1600" b="0">
                <a:ea typeface="宋体" panose="02010600030101010101" pitchFamily="2" charset="-122"/>
                <a:cs typeface="Times New Roman" panose="02020603050405020304" charset="0"/>
              </a:rPr>
              <a:t>。</a:t>
            </a:r>
            <a:r>
              <a:rPr lang="zh-CN" sz="1600">
                <a:cs typeface="Times New Roman" panose="02020603050405020304" charset="0"/>
                <a:sym typeface="+mn-ea"/>
              </a:rPr>
              <a:t>（</a:t>
            </a:r>
            <a:r>
              <a:rPr lang="zh-CN" sz="1600">
                <a:solidFill>
                  <a:srgbClr val="FF0000"/>
                </a:solidFill>
                <a:cs typeface="Times New Roman" panose="02020603050405020304" charset="0"/>
                <a:sym typeface="+mn-ea"/>
              </a:rPr>
              <a:t>高难度得分</a:t>
            </a:r>
            <a:r>
              <a:rPr lang="zh-CN" sz="1600">
                <a:cs typeface="Times New Roman" panose="02020603050405020304" charset="0"/>
                <a:sym typeface="+mn-ea"/>
              </a:rPr>
              <a:t>）</a:t>
            </a:r>
            <a:endParaRPr lang="zh-CN" altLang="en-US"/>
          </a:p>
        </p:txBody>
      </p:sp>
      <p:pic>
        <p:nvPicPr>
          <p:cNvPr id="137" name="图片 137" descr="D:\shengyj\Desktop\电教规则文档\2019电教任务模型照片\IMG_8952.JPGIMG_8952"/>
          <p:cNvPicPr>
            <a:picLocks noChangeAspect="1" noChangeArrowheads="1"/>
          </p:cNvPicPr>
          <p:nvPr/>
        </p:nvPicPr>
        <p:blipFill>
          <a:blip r:embed="rId1"/>
          <a:srcRect/>
          <a:stretch>
            <a:fillRect/>
          </a:stretch>
        </p:blipFill>
        <p:spPr>
          <a:xfrm>
            <a:off x="2894965" y="1607185"/>
            <a:ext cx="2891790" cy="1928495"/>
          </a:xfrm>
          <a:prstGeom prst="rect">
            <a:avLst/>
          </a:prstGeom>
          <a:noFill/>
          <a:ln>
            <a:noFill/>
          </a:ln>
        </p:spPr>
      </p:pic>
      <p:pic>
        <p:nvPicPr>
          <p:cNvPr id="138" name="图片 138" descr="D:\shengyj\Desktop\电教规则文档\2019电教任务模型照片\IMG_8953.JPGIMG_8953"/>
          <p:cNvPicPr>
            <a:picLocks noChangeAspect="1" noChangeArrowheads="1"/>
          </p:cNvPicPr>
          <p:nvPr/>
        </p:nvPicPr>
        <p:blipFill>
          <a:blip r:embed="rId2"/>
          <a:srcRect/>
          <a:stretch>
            <a:fillRect/>
          </a:stretch>
        </p:blipFill>
        <p:spPr>
          <a:xfrm>
            <a:off x="5962015" y="1607185"/>
            <a:ext cx="2820670" cy="1928495"/>
          </a:xfrm>
          <a:prstGeom prst="rect">
            <a:avLst/>
          </a:prstGeom>
          <a:noFill/>
          <a:ln>
            <a:noFill/>
          </a:ln>
        </p:spPr>
      </p:pic>
      <p:sp>
        <p:nvSpPr>
          <p:cNvPr id="2" name="文本框 1"/>
          <p:cNvSpPr txBox="1"/>
          <p:nvPr/>
        </p:nvSpPr>
        <p:spPr>
          <a:xfrm>
            <a:off x="3285490" y="3643630"/>
            <a:ext cx="2025650" cy="252730"/>
          </a:xfrm>
          <a:prstGeom prst="rect">
            <a:avLst/>
          </a:prstGeom>
          <a:noFill/>
          <a:ln w="9525">
            <a:noFill/>
          </a:ln>
        </p:spPr>
        <p:txBody>
          <a:bodyPr wrap="square">
            <a:spAutoFit/>
          </a:bodyPr>
          <a:p>
            <a:r>
              <a:rPr lang="zh-CN" sz="1050" b="0">
                <a:ea typeface="宋体" panose="02010600030101010101" pitchFamily="2" charset="-122"/>
              </a:rPr>
              <a:t>智能仓储任务一阶完成状态图</a:t>
            </a:r>
            <a:endParaRPr lang="zh-CN" altLang="en-US"/>
          </a:p>
        </p:txBody>
      </p:sp>
      <p:sp>
        <p:nvSpPr>
          <p:cNvPr id="6" name="文本框 5"/>
          <p:cNvSpPr txBox="1"/>
          <p:nvPr/>
        </p:nvSpPr>
        <p:spPr>
          <a:xfrm>
            <a:off x="6058535" y="3643630"/>
            <a:ext cx="2627630" cy="252730"/>
          </a:xfrm>
          <a:prstGeom prst="rect">
            <a:avLst/>
          </a:prstGeom>
          <a:noFill/>
          <a:ln w="9525">
            <a:noFill/>
          </a:ln>
        </p:spPr>
        <p:txBody>
          <a:bodyPr wrap="square">
            <a:spAutoFit/>
          </a:bodyPr>
          <a:p>
            <a:pPr indent="266700" algn="ctr"/>
            <a:r>
              <a:rPr lang="zh-CN" sz="1050" b="0">
                <a:ea typeface="宋体" panose="02010600030101010101" pitchFamily="2" charset="-122"/>
                <a:cs typeface="Times New Roman" panose="02020603050405020304" charset="0"/>
              </a:rPr>
              <a:t>智能仓储任务二阶完成状态图</a:t>
            </a:r>
            <a:endParaRPr lang="zh-CN" alt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2980690" y="1162050"/>
            <a:ext cx="2940685" cy="2058670"/>
          </a:xfrm>
          <a:prstGeom prst="rect">
            <a:avLst/>
          </a:prstGeom>
        </p:spPr>
      </p:pic>
      <p:sp>
        <p:nvSpPr>
          <p:cNvPr id="4" name="TextBox 3"/>
          <p:cNvSpPr txBox="1"/>
          <p:nvPr/>
        </p:nvSpPr>
        <p:spPr>
          <a:xfrm>
            <a:off x="5621515" y="161897"/>
            <a:ext cx="3326729" cy="706755"/>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任务十：</a:t>
            </a:r>
            <a:r>
              <a:rPr lang="zh-CN" altLang="en-US" sz="2000" dirty="0" smtClean="0">
                <a:solidFill>
                  <a:schemeClr val="accent1"/>
                </a:solidFill>
                <a:effectLst>
                  <a:outerShdw blurRad="38100" dist="25400" dir="5400000" algn="ctr" rotWithShape="0">
                    <a:srgbClr val="6E747A">
                      <a:alpha val="43000"/>
                    </a:srgbClr>
                  </a:outerShdw>
                </a:effectLst>
                <a:sym typeface="+mn-ea"/>
              </a:rPr>
              <a:t>物料存放</a:t>
            </a:r>
            <a:endParaRPr lang="zh-CN" altLang="en-US" sz="2000" dirty="0" smtClean="0">
              <a:solidFill>
                <a:schemeClr val="accent1"/>
              </a:solidFill>
              <a:effectLst>
                <a:outerShdw blurRad="38100" dist="25400" dir="5400000" algn="ctr" rotWithShape="0">
                  <a:srgbClr val="6E747A">
                    <a:alpha val="43000"/>
                  </a:srgbClr>
                </a:outerShdw>
              </a:effectLst>
              <a:sym typeface="+mn-ea"/>
            </a:endParaRPr>
          </a:p>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142" name="图片 142" descr="D:\shengyj\Desktop\电教规则文档\2019电教任务模型照片\IMG_8949.JPGIMG_8949"/>
          <p:cNvPicPr>
            <a:picLocks noChangeAspect="1" noChangeArrowheads="1"/>
          </p:cNvPicPr>
          <p:nvPr/>
        </p:nvPicPr>
        <p:blipFill>
          <a:blip r:embed="rId2"/>
          <a:srcRect l="8738" t="8621" r="9406" b="6551"/>
          <a:stretch>
            <a:fillRect/>
          </a:stretch>
        </p:blipFill>
        <p:spPr>
          <a:xfrm>
            <a:off x="6167120" y="1162050"/>
            <a:ext cx="2645410" cy="2014855"/>
          </a:xfrm>
          <a:prstGeom prst="rect">
            <a:avLst/>
          </a:prstGeom>
          <a:noFill/>
          <a:ln>
            <a:noFill/>
          </a:ln>
        </p:spPr>
      </p:pic>
      <p:sp>
        <p:nvSpPr>
          <p:cNvPr id="3" name="文本框 2"/>
          <p:cNvSpPr txBox="1"/>
          <p:nvPr/>
        </p:nvSpPr>
        <p:spPr>
          <a:xfrm rot="10800000" flipV="1">
            <a:off x="267335" y="1016000"/>
            <a:ext cx="2713355" cy="3046095"/>
          </a:xfrm>
          <a:prstGeom prst="rect">
            <a:avLst/>
          </a:prstGeom>
          <a:noFill/>
          <a:ln w="9525">
            <a:noFill/>
          </a:ln>
        </p:spPr>
        <p:txBody>
          <a:bodyPr wrap="square">
            <a:spAutoFit/>
          </a:bodyPr>
          <a:p>
            <a:pPr>
              <a:lnSpc>
                <a:spcPct val="150000"/>
              </a:lnSpc>
            </a:pPr>
            <a:r>
              <a:rPr lang="zh-CN" sz="1600" b="0">
                <a:ea typeface="宋体" panose="02010600030101010101" pitchFamily="2" charset="-122"/>
              </a:rPr>
              <a:t>机器人需要将</a:t>
            </a:r>
            <a:r>
              <a:rPr lang="zh-CN" sz="1600" b="0">
                <a:solidFill>
                  <a:srgbClr val="FF0000"/>
                </a:solidFill>
                <a:ea typeface="宋体" panose="02010600030101010101" pitchFamily="2" charset="-122"/>
              </a:rPr>
              <a:t>智能仓储任务中</a:t>
            </a:r>
            <a:r>
              <a:rPr lang="zh-CN" sz="1600" b="0">
                <a:ea typeface="宋体" panose="02010600030101010101" pitchFamily="2" charset="-122"/>
              </a:rPr>
              <a:t>获得的物料运送至放置台上（</a:t>
            </a:r>
            <a:r>
              <a:rPr lang="zh-CN" sz="1600" b="0">
                <a:solidFill>
                  <a:srgbClr val="FF0000"/>
                </a:solidFill>
                <a:ea typeface="宋体" panose="02010600030101010101" pitchFamily="2" charset="-122"/>
              </a:rPr>
              <a:t>物料垂直投影必须完全处于红色得分区域内</a:t>
            </a:r>
            <a:r>
              <a:rPr lang="zh-CN" sz="1600" b="0">
                <a:ea typeface="宋体" panose="02010600030101010101" pitchFamily="2" charset="-122"/>
              </a:rPr>
              <a:t>）。放置于</a:t>
            </a:r>
            <a:r>
              <a:rPr lang="zh-CN" sz="1600" b="0">
                <a:solidFill>
                  <a:srgbClr val="FF0000"/>
                </a:solidFill>
                <a:ea typeface="宋体" panose="02010600030101010101" pitchFamily="2" charset="-122"/>
                <a:cs typeface="Times New Roman" panose="02020603050405020304" charset="0"/>
              </a:rPr>
              <a:t>1级</a:t>
            </a:r>
            <a:r>
              <a:rPr lang="zh-CN" sz="1600" b="0">
                <a:ea typeface="宋体" panose="02010600030101010101" pitchFamily="2" charset="-122"/>
                <a:cs typeface="Times New Roman" panose="02020603050405020304" charset="0"/>
              </a:rPr>
              <a:t>放置台上，得</a:t>
            </a:r>
            <a:r>
              <a:rPr lang="zh-CN" sz="1600" b="0">
                <a:solidFill>
                  <a:srgbClr val="FF0000"/>
                </a:solidFill>
                <a:ea typeface="宋体" panose="02010600030101010101" pitchFamily="2" charset="-122"/>
                <a:cs typeface="Times New Roman" panose="02020603050405020304" charset="0"/>
              </a:rPr>
              <a:t>30</a:t>
            </a:r>
            <a:r>
              <a:rPr lang="zh-CN" sz="1600" b="0">
                <a:ea typeface="宋体" panose="02010600030101010101" pitchFamily="2" charset="-122"/>
                <a:cs typeface="Times New Roman" panose="02020603050405020304" charset="0"/>
              </a:rPr>
              <a:t>分；放置于</a:t>
            </a:r>
            <a:r>
              <a:rPr lang="zh-CN" sz="1600" b="0">
                <a:solidFill>
                  <a:srgbClr val="FF0000"/>
                </a:solidFill>
                <a:ea typeface="宋体" panose="02010600030101010101" pitchFamily="2" charset="-122"/>
                <a:cs typeface="Times New Roman" panose="02020603050405020304" charset="0"/>
              </a:rPr>
              <a:t>2级</a:t>
            </a:r>
            <a:r>
              <a:rPr lang="zh-CN" sz="1600" b="0">
                <a:ea typeface="宋体" panose="02010600030101010101" pitchFamily="2" charset="-122"/>
                <a:cs typeface="Times New Roman" panose="02020603050405020304" charset="0"/>
              </a:rPr>
              <a:t>放置台上，得</a:t>
            </a:r>
            <a:r>
              <a:rPr lang="zh-CN" sz="1600" b="0">
                <a:solidFill>
                  <a:srgbClr val="FF0000"/>
                </a:solidFill>
                <a:ea typeface="宋体" panose="02010600030101010101" pitchFamily="2" charset="-122"/>
                <a:cs typeface="Times New Roman" panose="02020603050405020304" charset="0"/>
              </a:rPr>
              <a:t>40</a:t>
            </a:r>
            <a:r>
              <a:rPr lang="zh-CN" sz="1600" b="0">
                <a:ea typeface="宋体" panose="02010600030101010101" pitchFamily="2" charset="-122"/>
                <a:cs typeface="Times New Roman" panose="02020603050405020304" charset="0"/>
              </a:rPr>
              <a:t>分。每个放置台只能放置一个物料。</a:t>
            </a:r>
            <a:endParaRPr lang="zh-CN" altLang="en-US"/>
          </a:p>
        </p:txBody>
      </p:sp>
      <p:sp>
        <p:nvSpPr>
          <p:cNvPr id="6" name="文本框 5"/>
          <p:cNvSpPr txBox="1"/>
          <p:nvPr/>
        </p:nvSpPr>
        <p:spPr>
          <a:xfrm>
            <a:off x="3374390" y="3322955"/>
            <a:ext cx="5080000" cy="252730"/>
          </a:xfrm>
          <a:prstGeom prst="rect">
            <a:avLst/>
          </a:prstGeom>
          <a:noFill/>
          <a:ln w="9525">
            <a:noFill/>
          </a:ln>
        </p:spPr>
        <p:txBody>
          <a:bodyPr>
            <a:spAutoFit/>
          </a:bodyPr>
          <a:p>
            <a:pPr indent="266700" algn="ctr"/>
            <a:r>
              <a:rPr lang="zh-CN" sz="1050" b="0">
                <a:ea typeface="宋体" panose="02010600030101010101" pitchFamily="2" charset="-122"/>
              </a:rPr>
              <a:t>物料存放任务完成状态图</a:t>
            </a:r>
            <a:r>
              <a:rPr lang="en-US" sz="1050" b="0">
                <a:latin typeface="华文仿宋" panose="02010600040101010101" charset="-122"/>
                <a:ea typeface="宋体" panose="02010600030101010101" pitchFamily="2" charset="-122"/>
                <a:cs typeface="Times New Roman" panose="02020603050405020304" charset="0"/>
              </a:rPr>
              <a:t> </a:t>
            </a:r>
            <a:endParaRPr lang="zh-CN" altLang="en-US"/>
          </a:p>
        </p:txBody>
      </p:sp>
      <p:sp>
        <p:nvSpPr>
          <p:cNvPr id="141" name="AutoShape 25"/>
          <p:cNvSpPr>
            <a:spLocks noChangeArrowheads="1"/>
          </p:cNvSpPr>
          <p:nvPr/>
        </p:nvSpPr>
        <p:spPr bwMode="auto">
          <a:xfrm>
            <a:off x="5921058" y="2287905"/>
            <a:ext cx="903605" cy="297180"/>
          </a:xfrm>
          <a:prstGeom prst="wedgeRectCallout">
            <a:avLst>
              <a:gd name="adj1" fmla="val -146799"/>
              <a:gd name="adj2" fmla="val -37707"/>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1级放置台</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140" name="AutoShape 25"/>
          <p:cNvSpPr>
            <a:spLocks noChangeArrowheads="1"/>
          </p:cNvSpPr>
          <p:nvPr/>
        </p:nvSpPr>
        <p:spPr bwMode="auto">
          <a:xfrm>
            <a:off x="3227388" y="2879725"/>
            <a:ext cx="903605" cy="297180"/>
          </a:xfrm>
          <a:prstGeom prst="wedgeRectCallout">
            <a:avLst>
              <a:gd name="adj1" fmla="val 69808"/>
              <a:gd name="adj2" fmla="val -331536"/>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2级放置台</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graphicFrame>
        <p:nvGraphicFramePr>
          <p:cNvPr id="9" name="对象 8">
            <a:hlinkClick r:id="" action="ppaction://ole?verb="/>
          </p:cNvPr>
          <p:cNvGraphicFramePr>
            <a:graphicFrameLocks noChangeAspect="1"/>
          </p:cNvGraphicFramePr>
          <p:nvPr/>
        </p:nvGraphicFramePr>
        <p:xfrm>
          <a:off x="4114800" y="246380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图片 1024"/>
                      <p:cNvPicPr/>
                      <p:nvPr/>
                    </p:nvPicPr>
                    <p:blipFill>
                      <a:blip r:embed="rId4"/>
                      <a:stretch>
                        <a:fillRect/>
                      </a:stretch>
                    </p:blipFill>
                    <p:spPr>
                      <a:xfrm>
                        <a:off x="4114800" y="2463800"/>
                        <a:ext cx="914400" cy="215900"/>
                      </a:xfrm>
                      <a:prstGeom prst="rect">
                        <a:avLst/>
                      </a:prstGeom>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图片 145" descr="D:\shengyj\Desktop\电教规则文档\2019电教任务模型照片\IMG_8945.JPGIMG_8945"/>
          <p:cNvPicPr>
            <a:picLocks noChangeAspect="1" noChangeArrowheads="1"/>
          </p:cNvPicPr>
          <p:nvPr/>
        </p:nvPicPr>
        <p:blipFill>
          <a:blip r:embed="rId1"/>
          <a:srcRect l="12975" t="12874"/>
          <a:stretch>
            <a:fillRect/>
          </a:stretch>
        </p:blipFill>
        <p:spPr>
          <a:xfrm>
            <a:off x="2807970" y="3255010"/>
            <a:ext cx="2813685" cy="1694815"/>
          </a:xfrm>
          <a:prstGeom prst="rect">
            <a:avLst/>
          </a:prstGeom>
          <a:noFill/>
          <a:ln>
            <a:noFill/>
          </a:ln>
        </p:spPr>
      </p:pic>
      <p:sp>
        <p:nvSpPr>
          <p:cNvPr id="4" name="TextBox 3"/>
          <p:cNvSpPr txBox="1"/>
          <p:nvPr/>
        </p:nvSpPr>
        <p:spPr>
          <a:xfrm>
            <a:off x="5621515" y="161897"/>
            <a:ext cx="3326729" cy="706755"/>
          </a:xfrm>
          <a:prstGeom prst="rect">
            <a:avLst/>
          </a:prstGeom>
          <a:ln w="12700">
            <a:miter lim="400000"/>
          </a:ln>
        </p:spPr>
        <p:txBody>
          <a:bodyPr wrap="square" lIns="45719" rIns="45719">
            <a:spAutoFit/>
          </a:bodyPr>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任务十一：</a:t>
            </a:r>
            <a:r>
              <a:rPr lang="zh-CN" altLang="en-US" sz="2000" dirty="0" smtClean="0">
                <a:solidFill>
                  <a:schemeClr val="accent1"/>
                </a:solidFill>
                <a:effectLst>
                  <a:outerShdw blurRad="38100" dist="25400" dir="5400000" algn="ctr" rotWithShape="0">
                    <a:srgbClr val="6E747A">
                      <a:alpha val="43000"/>
                    </a:srgbClr>
                  </a:outerShdw>
                </a:effectLst>
                <a:sym typeface="+mn-ea"/>
              </a:rPr>
              <a:t>维修智能时钟</a:t>
            </a:r>
            <a:endParaRPr lang="zh-CN" altLang="en-US" sz="2000" dirty="0" smtClean="0">
              <a:solidFill>
                <a:schemeClr val="accent1"/>
              </a:solidFill>
              <a:effectLst>
                <a:outerShdw blurRad="38100" dist="25400" dir="5400000" algn="ctr" rotWithShape="0">
                  <a:srgbClr val="6E747A">
                    <a:alpha val="43000"/>
                  </a:srgbClr>
                </a:outerShdw>
              </a:effectLst>
              <a:sym typeface="+mn-ea"/>
            </a:endParaRPr>
          </a:p>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63" name="图片 63" descr="F:\2019 竞赛资料\学校赛制\积木教育机器人赛（电教赛制）【小学组、初中组、高中组】(C201SK903)\IMG_0806.JPG"/>
          <p:cNvPicPr>
            <a:picLocks noChangeAspect="1" noChangeArrowheads="1"/>
          </p:cNvPicPr>
          <p:nvPr/>
        </p:nvPicPr>
        <p:blipFill>
          <a:blip r:embed="rId2" cstate="print">
            <a:extLst>
              <a:ext uri="{28A0092B-C50C-407E-A947-70E740481C1C}">
                <a14:useLocalDpi xmlns:a14="http://schemas.microsoft.com/office/drawing/2010/main" val="0"/>
              </a:ext>
            </a:extLst>
          </a:blip>
          <a:srcRect l="10965" t="14815" r="9492" b="10020"/>
          <a:stretch>
            <a:fillRect/>
          </a:stretch>
        </p:blipFill>
        <p:spPr bwMode="auto">
          <a:xfrm>
            <a:off x="1391285" y="741680"/>
            <a:ext cx="2548890" cy="1809115"/>
          </a:xfrm>
          <a:prstGeom prst="rect">
            <a:avLst/>
          </a:prstGeom>
        </p:spPr>
      </p:pic>
      <p:pic>
        <p:nvPicPr>
          <p:cNvPr id="64" name="图片 64" descr="F:\2019 竞赛资料\学校赛制\积木教育机器人赛（电教赛制）【小学组、初中组、高中组】(C201SK903)\IMG_0807.JPG"/>
          <p:cNvPicPr>
            <a:picLocks noChangeAspect="1" noChangeArrowheads="1"/>
          </p:cNvPicPr>
          <p:nvPr/>
        </p:nvPicPr>
        <p:blipFill>
          <a:blip r:embed="rId3" cstate="print">
            <a:extLst>
              <a:ext uri="{28A0092B-C50C-407E-A947-70E740481C1C}">
                <a14:useLocalDpi xmlns:a14="http://schemas.microsoft.com/office/drawing/2010/main" val="0"/>
              </a:ext>
            </a:extLst>
          </a:blip>
          <a:srcRect l="12439" t="19174" r="8510" b="16990"/>
          <a:stretch>
            <a:fillRect/>
          </a:stretch>
        </p:blipFill>
        <p:spPr>
          <a:xfrm>
            <a:off x="4972685" y="814705"/>
            <a:ext cx="2743200" cy="1663700"/>
          </a:xfrm>
          <a:prstGeom prst="rect">
            <a:avLst/>
          </a:prstGeom>
          <a:noFill/>
          <a:ln>
            <a:noFill/>
          </a:ln>
        </p:spPr>
      </p:pic>
      <p:sp>
        <p:nvSpPr>
          <p:cNvPr id="28" name="AutoShape 39"/>
          <p:cNvSpPr>
            <a:spLocks noChangeArrowheads="1"/>
          </p:cNvSpPr>
          <p:nvPr/>
        </p:nvSpPr>
        <p:spPr bwMode="auto">
          <a:xfrm>
            <a:off x="1285240" y="665480"/>
            <a:ext cx="505460" cy="297180"/>
          </a:xfrm>
          <a:prstGeom prst="wedgeRectCallout">
            <a:avLst>
              <a:gd name="adj1" fmla="val 199123"/>
              <a:gd name="adj2" fmla="val 60762"/>
            </a:avLst>
          </a:prstGeom>
        </p:spPr>
        <p:style>
          <a:lnRef idx="2">
            <a:schemeClr val="accent5">
              <a:shade val="50000"/>
            </a:schemeClr>
          </a:lnRef>
          <a:fillRef idx="1">
            <a:schemeClr val="accent5"/>
          </a:fillRef>
          <a:effectRef idx="0">
            <a:schemeClr val="accent5"/>
          </a:effectRef>
          <a:fontRef idx="minor">
            <a:schemeClr val="lt1"/>
          </a:fontRef>
        </p:style>
        <p:txBody>
          <a:bodyPr rot="0" vertOverflow="overflow" horzOverflow="overflow" vert="horz" wrap="square" lIns="91440" tIns="45720" rIns="91440" bIns="45720" numCol="1" spcCol="0" rtlCol="0" fromWordArt="0" anchor="t" anchorCtr="0" forceAA="0" upright="1" compatLnSpc="1">
            <a:noAutofit/>
          </a:bodyPr>
          <a:lstStyle/>
          <a:p>
            <a:pPr lvl="0" algn="l"/>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齿轮</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29" name="AutoShape 38"/>
          <p:cNvSpPr>
            <a:spLocks noChangeArrowheads="1"/>
          </p:cNvSpPr>
          <p:nvPr/>
        </p:nvSpPr>
        <p:spPr bwMode="auto">
          <a:xfrm>
            <a:off x="974090" y="1884680"/>
            <a:ext cx="643890" cy="297180"/>
          </a:xfrm>
          <a:prstGeom prst="wedgeRectCallout">
            <a:avLst>
              <a:gd name="adj1" fmla="val 208134"/>
              <a:gd name="adj2" fmla="val -172086"/>
            </a:avLst>
          </a:prstGeom>
        </p:spPr>
        <p:style>
          <a:lnRef idx="2">
            <a:schemeClr val="accent5">
              <a:shade val="50000"/>
            </a:schemeClr>
          </a:lnRef>
          <a:fillRef idx="1">
            <a:schemeClr val="accent5"/>
          </a:fillRef>
          <a:effectRef idx="0">
            <a:schemeClr val="accent5"/>
          </a:effectRef>
          <a:fontRef idx="minor">
            <a:schemeClr val="lt1"/>
          </a:fontRef>
        </p:style>
        <p:txBody>
          <a:bodyPr rot="0" vertOverflow="overflow" horzOverflow="overflow" vert="horz" wrap="square" lIns="91440" tIns="45720" rIns="91440" bIns="45720" numCol="1" spcCol="0" rtlCol="0" fromWordArt="0" anchor="t" anchorCtr="0" forceAA="0" upright="1" compatLnSpc="1">
            <a:noAutofit/>
          </a:bodyPr>
          <a:lstStyle/>
          <a:p>
            <a:pPr lvl="0" algn="l"/>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指针</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144" name="AutoShape 39"/>
          <p:cNvSpPr>
            <a:spLocks noChangeArrowheads="1"/>
          </p:cNvSpPr>
          <p:nvPr/>
        </p:nvSpPr>
        <p:spPr bwMode="auto">
          <a:xfrm>
            <a:off x="7350443" y="2422843"/>
            <a:ext cx="505460" cy="297180"/>
          </a:xfrm>
          <a:prstGeom prst="wedgeRectCallout">
            <a:avLst>
              <a:gd name="adj1" fmla="val -150720"/>
              <a:gd name="adj2" fmla="val -180783"/>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压杆</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62" name="AutoShape 39"/>
          <p:cNvSpPr>
            <a:spLocks noChangeArrowheads="1"/>
          </p:cNvSpPr>
          <p:nvPr/>
        </p:nvSpPr>
        <p:spPr bwMode="auto">
          <a:xfrm>
            <a:off x="4972368" y="962343"/>
            <a:ext cx="505460" cy="297180"/>
          </a:xfrm>
          <a:prstGeom prst="wedgeRectCallout">
            <a:avLst>
              <a:gd name="adj1" fmla="val 26902"/>
              <a:gd name="adj2" fmla="val 331531"/>
            </a:avLst>
          </a:prstGeom>
        </p:spPr>
        <p:style>
          <a:lnRef idx="2">
            <a:schemeClr val="accent5">
              <a:shade val="50000"/>
            </a:schemeClr>
          </a:lnRef>
          <a:fillRef idx="1">
            <a:schemeClr val="accent5"/>
          </a:fillRef>
          <a:effectRef idx="0">
            <a:schemeClr val="accent5"/>
          </a:effectRef>
          <a:fontRef idx="minor">
            <a:schemeClr val="lt1"/>
          </a:fontRef>
        </p:style>
        <p:txBody>
          <a:bodyPr rot="0" vertOverflow="overflow" horzOverflow="overflow" vert="horz" wrap="square" lIns="91440" tIns="45720" rIns="91440" bIns="45720" numCol="1" spcCol="0" rtlCol="0" fromWordArt="0" anchor="t" anchorCtr="0" forceAA="0" upright="1" compatLnSpc="1">
            <a:noAutofit/>
          </a:bodyPr>
          <a:lstStyle/>
          <a:p>
            <a:pPr lvl="0" algn="l"/>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转柄</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2" name="文本框 1"/>
          <p:cNvSpPr txBox="1"/>
          <p:nvPr/>
        </p:nvSpPr>
        <p:spPr>
          <a:xfrm>
            <a:off x="508000" y="2671445"/>
            <a:ext cx="7743825" cy="583565"/>
          </a:xfrm>
          <a:prstGeom prst="rect">
            <a:avLst/>
          </a:prstGeom>
          <a:noFill/>
          <a:ln w="9525">
            <a:noFill/>
          </a:ln>
        </p:spPr>
        <p:txBody>
          <a:bodyPr wrap="square">
            <a:spAutoFit/>
          </a:bodyPr>
          <a:p>
            <a:pPr indent="266700"/>
            <a:r>
              <a:rPr lang="zh-CN" sz="1600" b="0">
                <a:ea typeface="宋体" panose="02010600030101010101" pitchFamily="2" charset="-122"/>
              </a:rPr>
              <a:t>机器人按动压杆，装载齿轮将时钟修复，此时转柄水平，然后转动转柄，使</a:t>
            </a:r>
            <a:r>
              <a:rPr lang="zh-CN" sz="1600" b="0">
                <a:solidFill>
                  <a:srgbClr val="FF0000"/>
                </a:solidFill>
                <a:ea typeface="宋体" panose="02010600030101010101" pitchFamily="2" charset="-122"/>
              </a:rPr>
              <a:t>红色</a:t>
            </a:r>
            <a:r>
              <a:rPr lang="zh-CN" sz="1600" b="0">
                <a:ea typeface="宋体" panose="02010600030101010101" pitchFamily="2" charset="-122"/>
              </a:rPr>
              <a:t>指针</a:t>
            </a:r>
            <a:r>
              <a:rPr lang="zh-CN" sz="1600" b="0">
                <a:solidFill>
                  <a:srgbClr val="FF0000"/>
                </a:solidFill>
                <a:ea typeface="宋体" panose="02010600030101010101" pitchFamily="2" charset="-122"/>
              </a:rPr>
              <a:t>指向</a:t>
            </a:r>
            <a:r>
              <a:rPr lang="zh-CN" sz="1600" b="0">
                <a:solidFill>
                  <a:srgbClr val="FF0000"/>
                </a:solidFill>
                <a:ea typeface="宋体" panose="02010600030101010101" pitchFamily="2" charset="-122"/>
                <a:cs typeface="Times New Roman" panose="02020603050405020304" charset="0"/>
              </a:rPr>
              <a:t>21点到3点区域</a:t>
            </a:r>
            <a:r>
              <a:rPr lang="zh-CN" sz="1600" b="0">
                <a:ea typeface="宋体" panose="02010600030101010101" pitchFamily="2" charset="-122"/>
                <a:cs typeface="Times New Roman" panose="02020603050405020304" charset="0"/>
              </a:rPr>
              <a:t>，得</a:t>
            </a:r>
            <a:r>
              <a:rPr lang="zh-CN" sz="1600" b="0">
                <a:solidFill>
                  <a:srgbClr val="FF0000"/>
                </a:solidFill>
                <a:ea typeface="宋体" panose="02010600030101010101" pitchFamily="2" charset="-122"/>
                <a:cs typeface="Times New Roman" panose="02020603050405020304" charset="0"/>
              </a:rPr>
              <a:t>60</a:t>
            </a:r>
            <a:r>
              <a:rPr lang="zh-CN" sz="1600" b="0">
                <a:ea typeface="宋体" panose="02010600030101010101" pitchFamily="2" charset="-122"/>
                <a:cs typeface="Times New Roman" panose="02020603050405020304" charset="0"/>
              </a:rPr>
              <a:t>分。</a:t>
            </a:r>
            <a:endParaRPr lang="zh-CN" altLang="en-US"/>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5749785" y="63472"/>
            <a:ext cx="3326729" cy="398780"/>
          </a:xfrm>
          <a:prstGeom prst="rect">
            <a:avLst/>
          </a:prstGeom>
          <a:ln w="12700">
            <a:miter lim="400000"/>
          </a:ln>
        </p:spPr>
        <p:txBody>
          <a:bodyPr wrap="square" lIns="45719" rIns="45719">
            <a:spAutoFit/>
          </a:bodyPr>
          <a:lstStyle/>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任务十二：</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铺设高架桥</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6" name="文本框 105"/>
          <p:cNvSpPr txBox="1"/>
          <p:nvPr/>
        </p:nvSpPr>
        <p:spPr>
          <a:xfrm>
            <a:off x="1577975" y="1156018"/>
            <a:ext cx="5080000" cy="337185"/>
          </a:xfrm>
          <a:prstGeom prst="rect">
            <a:avLst/>
          </a:prstGeom>
          <a:noFill/>
          <a:ln w="9525">
            <a:noFill/>
          </a:ln>
        </p:spPr>
        <p:txBody>
          <a:bodyPr wrap="square">
            <a:spAutoFit/>
          </a:bodyPr>
          <a:p>
            <a:r>
              <a:rPr lang="zh-CN" sz="1600" b="0">
                <a:ea typeface="宋体" panose="02010600030101010101" pitchFamily="2" charset="-122"/>
              </a:rPr>
              <a:t>铺设高架桥模型固定在场地上，石板被机械爪抓住</a:t>
            </a:r>
            <a:endParaRPr lang="zh-CN" altLang="en-US"/>
          </a:p>
        </p:txBody>
      </p:sp>
      <p:pic>
        <p:nvPicPr>
          <p:cNvPr id="148" name="图片 148" descr="D:\shengyj\Desktop\电教规则文档\2019电教任务模型照片\IMG_8980.JPGIMG_8980"/>
          <p:cNvPicPr>
            <a:picLocks noChangeAspect="1" noChangeArrowheads="1"/>
          </p:cNvPicPr>
          <p:nvPr/>
        </p:nvPicPr>
        <p:blipFill>
          <a:blip r:embed="rId1"/>
          <a:srcRect/>
          <a:stretch>
            <a:fillRect/>
          </a:stretch>
        </p:blipFill>
        <p:spPr>
          <a:xfrm>
            <a:off x="1927860" y="1808480"/>
            <a:ext cx="4380230" cy="2782570"/>
          </a:xfrm>
          <a:prstGeom prst="rect">
            <a:avLst/>
          </a:prstGeom>
          <a:noFill/>
          <a:ln>
            <a:noFill/>
          </a:ln>
        </p:spPr>
      </p:pic>
      <p:sp>
        <p:nvSpPr>
          <p:cNvPr id="31" name="AutoShape 30"/>
          <p:cNvSpPr>
            <a:spLocks noChangeArrowheads="1"/>
          </p:cNvSpPr>
          <p:nvPr/>
        </p:nvSpPr>
        <p:spPr bwMode="auto">
          <a:xfrm>
            <a:off x="5149215" y="3754438"/>
            <a:ext cx="600710" cy="297180"/>
          </a:xfrm>
          <a:prstGeom prst="wedgeRectCallout">
            <a:avLst>
              <a:gd name="adj1" fmla="val -216857"/>
              <a:gd name="adj2" fmla="val -163125"/>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桥墩</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 </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85" name="AutoShape 32"/>
          <p:cNvSpPr>
            <a:spLocks noChangeArrowheads="1"/>
          </p:cNvSpPr>
          <p:nvPr/>
        </p:nvSpPr>
        <p:spPr bwMode="auto">
          <a:xfrm>
            <a:off x="2146935" y="3502978"/>
            <a:ext cx="682625" cy="297180"/>
          </a:xfrm>
          <a:prstGeom prst="wedgeRectCallout">
            <a:avLst>
              <a:gd name="adj1" fmla="val 155328"/>
              <a:gd name="adj2" fmla="val -170473"/>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转柄</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84" name="AutoShape 30"/>
          <p:cNvSpPr>
            <a:spLocks noChangeArrowheads="1"/>
          </p:cNvSpPr>
          <p:nvPr/>
        </p:nvSpPr>
        <p:spPr bwMode="auto">
          <a:xfrm>
            <a:off x="4386580" y="2417128"/>
            <a:ext cx="600710" cy="297180"/>
          </a:xfrm>
          <a:prstGeom prst="wedgeRectCallout">
            <a:avLst>
              <a:gd name="adj1" fmla="val -100988"/>
              <a:gd name="adj2" fmla="val 146863"/>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石板</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 </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71" name="AutoShape 32"/>
          <p:cNvSpPr>
            <a:spLocks noChangeArrowheads="1"/>
          </p:cNvSpPr>
          <p:nvPr/>
        </p:nvSpPr>
        <p:spPr bwMode="auto">
          <a:xfrm>
            <a:off x="2051685" y="2468563"/>
            <a:ext cx="682625" cy="297180"/>
          </a:xfrm>
          <a:prstGeom prst="wedgeRectCallout">
            <a:avLst>
              <a:gd name="adj1" fmla="val 198114"/>
              <a:gd name="adj2" fmla="val -5614"/>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机械爪</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75" name="AutoShape 32"/>
          <p:cNvSpPr>
            <a:spLocks noChangeArrowheads="1"/>
          </p:cNvSpPr>
          <p:nvPr/>
        </p:nvSpPr>
        <p:spPr bwMode="auto">
          <a:xfrm>
            <a:off x="1993265" y="1954213"/>
            <a:ext cx="682625" cy="297180"/>
          </a:xfrm>
          <a:prstGeom prst="wedgeRectCallout">
            <a:avLst>
              <a:gd name="adj1" fmla="val 187796"/>
              <a:gd name="adj2" fmla="val -14180"/>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装配台</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82" name="AutoShape 30"/>
          <p:cNvSpPr>
            <a:spLocks noChangeArrowheads="1"/>
          </p:cNvSpPr>
          <p:nvPr/>
        </p:nvSpPr>
        <p:spPr bwMode="auto">
          <a:xfrm>
            <a:off x="5541645" y="2601913"/>
            <a:ext cx="600710" cy="297180"/>
          </a:xfrm>
          <a:prstGeom prst="wedgeRectCallout">
            <a:avLst>
              <a:gd name="adj1" fmla="val -100988"/>
              <a:gd name="adj2" fmla="val 146863"/>
            </a:avLst>
          </a:prstGeom>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石板</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 </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5749785" y="63472"/>
            <a:ext cx="3326729" cy="398780"/>
          </a:xfrm>
          <a:prstGeom prst="rect">
            <a:avLst/>
          </a:prstGeom>
          <a:ln w="12700">
            <a:miter lim="400000"/>
          </a:ln>
        </p:spPr>
        <p:txBody>
          <a:bodyPr wrap="square" lIns="45719" rIns="45719">
            <a:spAutoFit/>
          </a:bodyPr>
          <a:lstStyle/>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任务十二：</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铺设高架桥</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6" name="文本框 105"/>
          <p:cNvSpPr txBox="1"/>
          <p:nvPr/>
        </p:nvSpPr>
        <p:spPr>
          <a:xfrm>
            <a:off x="1252220" y="589280"/>
            <a:ext cx="6029325" cy="829945"/>
          </a:xfrm>
          <a:prstGeom prst="rect">
            <a:avLst/>
          </a:prstGeom>
          <a:noFill/>
          <a:ln w="9525">
            <a:noFill/>
          </a:ln>
        </p:spPr>
        <p:txBody>
          <a:bodyPr wrap="square">
            <a:spAutoFit/>
          </a:bodyPr>
          <a:p>
            <a:pPr indent="406400">
              <a:lnSpc>
                <a:spcPct val="150000"/>
              </a:lnSpc>
            </a:pPr>
            <a:r>
              <a:rPr lang="zh-CN" sz="1600" b="0">
                <a:ea typeface="宋体" panose="02010600030101010101" pitchFamily="2" charset="-122"/>
              </a:rPr>
              <a:t>机器人必须推动装配台至合适位置，并转动初始位置为水平的转柄使石板落至桥墩上且与其他石板无接触，得</a:t>
            </a:r>
            <a:r>
              <a:rPr lang="zh-CN" sz="1600" b="0">
                <a:ea typeface="宋体" panose="02010600030101010101" pitchFamily="2" charset="-122"/>
                <a:cs typeface="Times New Roman" panose="02020603050405020304" charset="0"/>
              </a:rPr>
              <a:t>50分。</a:t>
            </a:r>
            <a:endParaRPr lang="zh-CN" altLang="en-US"/>
          </a:p>
        </p:txBody>
      </p:sp>
      <p:pic>
        <p:nvPicPr>
          <p:cNvPr id="154" name="图片 154" descr="D:\shengyj\Desktop\电教规则文档\2019电教任务模型照片\IMG_8981.JPGIMG_8981"/>
          <p:cNvPicPr>
            <a:picLocks noChangeAspect="1" noChangeArrowheads="1"/>
          </p:cNvPicPr>
          <p:nvPr/>
        </p:nvPicPr>
        <p:blipFill>
          <a:blip r:embed="rId1"/>
          <a:srcRect/>
          <a:stretch>
            <a:fillRect/>
          </a:stretch>
        </p:blipFill>
        <p:spPr>
          <a:xfrm>
            <a:off x="518160" y="1656715"/>
            <a:ext cx="3721735" cy="2480945"/>
          </a:xfrm>
          <a:prstGeom prst="rect">
            <a:avLst/>
          </a:prstGeom>
          <a:noFill/>
          <a:ln>
            <a:noFill/>
          </a:ln>
        </p:spPr>
      </p:pic>
      <p:pic>
        <p:nvPicPr>
          <p:cNvPr id="155" name="图片 155" descr="D:\shengyj\Desktop\电教规则文档\2019电教任务模型照片\IMG_8982.JPGIMG_8982"/>
          <p:cNvPicPr>
            <a:picLocks noChangeAspect="1" noChangeArrowheads="1"/>
          </p:cNvPicPr>
          <p:nvPr/>
        </p:nvPicPr>
        <p:blipFill>
          <a:blip r:embed="rId2"/>
          <a:srcRect/>
          <a:stretch>
            <a:fillRect/>
          </a:stretch>
        </p:blipFill>
        <p:spPr>
          <a:xfrm>
            <a:off x="4520565" y="1656715"/>
            <a:ext cx="3790950" cy="2527935"/>
          </a:xfrm>
          <a:prstGeom prst="rect">
            <a:avLst/>
          </a:prstGeom>
          <a:noFill/>
          <a:ln>
            <a:noFill/>
          </a:ln>
        </p:spPr>
      </p:pic>
      <p:sp>
        <p:nvSpPr>
          <p:cNvPr id="2" name="文本框 1"/>
          <p:cNvSpPr txBox="1"/>
          <p:nvPr/>
        </p:nvSpPr>
        <p:spPr>
          <a:xfrm>
            <a:off x="1252220" y="4245610"/>
            <a:ext cx="5080000" cy="252730"/>
          </a:xfrm>
          <a:prstGeom prst="rect">
            <a:avLst/>
          </a:prstGeom>
          <a:noFill/>
          <a:ln w="9525">
            <a:noFill/>
          </a:ln>
        </p:spPr>
        <p:txBody>
          <a:bodyPr>
            <a:spAutoFit/>
          </a:bodyPr>
          <a:p>
            <a:r>
              <a:rPr lang="zh-CN" sz="1050" b="0">
                <a:ea typeface="宋体" panose="02010600030101010101" pitchFamily="2" charset="-122"/>
              </a:rPr>
              <a:t>铺设高架桥任务一阶完成状态图</a:t>
            </a:r>
            <a:endParaRPr lang="zh-CN" altLang="en-US"/>
          </a:p>
        </p:txBody>
      </p:sp>
      <p:sp>
        <p:nvSpPr>
          <p:cNvPr id="3" name="文本框 2"/>
          <p:cNvSpPr txBox="1"/>
          <p:nvPr/>
        </p:nvSpPr>
        <p:spPr>
          <a:xfrm>
            <a:off x="5306695" y="4245610"/>
            <a:ext cx="5080000" cy="252730"/>
          </a:xfrm>
          <a:prstGeom prst="rect">
            <a:avLst/>
          </a:prstGeom>
          <a:noFill/>
          <a:ln w="9525">
            <a:noFill/>
          </a:ln>
        </p:spPr>
        <p:txBody>
          <a:bodyPr>
            <a:spAutoFit/>
          </a:bodyPr>
          <a:p>
            <a:r>
              <a:rPr lang="zh-CN" sz="1050" b="0">
                <a:ea typeface="宋体" panose="02010600030101010101" pitchFamily="2" charset="-122"/>
                <a:cs typeface="Times New Roman" panose="02020603050405020304" charset="0"/>
              </a:rPr>
              <a:t>铺设高架桥任务二阶完成状态图</a:t>
            </a:r>
            <a:endParaRPr lang="zh-CN" alt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6" descr="F:\2019 竞赛资料\学校赛制\积木教育机器人赛（电教赛制）【小学组、初中组、高中组】(C201SK903)\图片PS\图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363595" y="1075690"/>
            <a:ext cx="2308860" cy="2295525"/>
          </a:xfrm>
          <a:prstGeom prst="rect">
            <a:avLst/>
          </a:prstGeom>
          <a:noFill/>
          <a:ln>
            <a:noFill/>
          </a:ln>
        </p:spPr>
      </p:pic>
      <p:sp>
        <p:nvSpPr>
          <p:cNvPr id="9" name="文本框 8"/>
          <p:cNvSpPr txBox="1"/>
          <p:nvPr/>
        </p:nvSpPr>
        <p:spPr>
          <a:xfrm>
            <a:off x="1986280" y="588645"/>
            <a:ext cx="4050030" cy="645160"/>
          </a:xfrm>
          <a:prstGeom prst="rect">
            <a:avLst/>
          </a:prstGeom>
          <a:noFill/>
        </p:spPr>
        <p:txBody>
          <a:bodyPr wrap="square" rtlCol="0">
            <a:spAutoFit/>
          </a:bodyPr>
          <a:p>
            <a:r>
              <a:rPr lang="en-US" altLang="zh-CN">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       </a:t>
            </a:r>
            <a:r>
              <a:rPr lang="zh-CN" altLang="en-US">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中国电教</a:t>
            </a:r>
            <a:r>
              <a:rPr lang="en-US" altLang="zh-CN">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WER</a:t>
            </a:r>
            <a:r>
              <a:rPr lang="zh-CN" altLang="en-US">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能力挑战赛</a:t>
            </a:r>
            <a:endParaRPr lang="zh-CN" altLang="en-US">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a:p>
            <a:r>
              <a:rPr lang="zh-CN" altLang="en-US">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          </a:t>
            </a:r>
            <a:r>
              <a:rPr lang="zh-CN" altLang="en-US" sz="12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（小学、初中、高中）</a:t>
            </a:r>
            <a:endParaRPr lang="zh-CN" altLang="en-US" sz="12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11" name="文本框 10"/>
          <p:cNvSpPr txBox="1"/>
          <p:nvPr/>
        </p:nvSpPr>
        <p:spPr>
          <a:xfrm>
            <a:off x="1821180" y="2944495"/>
            <a:ext cx="6183630" cy="2214880"/>
          </a:xfrm>
          <a:prstGeom prst="rect">
            <a:avLst/>
          </a:prstGeom>
          <a:noFill/>
        </p:spPr>
        <p:txBody>
          <a:bodyPr wrap="square" rtlCol="0">
            <a:spAutoFit/>
          </a:bodyPr>
          <a:p>
            <a:r>
              <a:rPr lang="zh-CN" altLang="en-US" sz="1400">
                <a:latin typeface="黑体" panose="02010609060101010101" charset="-122"/>
                <a:ea typeface="黑体" panose="02010609060101010101" charset="-122"/>
                <a:cs typeface="黑体" panose="02010609060101010101" charset="-122"/>
              </a:rPr>
              <a:t>比赛平台</a:t>
            </a:r>
            <a:r>
              <a:rPr lang="zh-CN" altLang="en-US" sz="1200">
                <a:latin typeface="黑体" panose="02010609060101010101" charset="-122"/>
                <a:ea typeface="黑体" panose="02010609060101010101" charset="-122"/>
                <a:cs typeface="黑体" panose="02010609060101010101" charset="-122"/>
              </a:rPr>
              <a:t>：</a:t>
            </a:r>
            <a:r>
              <a:rPr lang="en-US" altLang="zh-CN" sz="1200">
                <a:latin typeface="黑体" panose="02010609060101010101" charset="-122"/>
                <a:ea typeface="黑体" panose="02010609060101010101" charset="-122"/>
                <a:cs typeface="黑体" panose="02010609060101010101" charset="-122"/>
              </a:rPr>
              <a:t>C201</a:t>
            </a:r>
            <a:r>
              <a:rPr lang="zh-CN" altLang="en-US" sz="1200">
                <a:latin typeface="黑体" panose="02010609060101010101" charset="-122"/>
                <a:ea typeface="黑体" panose="02010609060101010101" charset="-122"/>
                <a:cs typeface="黑体" panose="02010609060101010101" charset="-122"/>
              </a:rPr>
              <a:t>、</a:t>
            </a:r>
            <a:r>
              <a:rPr lang="en-US" altLang="zh-CN" sz="1200">
                <a:latin typeface="黑体" panose="02010609060101010101" charset="-122"/>
                <a:ea typeface="黑体" panose="02010609060101010101" charset="-122"/>
                <a:cs typeface="黑体" panose="02010609060101010101" charset="-122"/>
              </a:rPr>
              <a:t>SK903</a:t>
            </a:r>
            <a:endParaRPr lang="en-US" altLang="zh-CN" sz="1200">
              <a:latin typeface="黑体" panose="02010609060101010101" charset="-122"/>
              <a:ea typeface="黑体" panose="02010609060101010101" charset="-122"/>
              <a:cs typeface="黑体" panose="02010609060101010101" charset="-122"/>
            </a:endParaRPr>
          </a:p>
          <a:p>
            <a:pPr algn="l"/>
            <a:r>
              <a:rPr lang="zh-CN" altLang="en-US" sz="1400">
                <a:latin typeface="黑体" panose="02010609060101010101" charset="-122"/>
                <a:ea typeface="黑体" panose="02010609060101010101" charset="-122"/>
                <a:cs typeface="黑体" panose="02010609060101010101" charset="-122"/>
              </a:rPr>
              <a:t>配套产品：</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中国电教</a:t>
            </a:r>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WER</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能力挑战赛场地</a:t>
            </a:r>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SK903-A1    | </a:t>
            </a:r>
            <a:r>
              <a:rPr lang="zh-CN"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能力挑战赛场地模型套装</a:t>
            </a:r>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C201T</a:t>
            </a:r>
            <a:endPar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pPr algn="l"/>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           中国电教</a:t>
            </a:r>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WER</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能力挑战赛场地</a:t>
            </a:r>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SK903-B2018  | </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能力挑战赛场地框架</a:t>
            </a:r>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C201F</a:t>
            </a:r>
            <a:endPar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pPr algn="l"/>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           中国电教</a:t>
            </a:r>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WER</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能力挑战赛场地模型</a:t>
            </a:r>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SK903-C2018\C201T</a:t>
            </a:r>
            <a:endPar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r>
              <a:rPr lang="zh-CN" altLang="en-US" sz="14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学校最小配置方案：</a:t>
            </a:r>
            <a:endPar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C201</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或</a:t>
            </a:r>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SK903  2</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套     （适合</a:t>
            </a:r>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2</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名学生组成的竞赛小组）</a:t>
            </a:r>
            <a:endPar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SK901-A1     1</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套</a:t>
            </a:r>
            <a:endPar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SK901-B2018  1</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套</a:t>
            </a:r>
            <a:endPar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SK901-B2018  1</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套</a:t>
            </a:r>
            <a:endPar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每增加一个竞赛小组，增加</a:t>
            </a:r>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2</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套</a:t>
            </a:r>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C201</a:t>
            </a:r>
            <a:r>
              <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或</a:t>
            </a:r>
            <a:r>
              <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SK903</a:t>
            </a:r>
            <a:endParaRPr lang="en-US" altLang="zh-CN"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endParaRPr lang="zh-CN" altLang="en-US" sz="120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5749785" y="63472"/>
            <a:ext cx="3326729" cy="398780"/>
          </a:xfrm>
          <a:prstGeom prst="rect">
            <a:avLst/>
          </a:prstGeom>
          <a:ln w="12700">
            <a:miter lim="400000"/>
          </a:ln>
        </p:spPr>
        <p:txBody>
          <a:bodyPr wrap="square" lIns="45719" rIns="45719">
            <a:spAutoFit/>
          </a:bodyPr>
          <a:lstStyle/>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任务十三：网盘防盗</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6" name="文本框 105"/>
          <p:cNvSpPr txBox="1"/>
          <p:nvPr/>
        </p:nvSpPr>
        <p:spPr>
          <a:xfrm>
            <a:off x="272415" y="1058545"/>
            <a:ext cx="3321050" cy="2676525"/>
          </a:xfrm>
          <a:prstGeom prst="rect">
            <a:avLst/>
          </a:prstGeom>
          <a:noFill/>
          <a:ln w="9525">
            <a:noFill/>
          </a:ln>
        </p:spPr>
        <p:txBody>
          <a:bodyPr wrap="square">
            <a:spAutoFit/>
          </a:bodyPr>
          <a:p>
            <a:pPr>
              <a:lnSpc>
                <a:spcPct val="150000"/>
              </a:lnSpc>
            </a:pPr>
            <a:r>
              <a:rPr lang="zh-CN" sz="1600" b="1">
                <a:ea typeface="宋体" panose="02010600030101010101" pitchFamily="2" charset="-122"/>
              </a:rPr>
              <a:t>任务模型初始状态</a:t>
            </a:r>
            <a:r>
              <a:rPr lang="zh-CN" sz="1600" b="0">
                <a:ea typeface="宋体" panose="02010600030101010101" pitchFamily="2" charset="-122"/>
              </a:rPr>
              <a:t>网盘防盗模型位于一二层之间的横梁上，模型的垂直投影位于下方黑线上</a:t>
            </a:r>
            <a:r>
              <a:rPr lang="zh-CN" sz="1600" b="1">
                <a:ea typeface="宋体" panose="02010600030101010101" pitchFamily="2" charset="-122"/>
              </a:rPr>
              <a:t>任务的得分标准及分值</a:t>
            </a:r>
            <a:endParaRPr lang="en-US" sz="1600" b="0">
              <a:latin typeface="仿宋_GB2312" charset="0"/>
              <a:ea typeface="宋体" panose="02010600030101010101" pitchFamily="2" charset="-122"/>
              <a:cs typeface="Times New Roman" panose="02020603050405020304" charset="0"/>
            </a:endParaRPr>
          </a:p>
          <a:p>
            <a:pPr>
              <a:lnSpc>
                <a:spcPct val="150000"/>
              </a:lnSpc>
            </a:pPr>
            <a:r>
              <a:rPr lang="zh-CN" sz="1600" b="0">
                <a:ea typeface="宋体" panose="02010600030101010101" pitchFamily="2" charset="-122"/>
              </a:rPr>
              <a:t>机器人需</a:t>
            </a:r>
            <a:r>
              <a:rPr lang="zh-CN" sz="1600" b="0">
                <a:solidFill>
                  <a:srgbClr val="FF0000"/>
                </a:solidFill>
                <a:ea typeface="宋体" panose="02010600030101010101" pitchFamily="2" charset="-122"/>
              </a:rPr>
              <a:t>拨动推杆</a:t>
            </a:r>
            <a:r>
              <a:rPr lang="zh-CN" sz="1600" b="0">
                <a:ea typeface="宋体" panose="02010600030101010101" pitchFamily="2" charset="-122"/>
              </a:rPr>
              <a:t>打开密码锁，且金手指</a:t>
            </a:r>
            <a:r>
              <a:rPr lang="zh-CN" sz="1600" b="0">
                <a:solidFill>
                  <a:srgbClr val="FF0000"/>
                </a:solidFill>
                <a:ea typeface="宋体" panose="02010600030101010101" pitchFamily="2" charset="-122"/>
              </a:rPr>
              <a:t>完全脱离密码锁</a:t>
            </a:r>
            <a:r>
              <a:rPr lang="zh-CN" sz="1600" b="0">
                <a:ea typeface="宋体" panose="02010600030101010101" pitchFamily="2" charset="-122"/>
              </a:rPr>
              <a:t>，得</a:t>
            </a:r>
            <a:r>
              <a:rPr lang="zh-CN" sz="1600" b="0">
                <a:ea typeface="宋体" panose="02010600030101010101" pitchFamily="2" charset="-122"/>
                <a:cs typeface="Times New Roman" panose="02020603050405020304" charset="0"/>
              </a:rPr>
              <a:t>40分。</a:t>
            </a:r>
            <a:endParaRPr lang="zh-CN" altLang="en-US"/>
          </a:p>
        </p:txBody>
      </p:sp>
      <p:pic>
        <p:nvPicPr>
          <p:cNvPr id="65" name="图片 65" descr="F:\2019 竞赛资料\学校赛制\积木教育机器人赛（电教赛制）【小学组、初中组、高中组】(C201SK903)\IMG_0808.JPG"/>
          <p:cNvPicPr>
            <a:picLocks noChangeAspect="1" noChangeArrowheads="1"/>
          </p:cNvPicPr>
          <p:nvPr/>
        </p:nvPicPr>
        <p:blipFill>
          <a:blip r:embed="rId1" cstate="print">
            <a:extLst>
              <a:ext uri="{28A0092B-C50C-407E-A947-70E740481C1C}">
                <a14:useLocalDpi xmlns:a14="http://schemas.microsoft.com/office/drawing/2010/main" val="0"/>
              </a:ext>
            </a:extLst>
          </a:blip>
          <a:srcRect l="9113" r="15359"/>
          <a:stretch>
            <a:fillRect/>
          </a:stretch>
        </p:blipFill>
        <p:spPr>
          <a:xfrm>
            <a:off x="3752850" y="798195"/>
            <a:ext cx="1638300" cy="2891790"/>
          </a:xfrm>
          <a:prstGeom prst="rect">
            <a:avLst/>
          </a:prstGeom>
          <a:noFill/>
          <a:ln>
            <a:noFill/>
          </a:ln>
        </p:spPr>
      </p:pic>
      <p:pic>
        <p:nvPicPr>
          <p:cNvPr id="67" name="图片 67" descr="F:\2019 竞赛资料\学校赛制\积木教育机器人赛（电教赛制）【小学组、初中组、高中组】(C201SK903)\IMG_0811.JPG"/>
          <p:cNvPicPr>
            <a:picLocks noChangeAspect="1" noChangeArrowheads="1"/>
          </p:cNvPicPr>
          <p:nvPr/>
        </p:nvPicPr>
        <p:blipFill>
          <a:blip r:embed="rId2" cstate="print">
            <a:extLst>
              <a:ext uri="{28A0092B-C50C-407E-A947-70E740481C1C}">
                <a14:useLocalDpi xmlns:a14="http://schemas.microsoft.com/office/drawing/2010/main" val="0"/>
              </a:ext>
            </a:extLst>
          </a:blip>
          <a:srcRect l="14858" r="10462"/>
          <a:stretch>
            <a:fillRect/>
          </a:stretch>
        </p:blipFill>
        <p:spPr>
          <a:xfrm>
            <a:off x="5390833" y="803593"/>
            <a:ext cx="1616075" cy="2886075"/>
          </a:xfrm>
          <a:prstGeom prst="rect">
            <a:avLst/>
          </a:prstGeom>
          <a:noFill/>
          <a:ln>
            <a:noFill/>
          </a:ln>
        </p:spPr>
      </p:pic>
      <p:pic>
        <p:nvPicPr>
          <p:cNvPr id="69" name="图片 69" descr="F:\2019 竞赛资料\学校赛制\积木教育机器人赛（电教赛制）【小学组、初中组、高中组】(C201SK903)\IMG_0810.JPG"/>
          <p:cNvPicPr>
            <a:picLocks noChangeAspect="1" noChangeArrowheads="1"/>
          </p:cNvPicPr>
          <p:nvPr/>
        </p:nvPicPr>
        <p:blipFill>
          <a:blip r:embed="rId3" cstate="print">
            <a:extLst>
              <a:ext uri="{28A0092B-C50C-407E-A947-70E740481C1C}">
                <a14:useLocalDpi xmlns:a14="http://schemas.microsoft.com/office/drawing/2010/main" val="0"/>
              </a:ext>
            </a:extLst>
          </a:blip>
          <a:srcRect l="5729" r="19118"/>
          <a:stretch>
            <a:fillRect/>
          </a:stretch>
        </p:blipFill>
        <p:spPr>
          <a:xfrm>
            <a:off x="7701915" y="880110"/>
            <a:ext cx="1374775" cy="2809875"/>
          </a:xfrm>
          <a:prstGeom prst="rect">
            <a:avLst/>
          </a:prstGeom>
          <a:noFill/>
          <a:ln>
            <a:noFill/>
          </a:ln>
        </p:spPr>
      </p:pic>
      <p:sp>
        <p:nvSpPr>
          <p:cNvPr id="2" name="右箭头 1"/>
          <p:cNvSpPr/>
          <p:nvPr/>
        </p:nvSpPr>
        <p:spPr>
          <a:xfrm>
            <a:off x="7164070" y="2355850"/>
            <a:ext cx="50419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896870" y="3689985"/>
            <a:ext cx="5080000" cy="252730"/>
          </a:xfrm>
          <a:prstGeom prst="rect">
            <a:avLst/>
          </a:prstGeom>
          <a:noFill/>
          <a:ln w="9525">
            <a:noFill/>
          </a:ln>
        </p:spPr>
        <p:txBody>
          <a:bodyPr>
            <a:spAutoFit/>
          </a:bodyPr>
          <a:p>
            <a:pPr indent="266700" algn="ctr"/>
            <a:r>
              <a:rPr lang="zh-CN" sz="1050" b="0">
                <a:ea typeface="宋体" panose="02010600030101010101" pitchFamily="2" charset="-122"/>
              </a:rPr>
              <a:t>网盘防盗模型初始状态图</a:t>
            </a:r>
            <a:endParaRPr lang="zh-CN" altLang="en-US"/>
          </a:p>
        </p:txBody>
      </p:sp>
      <p:sp>
        <p:nvSpPr>
          <p:cNvPr id="4" name="文本框 3"/>
          <p:cNvSpPr txBox="1"/>
          <p:nvPr/>
        </p:nvSpPr>
        <p:spPr>
          <a:xfrm>
            <a:off x="7078345" y="3735070"/>
            <a:ext cx="2415540" cy="252730"/>
          </a:xfrm>
          <a:prstGeom prst="rect">
            <a:avLst/>
          </a:prstGeom>
          <a:noFill/>
          <a:ln w="9525">
            <a:noFill/>
          </a:ln>
        </p:spPr>
        <p:txBody>
          <a:bodyPr wrap="square">
            <a:spAutoFit/>
          </a:bodyPr>
          <a:p>
            <a:pPr indent="266700" algn="ctr"/>
            <a:r>
              <a:rPr lang="zh-CN" sz="1050" b="0">
                <a:ea typeface="宋体" panose="02010600030101010101" pitchFamily="2" charset="-122"/>
              </a:rPr>
              <a:t>网盘防盗任务完成状态图</a:t>
            </a:r>
            <a:endParaRPr lang="zh-CN" altLang="en-US"/>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5749785" y="63472"/>
            <a:ext cx="3326729" cy="398780"/>
          </a:xfrm>
          <a:prstGeom prst="rect">
            <a:avLst/>
          </a:prstGeom>
          <a:ln w="12700">
            <a:miter lim="400000"/>
          </a:ln>
        </p:spPr>
        <p:txBody>
          <a:bodyPr wrap="square" lIns="45719" rIns="45719">
            <a:spAutoFit/>
          </a:bodyPr>
          <a:lstStyle/>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任务十四：捕获金手指</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6" name="文本框 105"/>
          <p:cNvSpPr txBox="1"/>
          <p:nvPr/>
        </p:nvSpPr>
        <p:spPr>
          <a:xfrm>
            <a:off x="224790" y="754380"/>
            <a:ext cx="2462530" cy="3538220"/>
          </a:xfrm>
          <a:prstGeom prst="rect">
            <a:avLst/>
          </a:prstGeom>
          <a:noFill/>
          <a:ln w="9525">
            <a:noFill/>
          </a:ln>
        </p:spPr>
        <p:txBody>
          <a:bodyPr wrap="square">
            <a:spAutoFit/>
          </a:bodyPr>
          <a:p>
            <a:r>
              <a:rPr lang="zh-CN" sz="1600" b="1">
                <a:ea typeface="宋体" panose="02010600030101010101" pitchFamily="2" charset="-122"/>
              </a:rPr>
              <a:t>任务模型初始状态</a:t>
            </a:r>
            <a:r>
              <a:rPr lang="zh-CN" sz="1600" b="0">
                <a:ea typeface="宋体" panose="02010600030101010101" pitchFamily="2" charset="-122"/>
              </a:rPr>
              <a:t>捕获金手指模型位于二层固定位置上，数据链与网盘防盗模型接触，如图</a:t>
            </a:r>
            <a:r>
              <a:rPr lang="en-US" sz="1600" b="0">
                <a:latin typeface="仿宋_GB2312" charset="0"/>
                <a:ea typeface="宋体" panose="02010600030101010101" pitchFamily="2" charset="-122"/>
                <a:cs typeface="Times New Roman" panose="02020603050405020304" charset="0"/>
              </a:rPr>
              <a:t>33</a:t>
            </a:r>
            <a:r>
              <a:rPr lang="zh-CN" sz="1600" b="0">
                <a:ea typeface="宋体" panose="02010600030101010101" pitchFamily="2" charset="-122"/>
              </a:rPr>
              <a:t>所示。</a:t>
            </a:r>
            <a:r>
              <a:rPr lang="zh-CN" sz="1600" b="1">
                <a:ea typeface="宋体" panose="02010600030101010101" pitchFamily="2" charset="-122"/>
              </a:rPr>
              <a:t>任务的得分标准及分值</a:t>
            </a:r>
            <a:r>
              <a:rPr lang="zh-CN" sz="1600" b="0">
                <a:ea typeface="宋体" panose="02010600030101010101" pitchFamily="2" charset="-122"/>
              </a:rPr>
              <a:t>机器人需转动转柄通过数据链捕获金手指（金手指模型高于二层护栏顶端），得</a:t>
            </a:r>
            <a:r>
              <a:rPr lang="zh-CN" sz="1600" b="0">
                <a:ea typeface="宋体" panose="02010600030101010101" pitchFamily="2" charset="-122"/>
                <a:cs typeface="Times New Roman" panose="02020603050405020304" charset="0"/>
              </a:rPr>
              <a:t>40分。</a:t>
            </a:r>
            <a:r>
              <a:rPr lang="zh-CN" sz="1600" b="0">
                <a:ea typeface="宋体" panose="02010600030101010101" pitchFamily="2" charset="-122"/>
              </a:rPr>
              <a:t>参赛选手必须先完成</a:t>
            </a:r>
            <a:r>
              <a:rPr lang="zh-CN" sz="1600" b="0">
                <a:ea typeface="宋体" panose="02010600030101010101" pitchFamily="2" charset="-122"/>
                <a:cs typeface="Times New Roman" panose="02020603050405020304" charset="0"/>
              </a:rPr>
              <a:t>“网盘防盗”任务模型，然后才可完成此任务模型，否则，会损坏任务模型。</a:t>
            </a:r>
            <a:endParaRPr lang="zh-CN" altLang="en-US"/>
          </a:p>
        </p:txBody>
      </p:sp>
      <p:pic>
        <p:nvPicPr>
          <p:cNvPr id="76" name="图片 76" descr="F:\2019 竞赛资料\学校赛制\积木教育机器人赛（电教赛制）【小学组、初中组、高中组】(C201SK903)\IMG_0814.JPG"/>
          <p:cNvPicPr>
            <a:picLocks noChangeAspect="1" noChangeArrowheads="1"/>
          </p:cNvPicPr>
          <p:nvPr/>
        </p:nvPicPr>
        <p:blipFill>
          <a:blip r:embed="rId1" cstate="print">
            <a:extLst>
              <a:ext uri="{28A0092B-C50C-407E-A947-70E740481C1C}">
                <a14:useLocalDpi xmlns:a14="http://schemas.microsoft.com/office/drawing/2010/main" val="0"/>
              </a:ext>
            </a:extLst>
          </a:blip>
          <a:srcRect l="20796" t="12195" r="23147" b="7995"/>
          <a:stretch>
            <a:fillRect/>
          </a:stretch>
        </p:blipFill>
        <p:spPr>
          <a:xfrm>
            <a:off x="2785428" y="754380"/>
            <a:ext cx="2004695" cy="3810000"/>
          </a:xfrm>
          <a:prstGeom prst="rect">
            <a:avLst/>
          </a:prstGeom>
          <a:noFill/>
          <a:ln>
            <a:noFill/>
          </a:ln>
        </p:spPr>
      </p:pic>
      <p:pic>
        <p:nvPicPr>
          <p:cNvPr id="77" name="图片 77" descr="F:\2019 竞赛资料\学校赛制\积木教育机器人赛（电教赛制）【小学组、初中组、高中组】(C201SK903)\IMG_0818.JPG"/>
          <p:cNvPicPr>
            <a:picLocks noChangeAspect="1" noChangeArrowheads="1"/>
          </p:cNvPicPr>
          <p:nvPr/>
        </p:nvPicPr>
        <p:blipFill>
          <a:blip r:embed="rId2" cstate="print">
            <a:extLst>
              <a:ext uri="{28A0092B-C50C-407E-A947-70E740481C1C}">
                <a14:useLocalDpi xmlns:a14="http://schemas.microsoft.com/office/drawing/2010/main" val="0"/>
              </a:ext>
            </a:extLst>
          </a:blip>
          <a:srcRect l="16140" t="15421" r="8844" b="14216"/>
          <a:stretch>
            <a:fillRect/>
          </a:stretch>
        </p:blipFill>
        <p:spPr>
          <a:xfrm>
            <a:off x="5662295" y="1507490"/>
            <a:ext cx="3278505" cy="2303780"/>
          </a:xfrm>
          <a:prstGeom prst="rect">
            <a:avLst/>
          </a:prstGeom>
          <a:noFill/>
          <a:ln>
            <a:noFill/>
          </a:ln>
        </p:spPr>
      </p:pic>
      <p:sp>
        <p:nvSpPr>
          <p:cNvPr id="87" name="AutoShape 27"/>
          <p:cNvSpPr>
            <a:spLocks noChangeArrowheads="1"/>
          </p:cNvSpPr>
          <p:nvPr/>
        </p:nvSpPr>
        <p:spPr bwMode="auto">
          <a:xfrm>
            <a:off x="2483485" y="754063"/>
            <a:ext cx="614045" cy="297180"/>
          </a:xfrm>
          <a:prstGeom prst="wedgeRectCallout">
            <a:avLst>
              <a:gd name="adj1" fmla="val 60548"/>
              <a:gd name="adj2" fmla="val 195405"/>
            </a:avLst>
          </a:prstGeom>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转柄</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88" name="AutoShape 58"/>
          <p:cNvSpPr>
            <a:spLocks noChangeArrowheads="1"/>
          </p:cNvSpPr>
          <p:nvPr/>
        </p:nvSpPr>
        <p:spPr bwMode="auto">
          <a:xfrm>
            <a:off x="4881245" y="2072323"/>
            <a:ext cx="711835" cy="297180"/>
          </a:xfrm>
          <a:prstGeom prst="wedgeRectCallout">
            <a:avLst>
              <a:gd name="adj1" fmla="val -114852"/>
              <a:gd name="adj2" fmla="val 71901"/>
            </a:avLst>
          </a:prstGeom>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数据链</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160" name="AutoShape 29"/>
          <p:cNvSpPr>
            <a:spLocks noChangeArrowheads="1"/>
          </p:cNvSpPr>
          <p:nvPr/>
        </p:nvSpPr>
        <p:spPr bwMode="auto">
          <a:xfrm flipV="1">
            <a:off x="8165465" y="3035300"/>
            <a:ext cx="669290" cy="191770"/>
          </a:xfrm>
          <a:prstGeom prst="wedgeRectCallout">
            <a:avLst>
              <a:gd name="adj1" fmla="val -67704"/>
              <a:gd name="adj2" fmla="val 365894"/>
            </a:avLst>
          </a:prstGeom>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金手指</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2" name="AutoShape 29"/>
          <p:cNvSpPr>
            <a:spLocks noChangeArrowheads="1"/>
          </p:cNvSpPr>
          <p:nvPr/>
        </p:nvSpPr>
        <p:spPr bwMode="auto">
          <a:xfrm>
            <a:off x="5469255" y="4394200"/>
            <a:ext cx="750570" cy="297180"/>
          </a:xfrm>
          <a:prstGeom prst="wedgeRectCallout">
            <a:avLst>
              <a:gd name="adj1" fmla="val 147619"/>
              <a:gd name="adj2" fmla="val -394658"/>
            </a:avLst>
          </a:prstGeom>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护栏顶端</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5749785" y="63472"/>
            <a:ext cx="3326729" cy="398780"/>
          </a:xfrm>
          <a:prstGeom prst="rect">
            <a:avLst/>
          </a:prstGeom>
          <a:ln w="12700">
            <a:miter lim="400000"/>
          </a:ln>
        </p:spPr>
        <p:txBody>
          <a:bodyPr wrap="square" lIns="45719" rIns="45719">
            <a:spAutoFit/>
          </a:bodyPr>
          <a:lstStyle/>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任务十五：</a:t>
            </a:r>
            <a:r>
              <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对象分类</a:t>
            </a:r>
            <a:endParaRPr lang="zh-CN" altLang="en-US" sz="2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文本框 3"/>
          <p:cNvSpPr txBox="1"/>
          <p:nvPr/>
        </p:nvSpPr>
        <p:spPr>
          <a:xfrm>
            <a:off x="950595" y="370840"/>
            <a:ext cx="7242810" cy="1568450"/>
          </a:xfrm>
          <a:prstGeom prst="rect">
            <a:avLst/>
          </a:prstGeom>
          <a:noFill/>
          <a:ln w="9525">
            <a:noFill/>
          </a:ln>
        </p:spPr>
        <p:txBody>
          <a:bodyPr wrap="square">
            <a:spAutoFit/>
          </a:bodyPr>
          <a:p>
            <a:pPr>
              <a:lnSpc>
                <a:spcPct val="150000"/>
              </a:lnSpc>
            </a:pPr>
            <a:r>
              <a:rPr lang="zh-CN" sz="1600" b="1">
                <a:ea typeface="宋体" panose="02010600030101010101" pitchFamily="2" charset="-122"/>
              </a:rPr>
              <a:t>任务模型初始状态</a:t>
            </a:r>
            <a:r>
              <a:rPr lang="zh-CN" sz="1600" b="0">
                <a:ea typeface="宋体" panose="02010600030101010101" pitchFamily="2" charset="-122"/>
              </a:rPr>
              <a:t>对象分类模型固定在一层场地上。</a:t>
            </a:r>
            <a:r>
              <a:rPr lang="zh-CN" sz="1600" b="1">
                <a:ea typeface="宋体" panose="02010600030101010101" pitchFamily="2" charset="-122"/>
              </a:rPr>
              <a:t>任务的得分标准及分值</a:t>
            </a:r>
            <a:r>
              <a:rPr lang="zh-CN" sz="1600" b="0">
                <a:ea typeface="宋体" panose="02010600030101010101" pitchFamily="2" charset="-122"/>
              </a:rPr>
              <a:t>机器人需</a:t>
            </a:r>
            <a:r>
              <a:rPr lang="zh-CN" sz="1600" b="0">
                <a:solidFill>
                  <a:srgbClr val="FF0000"/>
                </a:solidFill>
                <a:ea typeface="宋体" panose="02010600030101010101" pitchFamily="2" charset="-122"/>
              </a:rPr>
              <a:t>推动</a:t>
            </a:r>
            <a:r>
              <a:rPr lang="zh-CN" sz="1600" b="0">
                <a:ea typeface="宋体" panose="02010600030101010101" pitchFamily="2" charset="-122"/>
              </a:rPr>
              <a:t>存储器，使实例对象落入相应元组内，</a:t>
            </a:r>
            <a:r>
              <a:rPr lang="zh-CN" sz="1600" b="0">
                <a:solidFill>
                  <a:srgbClr val="FF0000"/>
                </a:solidFill>
                <a:ea typeface="宋体" panose="02010600030101010101" pitchFamily="2" charset="-122"/>
              </a:rPr>
              <a:t>每个</a:t>
            </a:r>
            <a:r>
              <a:rPr lang="zh-CN" sz="1600" b="0">
                <a:ea typeface="宋体" panose="02010600030101010101" pitchFamily="2" charset="-122"/>
              </a:rPr>
              <a:t>实例对象</a:t>
            </a:r>
            <a:r>
              <a:rPr lang="zh-CN" sz="1600" b="0">
                <a:solidFill>
                  <a:srgbClr val="FF0000"/>
                </a:solidFill>
                <a:ea typeface="宋体" panose="02010600030101010101" pitchFamily="2" charset="-122"/>
              </a:rPr>
              <a:t>得</a:t>
            </a:r>
            <a:r>
              <a:rPr lang="zh-CN" sz="1600" b="0">
                <a:solidFill>
                  <a:srgbClr val="FF0000"/>
                </a:solidFill>
                <a:ea typeface="宋体" panose="02010600030101010101" pitchFamily="2" charset="-122"/>
                <a:cs typeface="Times New Roman" panose="02020603050405020304" charset="0"/>
              </a:rPr>
              <a:t>30</a:t>
            </a:r>
            <a:r>
              <a:rPr lang="zh-CN" sz="1600" b="0">
                <a:ea typeface="宋体" panose="02010600030101010101" pitchFamily="2" charset="-122"/>
                <a:cs typeface="Times New Roman" panose="02020603050405020304" charset="0"/>
              </a:rPr>
              <a:t>分。</a:t>
            </a:r>
            <a:endParaRPr lang="zh-CN" altLang="en-US"/>
          </a:p>
        </p:txBody>
      </p:sp>
      <p:pic>
        <p:nvPicPr>
          <p:cNvPr id="163" name="图片 163" descr="D:\shengyj\Desktop\电教规则文档\2019电教任务模型照片\IMG_8961.JPGIMG_8961"/>
          <p:cNvPicPr>
            <a:picLocks noChangeAspect="1" noChangeArrowheads="1"/>
          </p:cNvPicPr>
          <p:nvPr/>
        </p:nvPicPr>
        <p:blipFill>
          <a:blip r:embed="rId1"/>
          <a:srcRect/>
          <a:stretch>
            <a:fillRect/>
          </a:stretch>
        </p:blipFill>
        <p:spPr>
          <a:xfrm>
            <a:off x="1036320" y="1939290"/>
            <a:ext cx="2932430" cy="1955165"/>
          </a:xfrm>
          <a:prstGeom prst="rect">
            <a:avLst/>
          </a:prstGeom>
          <a:noFill/>
          <a:ln>
            <a:noFill/>
          </a:ln>
        </p:spPr>
      </p:pic>
      <p:pic>
        <p:nvPicPr>
          <p:cNvPr id="164" name="图片 164" descr="D:\shengyj\Desktop\电教规则文档\2019电教任务模型照片\IMG_8963.JPGIMG_8963"/>
          <p:cNvPicPr>
            <a:picLocks noChangeAspect="1" noChangeArrowheads="1"/>
          </p:cNvPicPr>
          <p:nvPr/>
        </p:nvPicPr>
        <p:blipFill>
          <a:blip r:embed="rId2"/>
          <a:srcRect/>
          <a:stretch>
            <a:fillRect/>
          </a:stretch>
        </p:blipFill>
        <p:spPr>
          <a:xfrm>
            <a:off x="4817745" y="1939290"/>
            <a:ext cx="2974975" cy="1983740"/>
          </a:xfrm>
          <a:prstGeom prst="rect">
            <a:avLst/>
          </a:prstGeom>
          <a:noFill/>
          <a:ln>
            <a:noFill/>
          </a:ln>
        </p:spPr>
      </p:pic>
      <p:sp>
        <p:nvSpPr>
          <p:cNvPr id="6" name="AutoShape 59"/>
          <p:cNvSpPr>
            <a:spLocks noChangeArrowheads="1"/>
          </p:cNvSpPr>
          <p:nvPr/>
        </p:nvSpPr>
        <p:spPr bwMode="auto">
          <a:xfrm>
            <a:off x="2323783" y="2117090"/>
            <a:ext cx="616585" cy="297180"/>
          </a:xfrm>
          <a:prstGeom prst="wedgeRectCallout">
            <a:avLst>
              <a:gd name="adj1" fmla="val -94799"/>
              <a:gd name="adj2" fmla="val 101923"/>
            </a:avLst>
          </a:prstGeom>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存储器</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93" name="AutoShape 32"/>
          <p:cNvSpPr>
            <a:spLocks noChangeArrowheads="1"/>
          </p:cNvSpPr>
          <p:nvPr/>
        </p:nvSpPr>
        <p:spPr bwMode="auto">
          <a:xfrm>
            <a:off x="539433" y="2230755"/>
            <a:ext cx="836930" cy="297180"/>
          </a:xfrm>
          <a:prstGeom prst="wedgeRectCallout">
            <a:avLst>
              <a:gd name="adj1" fmla="val 102839"/>
              <a:gd name="adj2" fmla="val 54232"/>
            </a:avLst>
          </a:prstGeom>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upright="1">
            <a:noAutofit/>
          </a:bodyPr>
          <a:lstStyle/>
          <a:p>
            <a:pPr algn="ctr"/>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实例对象</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91" name="AutoShape 59"/>
          <p:cNvSpPr>
            <a:spLocks noChangeArrowheads="1"/>
          </p:cNvSpPr>
          <p:nvPr/>
        </p:nvSpPr>
        <p:spPr bwMode="auto">
          <a:xfrm>
            <a:off x="1851025" y="3597275"/>
            <a:ext cx="771525" cy="296545"/>
          </a:xfrm>
          <a:prstGeom prst="wedgeRectCallout">
            <a:avLst>
              <a:gd name="adj1" fmla="val 50248"/>
              <a:gd name="adj2" fmla="val -161111"/>
            </a:avLst>
          </a:prstGeom>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红色元组</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89" name="AutoShape 59"/>
          <p:cNvSpPr>
            <a:spLocks noChangeArrowheads="1"/>
          </p:cNvSpPr>
          <p:nvPr/>
        </p:nvSpPr>
        <p:spPr bwMode="auto">
          <a:xfrm>
            <a:off x="3161348" y="2117090"/>
            <a:ext cx="765175" cy="297180"/>
          </a:xfrm>
          <a:prstGeom prst="wedgeRectCallout">
            <a:avLst>
              <a:gd name="adj1" fmla="val -135269"/>
              <a:gd name="adj2" fmla="val 214529"/>
            </a:avLst>
          </a:prstGeom>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upright="1">
            <a:noAutofit/>
          </a:bodyPr>
          <a:lstStyle/>
          <a:p>
            <a:r>
              <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rPr>
              <a:t>白色元组</a:t>
            </a:r>
            <a:endParaRPr lang="en-US" altLang="zh-CN" sz="105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7" name="文本框 6"/>
          <p:cNvSpPr txBox="1"/>
          <p:nvPr/>
        </p:nvSpPr>
        <p:spPr>
          <a:xfrm>
            <a:off x="1280795" y="3923030"/>
            <a:ext cx="2131060" cy="252730"/>
          </a:xfrm>
          <a:prstGeom prst="rect">
            <a:avLst/>
          </a:prstGeom>
          <a:noFill/>
          <a:ln w="9525">
            <a:noFill/>
          </a:ln>
        </p:spPr>
        <p:txBody>
          <a:bodyPr wrap="square">
            <a:spAutoFit/>
          </a:bodyPr>
          <a:p>
            <a:r>
              <a:rPr lang="zh-CN" sz="1050" b="0">
                <a:ea typeface="宋体" panose="02010600030101010101" pitchFamily="2" charset="-122"/>
              </a:rPr>
              <a:t>对象分类模型初始状态图</a:t>
            </a:r>
            <a:endParaRPr lang="zh-CN" altLang="en-US"/>
          </a:p>
        </p:txBody>
      </p:sp>
      <p:sp>
        <p:nvSpPr>
          <p:cNvPr id="8" name="文本框 7"/>
          <p:cNvSpPr txBox="1"/>
          <p:nvPr/>
        </p:nvSpPr>
        <p:spPr>
          <a:xfrm>
            <a:off x="4461510" y="3990340"/>
            <a:ext cx="3442970" cy="252730"/>
          </a:xfrm>
          <a:prstGeom prst="rect">
            <a:avLst/>
          </a:prstGeom>
          <a:noFill/>
          <a:ln w="9525">
            <a:noFill/>
          </a:ln>
        </p:spPr>
        <p:txBody>
          <a:bodyPr wrap="square">
            <a:spAutoFit/>
          </a:bodyPr>
          <a:p>
            <a:pPr indent="266700" algn="ctr"/>
            <a:r>
              <a:rPr lang="zh-CN" sz="1050" b="0">
                <a:ea typeface="宋体" panose="02010600030101010101" pitchFamily="2" charset="-122"/>
                <a:cs typeface="Times New Roman" panose="02020603050405020304" charset="0"/>
              </a:rPr>
              <a:t>对象分类任务完成状态图</a:t>
            </a:r>
            <a:endParaRPr lang="zh-CN" altLang="en-US"/>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5708385" y="87892"/>
            <a:ext cx="3326729" cy="400110"/>
          </a:xfrm>
          <a:prstGeom prst="rect">
            <a:avLst/>
          </a:prstGeom>
          <a:ln w="12700">
            <a:miter lim="400000"/>
          </a:ln>
        </p:spPr>
        <p:txBody>
          <a:bodyPr wrap="square" lIns="45719" rIns="45719">
            <a:spAutoFit/>
          </a:bodyPr>
          <a:lstStyle/>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a:solidFill>
                  <a:schemeClr val="tx1">
                    <a:lumMod val="65000"/>
                    <a:lumOff val="35000"/>
                  </a:schemeClr>
                </a:solidFill>
              </a:rPr>
              <a:t>自主</a:t>
            </a:r>
            <a:r>
              <a:rPr lang="zh-CN" altLang="en-US" sz="2000" dirty="0" smtClean="0">
                <a:solidFill>
                  <a:schemeClr val="tx1">
                    <a:lumMod val="65000"/>
                    <a:lumOff val="35000"/>
                  </a:schemeClr>
                </a:solidFill>
              </a:rPr>
              <a:t>运行奖励</a:t>
            </a:r>
            <a:endParaRPr sz="2000" dirty="0">
              <a:solidFill>
                <a:schemeClr val="tx1">
                  <a:lumMod val="65000"/>
                  <a:lumOff val="35000"/>
                </a:schemeClr>
              </a:solidFill>
            </a:endParaRPr>
          </a:p>
        </p:txBody>
      </p:sp>
      <p:sp>
        <p:nvSpPr>
          <p:cNvPr id="4" name="矩形 3"/>
          <p:cNvSpPr/>
          <p:nvPr/>
        </p:nvSpPr>
        <p:spPr>
          <a:xfrm>
            <a:off x="2508217" y="731586"/>
            <a:ext cx="3869027" cy="3969385"/>
          </a:xfrm>
          <a:prstGeom prst="rect">
            <a:avLst/>
          </a:prstGeom>
        </p:spPr>
        <p:txBody>
          <a:bodyPr wrap="square">
            <a:spAutoFit/>
          </a:bodyPr>
          <a:lstStyle/>
          <a:p>
            <a:pPr lvl="0">
              <a:lnSpc>
                <a:spcPct val="150000"/>
              </a:lnSpc>
            </a:pPr>
            <a:r>
              <a:rPr lang="zh-CN" altLang="en-US" sz="2400" dirty="0" smtClean="0">
                <a:latin typeface="微软雅黑" panose="020B0503020204020204" pitchFamily="34" charset="-122"/>
                <a:ea typeface="微软雅黑" panose="020B0503020204020204" pitchFamily="34" charset="-122"/>
              </a:rPr>
              <a:t>机器人自主运行奖励：</a:t>
            </a:r>
            <a:endParaRPr lang="en-US" altLang="zh-CN" sz="2400" dirty="0" smtClean="0">
              <a:latin typeface="微软雅黑" panose="020B0503020204020204" pitchFamily="34" charset="-122"/>
              <a:ea typeface="微软雅黑" panose="020B0503020204020204" pitchFamily="34" charset="-122"/>
            </a:endParaRPr>
          </a:p>
          <a:p>
            <a:pPr lvl="0">
              <a:lnSpc>
                <a:spcPct val="150000"/>
              </a:lnSpc>
            </a:pPr>
            <a:r>
              <a:rPr lang="en-US" altLang="zh-CN" sz="2400" dirty="0" smtClean="0">
                <a:latin typeface="微软雅黑" panose="020B0503020204020204" pitchFamily="34" charset="-122"/>
                <a:ea typeface="微软雅黑" panose="020B0503020204020204" pitchFamily="34" charset="-122"/>
              </a:rPr>
              <a:t>0</a:t>
            </a:r>
            <a:r>
              <a:rPr lang="zh-CN" altLang="en-US" sz="2400" dirty="0" smtClean="0">
                <a:latin typeface="微软雅黑" panose="020B0503020204020204" pitchFamily="34" charset="-122"/>
                <a:ea typeface="微软雅黑" panose="020B0503020204020204" pitchFamily="34" charset="-122"/>
              </a:rPr>
              <a:t>次重启，奖励</a:t>
            </a:r>
            <a:r>
              <a:rPr lang="en-US" altLang="zh-CN" sz="2400" dirty="0" smtClean="0">
                <a:latin typeface="微软雅黑" panose="020B0503020204020204" pitchFamily="34" charset="-122"/>
                <a:ea typeface="微软雅黑" panose="020B0503020204020204" pitchFamily="34" charset="-122"/>
              </a:rPr>
              <a:t>40</a:t>
            </a:r>
            <a:r>
              <a:rPr lang="zh-CN" altLang="en-US" sz="2400" dirty="0" smtClean="0">
                <a:latin typeface="微软雅黑" panose="020B0503020204020204" pitchFamily="34" charset="-122"/>
                <a:ea typeface="微软雅黑" panose="020B0503020204020204" pitchFamily="34" charset="-122"/>
              </a:rPr>
              <a:t>分；</a:t>
            </a:r>
            <a:endParaRPr lang="en-US" altLang="zh-CN" sz="2400" dirty="0" smtClean="0">
              <a:latin typeface="微软雅黑" panose="020B0503020204020204" pitchFamily="34" charset="-122"/>
              <a:ea typeface="微软雅黑" panose="020B0503020204020204" pitchFamily="34" charset="-122"/>
            </a:endParaRPr>
          </a:p>
          <a:p>
            <a:pPr lvl="0">
              <a:lnSpc>
                <a:spcPct val="150000"/>
              </a:lnSpc>
            </a:pP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次重启，奖励</a:t>
            </a:r>
            <a:r>
              <a:rPr lang="en-US" altLang="zh-CN" sz="2400" dirty="0" smtClean="0">
                <a:latin typeface="微软雅黑" panose="020B0503020204020204" pitchFamily="34" charset="-122"/>
                <a:ea typeface="微软雅黑" panose="020B0503020204020204" pitchFamily="34" charset="-122"/>
              </a:rPr>
              <a:t>30</a:t>
            </a:r>
            <a:r>
              <a:rPr lang="zh-CN" altLang="en-US" sz="2400" dirty="0" smtClean="0">
                <a:latin typeface="微软雅黑" panose="020B0503020204020204" pitchFamily="34" charset="-122"/>
                <a:ea typeface="微软雅黑" panose="020B0503020204020204" pitchFamily="34" charset="-122"/>
              </a:rPr>
              <a:t>分；</a:t>
            </a:r>
            <a:endParaRPr lang="en-US" altLang="zh-CN" sz="2400" dirty="0" smtClean="0">
              <a:latin typeface="微软雅黑" panose="020B0503020204020204" pitchFamily="34" charset="-122"/>
              <a:ea typeface="微软雅黑" panose="020B0503020204020204" pitchFamily="34" charset="-122"/>
            </a:endParaRPr>
          </a:p>
          <a:p>
            <a:pPr lvl="0">
              <a:lnSpc>
                <a:spcPct val="150000"/>
              </a:lnSpc>
            </a:pP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次</a:t>
            </a:r>
            <a:r>
              <a:rPr lang="zh-CN" altLang="en-US" sz="2400" dirty="0">
                <a:latin typeface="微软雅黑" panose="020B0503020204020204" pitchFamily="34" charset="-122"/>
                <a:ea typeface="微软雅黑" panose="020B0503020204020204" pitchFamily="34" charset="-122"/>
              </a:rPr>
              <a:t>重启，</a:t>
            </a:r>
            <a:r>
              <a:rPr lang="zh-CN" altLang="en-US" sz="2400" dirty="0" smtClean="0">
                <a:latin typeface="微软雅黑" panose="020B0503020204020204" pitchFamily="34" charset="-122"/>
                <a:ea typeface="微软雅黑" panose="020B0503020204020204" pitchFamily="34" charset="-122"/>
              </a:rPr>
              <a:t>奖励</a:t>
            </a:r>
            <a:r>
              <a:rPr lang="en-US" altLang="zh-CN" sz="2400" dirty="0" smtClean="0">
                <a:latin typeface="微软雅黑" panose="020B0503020204020204" pitchFamily="34" charset="-122"/>
                <a:ea typeface="微软雅黑" panose="020B0503020204020204" pitchFamily="34" charset="-122"/>
              </a:rPr>
              <a:t>20</a:t>
            </a:r>
            <a:r>
              <a:rPr lang="zh-CN" altLang="en-US" sz="2400" dirty="0">
                <a:latin typeface="微软雅黑" panose="020B0503020204020204" pitchFamily="34" charset="-122"/>
                <a:ea typeface="微软雅黑" panose="020B0503020204020204" pitchFamily="34" charset="-122"/>
              </a:rPr>
              <a:t>分；</a:t>
            </a:r>
            <a:endParaRPr lang="en-US" altLang="zh-CN" sz="2400" dirty="0">
              <a:latin typeface="微软雅黑" panose="020B0503020204020204" pitchFamily="34" charset="-122"/>
              <a:ea typeface="微软雅黑" panose="020B0503020204020204" pitchFamily="34" charset="-122"/>
            </a:endParaRPr>
          </a:p>
          <a:p>
            <a:pPr lvl="0">
              <a:lnSpc>
                <a:spcPct val="150000"/>
              </a:lnSpc>
            </a:pP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次</a:t>
            </a:r>
            <a:r>
              <a:rPr lang="zh-CN" altLang="en-US" sz="2400" dirty="0">
                <a:latin typeface="微软雅黑" panose="020B0503020204020204" pitchFamily="34" charset="-122"/>
                <a:ea typeface="微软雅黑" panose="020B0503020204020204" pitchFamily="34" charset="-122"/>
              </a:rPr>
              <a:t>重启，</a:t>
            </a:r>
            <a:r>
              <a:rPr lang="zh-CN" altLang="en-US" sz="2400" dirty="0" smtClean="0">
                <a:latin typeface="微软雅黑" panose="020B0503020204020204" pitchFamily="34" charset="-122"/>
                <a:ea typeface="微软雅黑" panose="020B0503020204020204" pitchFamily="34" charset="-122"/>
              </a:rPr>
              <a:t>奖励</a:t>
            </a:r>
            <a:r>
              <a:rPr lang="en-US" altLang="zh-CN" sz="2400" dirty="0" smtClean="0">
                <a:latin typeface="微软雅黑" panose="020B0503020204020204" pitchFamily="34" charset="-122"/>
                <a:ea typeface="微软雅黑" panose="020B0503020204020204" pitchFamily="34" charset="-122"/>
              </a:rPr>
              <a:t>10</a:t>
            </a:r>
            <a:r>
              <a:rPr lang="zh-CN" altLang="en-US" sz="2400" dirty="0">
                <a:latin typeface="微软雅黑" panose="020B0503020204020204" pitchFamily="34" charset="-122"/>
                <a:ea typeface="微软雅黑" panose="020B0503020204020204" pitchFamily="34" charset="-122"/>
              </a:rPr>
              <a:t>分</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lvl="0">
              <a:lnSpc>
                <a:spcPct val="150000"/>
              </a:lnSpc>
            </a:pPr>
            <a:r>
              <a:rPr lang="en-US" altLang="zh-CN" sz="2400" dirty="0" smtClean="0">
                <a:latin typeface="微软雅黑" panose="020B0503020204020204" pitchFamily="34" charset="-122"/>
                <a:ea typeface="微软雅黑" panose="020B0503020204020204" pitchFamily="34" charset="-122"/>
              </a:rPr>
              <a:t>4</a:t>
            </a:r>
            <a:r>
              <a:rPr lang="zh-CN" altLang="en-US" sz="2400" dirty="0" smtClean="0">
                <a:latin typeface="微软雅黑" panose="020B0503020204020204" pitchFamily="34" charset="-122"/>
                <a:ea typeface="微软雅黑" panose="020B0503020204020204" pitchFamily="34" charset="-122"/>
              </a:rPr>
              <a:t>次以上重启</a:t>
            </a:r>
            <a:r>
              <a:rPr lang="en-US" altLang="zh-CN" sz="2400" dirty="0" smtClean="0">
                <a:latin typeface="微软雅黑" panose="020B0503020204020204" pitchFamily="34" charset="-122"/>
                <a:ea typeface="微软雅黑" panose="020B0503020204020204" pitchFamily="34" charset="-122"/>
              </a:rPr>
              <a:t>0</a:t>
            </a:r>
            <a:r>
              <a:rPr lang="zh-CN" altLang="en-US" sz="2400" dirty="0" smtClean="0">
                <a:latin typeface="微软雅黑" panose="020B0503020204020204" pitchFamily="34" charset="-122"/>
                <a:ea typeface="微软雅黑" panose="020B0503020204020204" pitchFamily="34" charset="-122"/>
              </a:rPr>
              <a:t>分；</a:t>
            </a:r>
            <a:endParaRPr lang="zh-CN" altLang="en-US" sz="2400" dirty="0" smtClean="0">
              <a:latin typeface="微软雅黑" panose="020B0503020204020204" pitchFamily="34" charset="-122"/>
              <a:ea typeface="微软雅黑" panose="020B0503020204020204" pitchFamily="34" charset="-122"/>
            </a:endParaRPr>
          </a:p>
          <a:p>
            <a:pPr lvl="0">
              <a:lnSpc>
                <a:spcPct val="150000"/>
              </a:lnSpc>
            </a:pPr>
            <a:r>
              <a:rPr sz="2400" dirty="0">
                <a:solidFill>
                  <a:srgbClr val="FF0000"/>
                </a:solidFill>
                <a:latin typeface="微软雅黑" panose="020B0503020204020204" pitchFamily="34" charset="-122"/>
                <a:ea typeface="微软雅黑" panose="020B0503020204020204" pitchFamily="34" charset="-122"/>
              </a:rPr>
              <a:t>7次重启时比赛自然结束</a:t>
            </a:r>
            <a:r>
              <a:rPr lang="zh-CN" sz="2400" dirty="0">
                <a:solidFill>
                  <a:srgbClr val="FF0000"/>
                </a:solidFill>
                <a:latin typeface="微软雅黑" panose="020B0503020204020204" pitchFamily="34" charset="-122"/>
                <a:ea typeface="微软雅黑" panose="020B0503020204020204" pitchFamily="34" charset="-122"/>
              </a:rPr>
              <a:t>。</a:t>
            </a:r>
            <a:endParaRPr lang="zh-CN" sz="2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5769740" y="48382"/>
            <a:ext cx="3326729" cy="398780"/>
          </a:xfrm>
          <a:prstGeom prst="rect">
            <a:avLst/>
          </a:prstGeom>
          <a:ln w="12700">
            <a:miter lim="400000"/>
          </a:ln>
        </p:spPr>
        <p:txBody>
          <a:bodyPr wrap="square" lIns="45719" rIns="45719">
            <a:spAutoFit/>
          </a:bodyPr>
          <a:lstStyle/>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a:solidFill>
                  <a:schemeClr val="tx1">
                    <a:lumMod val="65000"/>
                    <a:lumOff val="35000"/>
                  </a:schemeClr>
                </a:solidFill>
              </a:rPr>
              <a:t>关于机器人</a:t>
            </a:r>
            <a:endParaRPr lang="zh-CN" altLang="en-US" sz="2000" dirty="0">
              <a:solidFill>
                <a:schemeClr val="tx1">
                  <a:lumMod val="65000"/>
                  <a:lumOff val="35000"/>
                </a:schemeClr>
              </a:solidFill>
            </a:endParaRPr>
          </a:p>
        </p:txBody>
      </p:sp>
      <p:sp>
        <p:nvSpPr>
          <p:cNvPr id="2" name="文本框 1"/>
          <p:cNvSpPr txBox="1"/>
          <p:nvPr/>
        </p:nvSpPr>
        <p:spPr>
          <a:xfrm>
            <a:off x="847725" y="1020445"/>
            <a:ext cx="7228205" cy="3538220"/>
          </a:xfrm>
          <a:prstGeom prst="rect">
            <a:avLst/>
          </a:prstGeom>
          <a:noFill/>
        </p:spPr>
        <p:txBody>
          <a:bodyPr wrap="square" rtlCol="0">
            <a:spAutoFit/>
          </a:bodyPr>
          <a:p>
            <a:r>
              <a:rPr lang="zh-CN" altLang="en-US" sz="1400"/>
              <a:t>1、尺寸：每次出发前，机器人尺寸不得大于</a:t>
            </a:r>
            <a:r>
              <a:rPr lang="zh-CN" altLang="en-US" sz="1400">
                <a:solidFill>
                  <a:srgbClr val="FF0000"/>
                </a:solidFill>
              </a:rPr>
              <a:t>30*30*30</a:t>
            </a:r>
            <a:r>
              <a:rPr lang="zh-CN" altLang="en-US" sz="1400"/>
              <a:t>cm（长*宽*高）；离开基地后，机器人的机构可以自行伸展。</a:t>
            </a:r>
            <a:endParaRPr lang="zh-CN" altLang="en-US" sz="1400"/>
          </a:p>
          <a:p>
            <a:r>
              <a:rPr lang="zh-CN" altLang="en-US" sz="1400"/>
              <a:t>2 、控制器：单轮比赛中，不允许更换控制器。每台机器人只允许使用一个控制器。控制器的</a:t>
            </a:r>
            <a:r>
              <a:rPr lang="zh-CN" altLang="en-US" sz="1400">
                <a:solidFill>
                  <a:srgbClr val="FF0000"/>
                </a:solidFill>
              </a:rPr>
              <a:t>闭环电机独立接口允许4个</a:t>
            </a:r>
            <a:r>
              <a:rPr lang="zh-CN" altLang="en-US" sz="1400"/>
              <a:t>，</a:t>
            </a:r>
            <a:r>
              <a:rPr lang="zh-CN" altLang="en-US" sz="1400">
                <a:solidFill>
                  <a:srgbClr val="FF0000"/>
                </a:solidFill>
              </a:rPr>
              <a:t>舵机独立接口（如果有）允许1个</a:t>
            </a:r>
            <a:r>
              <a:rPr lang="zh-CN" altLang="en-US" sz="1400"/>
              <a:t>，输入输出独立接口允许12个。</a:t>
            </a:r>
            <a:endParaRPr lang="zh-CN" altLang="en-US" sz="1400"/>
          </a:p>
          <a:p>
            <a:r>
              <a:rPr lang="zh-CN" altLang="en-US" sz="1400"/>
              <a:t>3、执行器：当电机用于</a:t>
            </a:r>
            <a:r>
              <a:rPr lang="zh-CN" altLang="en-US" sz="1400">
                <a:solidFill>
                  <a:srgbClr val="FF0000"/>
                </a:solidFill>
              </a:rPr>
              <a:t>驱动轮</a:t>
            </a:r>
            <a:r>
              <a:rPr lang="zh-CN" altLang="en-US" sz="1400"/>
              <a:t>时，</a:t>
            </a:r>
            <a:r>
              <a:rPr lang="zh-CN" altLang="en-US" sz="1400">
                <a:solidFill>
                  <a:srgbClr val="FF0000"/>
                </a:solidFill>
              </a:rPr>
              <a:t>只允许单个电机独立驱动单个着地的轮</a:t>
            </a:r>
            <a:r>
              <a:rPr lang="zh-CN" altLang="en-US" sz="1400"/>
              <a:t>子。比赛过程中使用电机的数量及方式：</a:t>
            </a:r>
            <a:r>
              <a:rPr lang="zh-CN" altLang="en-US" sz="1400">
                <a:solidFill>
                  <a:srgbClr val="FF0000"/>
                </a:solidFill>
              </a:rPr>
              <a:t>a)4个电机；b)3个电机加1个舵机；c)3个电机d)2个电机加1个舵机</a:t>
            </a:r>
            <a:r>
              <a:rPr lang="zh-CN" altLang="en-US" sz="1400"/>
              <a:t>。允许使用</a:t>
            </a:r>
            <a:r>
              <a:rPr lang="zh-CN" altLang="en-US" sz="1400">
                <a:solidFill>
                  <a:srgbClr val="FF0000"/>
                </a:solidFill>
              </a:rPr>
              <a:t>直径为60±2mm到70±2mm的轮胎</a:t>
            </a:r>
            <a:r>
              <a:rPr lang="zh-CN" altLang="en-US" sz="1400"/>
              <a:t>。</a:t>
            </a:r>
            <a:endParaRPr lang="zh-CN" altLang="en-US" sz="1400"/>
          </a:p>
          <a:p>
            <a:r>
              <a:rPr lang="zh-CN" altLang="en-US" sz="1400"/>
              <a:t>4、传感器：每台机器人允许使用的传感器种类和数量不限，但不得使用传感器探头做成的集成传感器。</a:t>
            </a:r>
            <a:r>
              <a:rPr lang="zh-CN" altLang="en-US" sz="1400">
                <a:solidFill>
                  <a:srgbClr val="FF0000"/>
                </a:solidFill>
              </a:rPr>
              <a:t>用于循迹的传感器不得超过7个</a:t>
            </a:r>
            <a:r>
              <a:rPr lang="zh-CN" altLang="en-US" sz="1400"/>
              <a:t>。</a:t>
            </a:r>
            <a:endParaRPr lang="zh-CN" altLang="en-US" sz="1400"/>
          </a:p>
          <a:p>
            <a:r>
              <a:rPr lang="zh-CN" altLang="en-US" sz="1400"/>
              <a:t>5、结构：机器人必须使用塑料材质的拼插式结构，不得使用扎带、螺钉、铆钉、胶水、胶带等辅助连接材料。</a:t>
            </a:r>
            <a:endParaRPr lang="zh-CN" altLang="en-US" sz="1400"/>
          </a:p>
          <a:p>
            <a:r>
              <a:rPr lang="zh-CN" altLang="en-US" sz="1400"/>
              <a:t>6、软件：为了鼓励学生自主编程及真实考察学生的编程水平，参赛队应充分尊重知识产权，使用正版授权的编程软件；参赛队不得使用遥控调试并记录数据的方式完成编程。</a:t>
            </a:r>
            <a:endParaRPr lang="zh-CN" altLang="en-US" sz="1400"/>
          </a:p>
          <a:p>
            <a:r>
              <a:rPr lang="zh-CN" altLang="en-US" sz="1400"/>
              <a:t>7、电源：每台机器人必须自带独立电池，不得连接外部电源，电池电压</a:t>
            </a:r>
            <a:r>
              <a:rPr lang="zh-CN" altLang="en-US" sz="1400">
                <a:solidFill>
                  <a:srgbClr val="FF0000"/>
                </a:solidFill>
              </a:rPr>
              <a:t>不得高于9V</a:t>
            </a:r>
            <a:r>
              <a:rPr lang="zh-CN" altLang="en-US" sz="1400"/>
              <a:t>，不得使用升压、降压、稳压等电路。</a:t>
            </a:r>
            <a:endParaRPr lang="zh-CN" altLang="en-US" sz="140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5731245" y="42172"/>
            <a:ext cx="3326729" cy="400110"/>
          </a:xfrm>
          <a:prstGeom prst="rect">
            <a:avLst/>
          </a:prstGeom>
          <a:ln w="12700">
            <a:miter lim="400000"/>
          </a:ln>
        </p:spPr>
        <p:txBody>
          <a:bodyPr wrap="square" lIns="45719" rIns="45719">
            <a:spAutoFit/>
          </a:bodyPr>
          <a:lstStyle/>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tx1">
                    <a:lumMod val="65000"/>
                    <a:lumOff val="35000"/>
                  </a:schemeClr>
                </a:solidFill>
              </a:rPr>
              <a:t>关于分离策略物与重启得分</a:t>
            </a:r>
            <a:endParaRPr sz="2000" dirty="0">
              <a:solidFill>
                <a:schemeClr val="tx1">
                  <a:lumMod val="65000"/>
                  <a:lumOff val="35000"/>
                </a:schemeClr>
              </a:solidFill>
            </a:endParaRPr>
          </a:p>
        </p:txBody>
      </p:sp>
      <p:sp>
        <p:nvSpPr>
          <p:cNvPr id="106" name="文本框 105"/>
          <p:cNvSpPr txBox="1"/>
          <p:nvPr/>
        </p:nvSpPr>
        <p:spPr>
          <a:xfrm>
            <a:off x="1022985" y="803275"/>
            <a:ext cx="6696075" cy="3784600"/>
          </a:xfrm>
          <a:prstGeom prst="rect">
            <a:avLst/>
          </a:prstGeom>
          <a:noFill/>
          <a:ln w="9525">
            <a:noFill/>
          </a:ln>
        </p:spPr>
        <p:txBody>
          <a:bodyPr wrap="square">
            <a:spAutoFit/>
          </a:bodyPr>
          <a:p>
            <a:pPr>
              <a:lnSpc>
                <a:spcPct val="150000"/>
              </a:lnSpc>
            </a:pPr>
            <a:r>
              <a:rPr lang="en-US" altLang="zh-CN" sz="1600" b="0">
                <a:solidFill>
                  <a:srgbClr val="000000"/>
                </a:solidFill>
                <a:cs typeface="仿宋_GB2312" charset="0"/>
              </a:rPr>
              <a:t>       </a:t>
            </a:r>
            <a:r>
              <a:rPr lang="zh-CN" sz="1600" b="0">
                <a:solidFill>
                  <a:srgbClr val="000000"/>
                </a:solidFill>
                <a:cs typeface="仿宋_GB2312" charset="0"/>
              </a:rPr>
              <a:t>启动后的机器人不得故意分离出部件或把机械零件掉在场上。偶然脱落的机器人零部件，由裁判员随时清出场地。为了竞争得利而分离部件属于犯规行为，机器人利用分离部件得分无效。分离部件是指在某一时刻机器人自带的零部件与机器人主体不再保持任何连接关系。</a:t>
            </a:r>
            <a:endParaRPr lang="en-US" sz="1600" b="1">
              <a:solidFill>
                <a:srgbClr val="000000"/>
              </a:solidFill>
              <a:latin typeface="仿宋_GB2312" charset="0"/>
              <a:cs typeface="华文仿宋" panose="02010600040101010101" charset="-122"/>
            </a:endParaRPr>
          </a:p>
          <a:p>
            <a:pPr>
              <a:lnSpc>
                <a:spcPct val="150000"/>
              </a:lnSpc>
            </a:pPr>
            <a:r>
              <a:rPr lang="zh-CN" sz="1600" b="0">
                <a:solidFill>
                  <a:srgbClr val="000000"/>
                </a:solidFill>
                <a:cs typeface="仿宋_GB2312" charset="0"/>
              </a:rPr>
              <a:t>       启动后的机器人如因速度过快或程序错误将所携带的物品抛出场地，该物品不得再回到场上。</a:t>
            </a:r>
            <a:endParaRPr lang="en-US" sz="1600" b="1">
              <a:solidFill>
                <a:srgbClr val="000000"/>
              </a:solidFill>
              <a:latin typeface="仿宋_GB2312" charset="0"/>
              <a:cs typeface="华文仿宋" panose="02010600040101010101" charset="-122"/>
            </a:endParaRPr>
          </a:p>
          <a:p>
            <a:pPr>
              <a:lnSpc>
                <a:spcPct val="150000"/>
              </a:lnSpc>
            </a:pPr>
            <a:r>
              <a:rPr lang="zh-CN" sz="1600" b="0">
                <a:solidFill>
                  <a:srgbClr val="000000"/>
                </a:solidFill>
                <a:cs typeface="仿宋_GB2312" charset="0"/>
              </a:rPr>
              <a:t>        机器人在运行中如果出现故障或未完成某项任务，参赛队员可以用手将机器人拿回对应基地重启。记录一次“重启”，重试前机器人已完成的任务得分有效，但机器人当时携带的得分模型失效并由裁判代为保管至本轮比赛结束；在这个过程中计时不会暂停。</a:t>
            </a:r>
            <a:endParaRPr lang="zh-CN" altLang="en-US"/>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722630"/>
            <a:ext cx="8229600" cy="857250"/>
          </a:xfrm>
        </p:spPr>
        <p:txBody>
          <a:bodyPr/>
          <a:p>
            <a:r>
              <a:rPr lang="en-US" altLang="zh-CN"/>
              <a:t>19:00-21:00 </a:t>
            </a:r>
            <a:r>
              <a:rPr lang="zh-CN" altLang="en-US" b="1"/>
              <a:t>三楼江西厅</a:t>
            </a:r>
            <a:endParaRPr lang="zh-CN" altLang="en-US" b="1"/>
          </a:p>
        </p:txBody>
      </p:sp>
      <p:sp>
        <p:nvSpPr>
          <p:cNvPr id="3" name="内容占位符 2"/>
          <p:cNvSpPr>
            <a:spLocks noGrp="1"/>
          </p:cNvSpPr>
          <p:nvPr>
            <p:ph idx="1"/>
          </p:nvPr>
        </p:nvSpPr>
        <p:spPr/>
        <p:txBody>
          <a:bodyPr/>
          <a:p>
            <a:endParaRPr lang="zh-CN" altLang="en-US"/>
          </a:p>
          <a:p>
            <a:pPr marL="0" indent="0" algn="ctr">
              <a:buNone/>
            </a:pPr>
            <a:r>
              <a:rPr lang="zh-CN" altLang="en-US" sz="6000">
                <a:solidFill>
                  <a:srgbClr val="FF0000"/>
                </a:solidFill>
                <a:latin typeface="庞门正道标题体" panose="02010600030101010101" charset="-122"/>
                <a:ea typeface="庞门正道标题体" panose="02010600030101010101" charset="-122"/>
              </a:rPr>
              <a:t>能 力 风 暴</a:t>
            </a:r>
            <a:r>
              <a:rPr lang="zh-CN" altLang="en-US" sz="6000">
                <a:latin typeface="庞门正道标题体" panose="02010600030101010101" charset="-122"/>
                <a:ea typeface="庞门正道标题体" panose="02010600030101010101" charset="-122"/>
              </a:rPr>
              <a:t> </a:t>
            </a:r>
            <a:endParaRPr lang="zh-CN" altLang="en-US" sz="6000">
              <a:latin typeface="庞门正道标题体" panose="02010600030101010101" charset="-122"/>
              <a:ea typeface="庞门正道标题体" panose="02010600030101010101" charset="-122"/>
            </a:endParaRPr>
          </a:p>
          <a:p>
            <a:pPr marL="0" indent="0" algn="ctr">
              <a:buNone/>
            </a:pPr>
            <a:r>
              <a:rPr lang="zh-CN" altLang="en-US" sz="6000">
                <a:solidFill>
                  <a:srgbClr val="FF0000"/>
                </a:solidFill>
                <a:latin typeface="庞门正道标题体" panose="02010600030101010101" charset="-122"/>
                <a:ea typeface="庞门正道标题体" panose="02010600030101010101" charset="-122"/>
              </a:rPr>
              <a:t>等 你</a:t>
            </a:r>
            <a:endParaRPr lang="zh-CN" altLang="en-US" sz="6000">
              <a:solidFill>
                <a:srgbClr val="FF0000"/>
              </a:solidFill>
              <a:latin typeface="庞门正道标题体" panose="02010600030101010101" charset="-122"/>
              <a:ea typeface="庞门正道标题体" panose="0201060003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35150" y="1131888"/>
            <a:ext cx="628650" cy="645160"/>
          </a:xfrm>
          <a:prstGeom prst="rect">
            <a:avLst/>
          </a:prstGeom>
          <a:noFill/>
        </p:spPr>
        <p:txBody>
          <a:bodyPr wrap="square" rtlCol="0">
            <a:spAutoFit/>
          </a:bodyPr>
          <a:lstStyle/>
          <a:p>
            <a:pPr algn="ctr" fontAlgn="auto"/>
            <a:r>
              <a:rPr lang="zh-CN" altLang="en-US" b="1" spc="600" noProof="1" smtClean="0">
                <a:solidFill>
                  <a:schemeClr val="tx1">
                    <a:lumMod val="65000"/>
                    <a:lumOff val="35000"/>
                  </a:schemeClr>
                </a:solidFill>
                <a:latin typeface="微软雅黑" panose="020B0503020204020204" pitchFamily="34" charset="-122"/>
                <a:ea typeface="微软雅黑" panose="020B0503020204020204" pitchFamily="34" charset="-122"/>
                <a:cs typeface="+mn-cs"/>
              </a:rPr>
              <a:t>目</a:t>
            </a:r>
            <a:endParaRPr lang="en-US" altLang="zh-CN" b="1" spc="600" noProof="1"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fontAlgn="auto"/>
            <a:r>
              <a:rPr lang="zh-CN" altLang="en-US" b="1" spc="600" noProof="1" smtClean="0">
                <a:solidFill>
                  <a:schemeClr val="tx1">
                    <a:lumMod val="65000"/>
                    <a:lumOff val="35000"/>
                  </a:schemeClr>
                </a:solidFill>
                <a:latin typeface="微软雅黑" panose="020B0503020204020204" pitchFamily="34" charset="-122"/>
                <a:ea typeface="微软雅黑" panose="020B0503020204020204" pitchFamily="34" charset="-122"/>
                <a:cs typeface="+mn-cs"/>
              </a:rPr>
              <a:t>录</a:t>
            </a:r>
            <a:endParaRPr lang="zh-CN" altLang="en-US" b="1" spc="6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555875" y="1203325"/>
            <a:ext cx="0" cy="28813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858135" y="1777365"/>
            <a:ext cx="2540000" cy="2306955"/>
          </a:xfrm>
          <a:prstGeom prst="rect">
            <a:avLst/>
          </a:prstGeom>
          <a:noFill/>
        </p:spPr>
        <p:txBody>
          <a:bodyPr wrap="square" rtlCol="0" anchor="t">
            <a:spAutoFit/>
          </a:bodyPr>
          <a:lstStyle/>
          <a:p>
            <a:pPr marL="457200" indent="-457200" defTabSz="914400">
              <a:lnSpc>
                <a:spcPct val="150000"/>
              </a:lnSpc>
              <a:buFont typeface="宋体" panose="02010600030101010101" pitchFamily="2" charset="-122"/>
              <a:buAutoNum type="arabicPeriod"/>
            </a:pPr>
            <a:r>
              <a:rPr lang="zh-CN" altLang="en-US" sz="1600">
                <a:solidFill>
                  <a:srgbClr val="000000"/>
                </a:solidFill>
                <a:latin typeface="微软雅黑" panose="020B0503020204020204" pitchFamily="34" charset="-122"/>
                <a:ea typeface="微软雅黑" panose="020B0503020204020204" pitchFamily="34" charset="-122"/>
                <a:sym typeface="Calibri" panose="020F0502020204030204"/>
              </a:rPr>
              <a:t>主题介绍</a:t>
            </a:r>
            <a:endParaRPr lang="zh-CN" altLang="en-US" sz="1400" baseline="0">
              <a:solidFill>
                <a:srgbClr val="000000"/>
              </a:solidFill>
              <a:latin typeface="微软雅黑" panose="020B0503020204020204" pitchFamily="34" charset="-122"/>
              <a:ea typeface="微软雅黑" panose="020B0503020204020204" pitchFamily="34" charset="-122"/>
              <a:sym typeface="Calibri" panose="020F0502020204030204"/>
            </a:endParaRPr>
          </a:p>
          <a:p>
            <a:pPr marL="457200" indent="-457200" defTabSz="914400">
              <a:lnSpc>
                <a:spcPct val="150000"/>
              </a:lnSpc>
              <a:buFont typeface="宋体" panose="02010600030101010101" pitchFamily="2" charset="-122"/>
              <a:buAutoNum type="arabicPeriod"/>
            </a:pPr>
            <a:r>
              <a:rPr lang="zh-CN" altLang="en-US" sz="1600">
                <a:solidFill>
                  <a:srgbClr val="000000"/>
                </a:solidFill>
                <a:latin typeface="微软雅黑" panose="020B0503020204020204" pitchFamily="34" charset="-122"/>
                <a:ea typeface="微软雅黑" panose="020B0503020204020204" pitchFamily="34" charset="-122"/>
                <a:sym typeface="Calibri" panose="020F0502020204030204"/>
              </a:rPr>
              <a:t>赛制简介</a:t>
            </a:r>
            <a:endParaRPr lang="zh-CN" altLang="en-US" sz="1400" baseline="0">
              <a:solidFill>
                <a:srgbClr val="000000"/>
              </a:solidFill>
              <a:latin typeface="微软雅黑" panose="020B0503020204020204" pitchFamily="34" charset="-122"/>
              <a:ea typeface="微软雅黑" panose="020B0503020204020204" pitchFamily="34" charset="-122"/>
              <a:sym typeface="Calibri" panose="020F0502020204030204"/>
            </a:endParaRPr>
          </a:p>
          <a:p>
            <a:pPr marL="457200" indent="-457200" defTabSz="914400">
              <a:lnSpc>
                <a:spcPct val="150000"/>
              </a:lnSpc>
              <a:buFont typeface="宋体" panose="02010600030101010101" pitchFamily="2" charset="-122"/>
              <a:buAutoNum type="arabicPeriod"/>
            </a:pPr>
            <a:r>
              <a:rPr lang="zh-CN" altLang="en-US" sz="1600">
                <a:solidFill>
                  <a:srgbClr val="000000"/>
                </a:solidFill>
                <a:latin typeface="微软雅黑" panose="020B0503020204020204" pitchFamily="34" charset="-122"/>
                <a:ea typeface="微软雅黑" panose="020B0503020204020204" pitchFamily="34" charset="-122"/>
                <a:sym typeface="Calibri" panose="020F0502020204030204"/>
              </a:rPr>
              <a:t>比赛流程简介</a:t>
            </a:r>
            <a:endParaRPr lang="zh-CN" altLang="en-US" sz="1400" baseline="0">
              <a:solidFill>
                <a:srgbClr val="000000"/>
              </a:solidFill>
              <a:latin typeface="微软雅黑" panose="020B0503020204020204" pitchFamily="34" charset="-122"/>
              <a:ea typeface="微软雅黑" panose="020B0503020204020204" pitchFamily="34" charset="-122"/>
              <a:sym typeface="Calibri" panose="020F0502020204030204"/>
            </a:endParaRPr>
          </a:p>
          <a:p>
            <a:pPr marL="457200" indent="-457200" defTabSz="914400">
              <a:lnSpc>
                <a:spcPct val="150000"/>
              </a:lnSpc>
              <a:buFont typeface="宋体" panose="02010600030101010101" pitchFamily="2" charset="-122"/>
              <a:buAutoNum type="arabicPeriod"/>
            </a:pPr>
            <a:r>
              <a:rPr lang="zh-CN" altLang="en-US" sz="1600">
                <a:solidFill>
                  <a:srgbClr val="000000"/>
                </a:solidFill>
                <a:latin typeface="微软雅黑" panose="020B0503020204020204" pitchFamily="34" charset="-122"/>
                <a:ea typeface="微软雅黑" panose="020B0503020204020204" pitchFamily="34" charset="-122"/>
                <a:sym typeface="Calibri" panose="020F0502020204030204"/>
              </a:rPr>
              <a:t>场地介绍</a:t>
            </a:r>
            <a:endParaRPr lang="zh-CN" altLang="en-US" sz="1400" baseline="0">
              <a:solidFill>
                <a:srgbClr val="000000"/>
              </a:solidFill>
              <a:latin typeface="微软雅黑" panose="020B0503020204020204" pitchFamily="34" charset="-122"/>
              <a:ea typeface="微软雅黑" panose="020B0503020204020204" pitchFamily="34" charset="-122"/>
              <a:sym typeface="Calibri" panose="020F0502020204030204"/>
            </a:endParaRPr>
          </a:p>
          <a:p>
            <a:pPr marL="457200" indent="-457200" defTabSz="914400">
              <a:lnSpc>
                <a:spcPct val="150000"/>
              </a:lnSpc>
              <a:buFont typeface="宋体" panose="02010600030101010101" pitchFamily="2" charset="-122"/>
              <a:buAutoNum type="arabicPeriod"/>
            </a:pPr>
            <a:r>
              <a:rPr lang="zh-CN" altLang="en-US" sz="1600">
                <a:solidFill>
                  <a:srgbClr val="000000"/>
                </a:solidFill>
                <a:latin typeface="微软雅黑" panose="020B0503020204020204" pitchFamily="34" charset="-122"/>
                <a:ea typeface="微软雅黑" panose="020B0503020204020204" pitchFamily="34" charset="-122"/>
                <a:sym typeface="Calibri" panose="020F0502020204030204"/>
              </a:rPr>
              <a:t>任务解析</a:t>
            </a:r>
            <a:endParaRPr lang="zh-CN" altLang="en-US" sz="1400" baseline="0">
              <a:solidFill>
                <a:srgbClr val="000000"/>
              </a:solidFill>
              <a:latin typeface="微软雅黑" panose="020B0503020204020204" pitchFamily="34" charset="-122"/>
              <a:ea typeface="微软雅黑" panose="020B0503020204020204" pitchFamily="34" charset="-122"/>
              <a:sym typeface="Calibri" panose="020F0502020204030204"/>
            </a:endParaRPr>
          </a:p>
          <a:p>
            <a:pPr marL="457200" indent="-457200" defTabSz="914400">
              <a:lnSpc>
                <a:spcPct val="150000"/>
              </a:lnSpc>
              <a:buFont typeface="宋体" panose="02010600030101010101" pitchFamily="2" charset="-122"/>
              <a:buAutoNum type="arabicPeriod"/>
            </a:pPr>
            <a:r>
              <a:rPr lang="zh-CN" altLang="en-US" sz="1600">
                <a:solidFill>
                  <a:srgbClr val="000000"/>
                </a:solidFill>
                <a:latin typeface="微软雅黑" panose="020B0503020204020204" pitchFamily="34" charset="-122"/>
                <a:ea typeface="微软雅黑" panose="020B0503020204020204" pitchFamily="34" charset="-122"/>
                <a:sym typeface="Calibri" panose="020F0502020204030204"/>
              </a:rPr>
              <a:t>得分注意事项</a:t>
            </a:r>
            <a:endParaRPr lang="zh-CN" altLang="en-US" sz="1600">
              <a:solidFill>
                <a:srgbClr val="000000"/>
              </a:solidFill>
              <a:latin typeface="微软雅黑" panose="020B0503020204020204" pitchFamily="34" charset="-122"/>
              <a:ea typeface="微软雅黑" panose="020B0503020204020204" pitchFamily="34" charset="-122"/>
              <a:sym typeface="Calibri" panose="020F0502020204030204"/>
            </a:endParaRPr>
          </a:p>
        </p:txBody>
      </p:sp>
      <p:pic>
        <p:nvPicPr>
          <p:cNvPr id="4" name="图片 3"/>
          <p:cNvPicPr>
            <a:picLocks noChangeAspect="1"/>
          </p:cNvPicPr>
          <p:nvPr/>
        </p:nvPicPr>
        <p:blipFill>
          <a:blip r:embed="rId2"/>
          <a:stretch>
            <a:fillRect/>
          </a:stretch>
        </p:blipFill>
        <p:spPr>
          <a:xfrm>
            <a:off x="5715635" y="1777365"/>
            <a:ext cx="2155825" cy="21640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629525" y="676275"/>
            <a:ext cx="1255395" cy="1260475"/>
          </a:xfrm>
          <a:prstGeom prst="rect">
            <a:avLst/>
          </a:prstGeom>
        </p:spPr>
      </p:pic>
      <p:pic>
        <p:nvPicPr>
          <p:cNvPr id="6146" name="图片 3"/>
          <p:cNvPicPr>
            <a:picLocks noChangeAspect="1"/>
          </p:cNvPicPr>
          <p:nvPr/>
        </p:nvPicPr>
        <p:blipFill>
          <a:blip r:embed="rId2"/>
          <a:stretch>
            <a:fillRect/>
          </a:stretch>
        </p:blipFill>
        <p:spPr>
          <a:xfrm>
            <a:off x="11790363" y="417513"/>
            <a:ext cx="1738312" cy="1360487"/>
          </a:xfrm>
          <a:prstGeom prst="rect">
            <a:avLst/>
          </a:prstGeom>
          <a:noFill/>
          <a:ln w="9525">
            <a:noFill/>
          </a:ln>
        </p:spPr>
      </p:pic>
      <p:sp>
        <p:nvSpPr>
          <p:cNvPr id="6148" name="TextBox 2"/>
          <p:cNvSpPr txBox="1"/>
          <p:nvPr/>
        </p:nvSpPr>
        <p:spPr>
          <a:xfrm>
            <a:off x="2907665" y="229553"/>
            <a:ext cx="5976938" cy="306705"/>
          </a:xfrm>
          <a:prstGeom prst="rect">
            <a:avLst/>
          </a:prstGeom>
          <a:noFill/>
          <a:ln w="9525">
            <a:noFill/>
          </a:ln>
        </p:spPr>
        <p:txBody>
          <a:bodyPr wrap="square" anchor="t">
            <a:spAutoFit/>
          </a:bodyPr>
          <a:lstStyle/>
          <a:p>
            <a:pPr algn="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主题：人工智能</a:t>
            </a:r>
            <a:endPar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914400" y="1395095"/>
            <a:ext cx="6517005" cy="2353310"/>
          </a:xfrm>
          <a:prstGeom prst="rect">
            <a:avLst/>
          </a:prstGeom>
          <a:noFill/>
        </p:spPr>
        <p:txBody>
          <a:bodyPr wrap="square" rtlCol="0">
            <a:spAutoFit/>
          </a:bodyPr>
          <a:p>
            <a:pPr algn="l">
              <a:lnSpc>
                <a:spcPct val="150000"/>
              </a:lnSpc>
            </a:pPr>
            <a:r>
              <a:rPr lang="en-US" altLang="zh-CN" sz="1400"/>
              <a:t>         </a:t>
            </a:r>
            <a:r>
              <a:rPr lang="zh-CN" altLang="en-US" sz="1400"/>
              <a:t>机器人是当代高新科技的综合产物，机器人技术也应与时俱进。本届WER能力挑战赛的主题为“人工智能”。</a:t>
            </a:r>
            <a:endParaRPr lang="zh-CN" altLang="en-US" sz="1400"/>
          </a:p>
          <a:p>
            <a:pPr algn="l">
              <a:lnSpc>
                <a:spcPct val="150000"/>
              </a:lnSpc>
            </a:pPr>
            <a:r>
              <a:rPr lang="zh-CN" altLang="en-US" sz="1400"/>
              <a:t>          1956年，美国达特茅斯学院中的计算机研究人员首次提出了“人工智能”一词。2006年，人们在以计算机视觉和语音识别为代表的智能感知研究中取得了关键性突破，推动人工智能迈向新一轮发展高潮。2017年，AlphaGo的升级版Master以3:0战胜了当时排名世界第一的中国围棋选手柯洁。同年，国务院发布了《新一代人工智能发展规划》，由此标志发展人工智能正式上升为我国的国家战略。</a:t>
            </a:r>
            <a:endParaRPr lang="zh-CN" altLang="en-US" sz="140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561580" y="699135"/>
            <a:ext cx="1255395" cy="1260475"/>
          </a:xfrm>
          <a:prstGeom prst="rect">
            <a:avLst/>
          </a:prstGeom>
        </p:spPr>
      </p:pic>
      <p:pic>
        <p:nvPicPr>
          <p:cNvPr id="6146" name="图片 3"/>
          <p:cNvPicPr>
            <a:picLocks noChangeAspect="1"/>
          </p:cNvPicPr>
          <p:nvPr/>
        </p:nvPicPr>
        <p:blipFill>
          <a:blip r:embed="rId3"/>
          <a:stretch>
            <a:fillRect/>
          </a:stretch>
        </p:blipFill>
        <p:spPr>
          <a:xfrm>
            <a:off x="11790363" y="417513"/>
            <a:ext cx="1738312" cy="1360487"/>
          </a:xfrm>
          <a:prstGeom prst="rect">
            <a:avLst/>
          </a:prstGeom>
          <a:noFill/>
          <a:ln w="9525">
            <a:noFill/>
          </a:ln>
        </p:spPr>
      </p:pic>
      <p:sp>
        <p:nvSpPr>
          <p:cNvPr id="6148" name="TextBox 2"/>
          <p:cNvSpPr txBox="1"/>
          <p:nvPr/>
        </p:nvSpPr>
        <p:spPr>
          <a:xfrm>
            <a:off x="2771775" y="195263"/>
            <a:ext cx="5976938" cy="306705"/>
          </a:xfrm>
          <a:prstGeom prst="rect">
            <a:avLst/>
          </a:prstGeom>
          <a:noFill/>
          <a:ln w="9525">
            <a:noFill/>
          </a:ln>
        </p:spPr>
        <p:txBody>
          <a:bodyPr wrap="square" anchor="t">
            <a:spAutoFit/>
            <a:scene3d>
              <a:camera prst="orthographicFront"/>
              <a:lightRig rig="threePt" dir="t"/>
            </a:scene3d>
          </a:bodyPr>
          <a:lstStyle/>
          <a:p>
            <a:pPr algn="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主题：人工智能</a:t>
            </a:r>
            <a:endPar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854710" y="1233805"/>
            <a:ext cx="6532245" cy="2999740"/>
          </a:xfrm>
          <a:prstGeom prst="rect">
            <a:avLst/>
          </a:prstGeom>
          <a:noFill/>
        </p:spPr>
        <p:txBody>
          <a:bodyPr wrap="square" rtlCol="0">
            <a:spAutoFit/>
          </a:bodyPr>
          <a:p>
            <a:pPr algn="l">
              <a:lnSpc>
                <a:spcPct val="150000"/>
              </a:lnSpc>
            </a:pPr>
            <a:r>
              <a:rPr lang="en-US" altLang="zh-CN" sz="1400"/>
              <a:t>         </a:t>
            </a:r>
            <a:r>
              <a:rPr lang="zh-CN" altLang="en-US" sz="1400"/>
              <a:t>人类不断地从研究自然界的过程中汲取智慧，其中最复杂的研究对象就是人类本身。人工智能是指利用计算机技术及生物学知识搭建的人工智能系统，是对人的意识、思维的信息处理过程的模拟，实现对人类行为的模仿或研究。近年来，人工智能蓬勃发展，在问题求解、博弈、演绎逻辑及机器自动证明理论和技术等方面突飞猛进。相信在不久的将来，人类能创造出机器艺术家、音乐家、工程师和服务员。</a:t>
            </a:r>
            <a:endParaRPr lang="zh-CN" altLang="en-US" sz="1400"/>
          </a:p>
          <a:p>
            <a:pPr algn="l">
              <a:lnSpc>
                <a:spcPct val="150000"/>
              </a:lnSpc>
            </a:pPr>
            <a:r>
              <a:rPr lang="zh-CN" altLang="en-US" sz="1400"/>
              <a:t>          在此次WER能力挑战赛中，参赛队员要像软件工程师、算法科学家、机器人工程师等一样，制造机器人、编写代码，使机器人能够自主地帮助自己完成预期比赛任务。</a:t>
            </a:r>
            <a:endParaRPr lang="zh-CN" altLang="en-US" sz="1400"/>
          </a:p>
        </p:txBody>
      </p:sp>
    </p:spTree>
  </p:cSld>
  <p:clrMapOvr>
    <a:overrideClrMapping bg1="lt1" tx1="dk1" bg2="lt2" tx2="dk2" accent1="accent1" accent2="accent2" accent3="accent3" accent4="accent4" accent5="accent5" accent6="accent6" hlink="hlink" folHlink="folHlink"/>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5797693" y="29428"/>
            <a:ext cx="3326729" cy="398780"/>
          </a:xfrm>
          <a:prstGeom prst="rect">
            <a:avLst/>
          </a:prstGeom>
          <a:ln w="12700">
            <a:miter lim="400000"/>
          </a:ln>
        </p:spPr>
        <p:txBody>
          <a:bodyPr wrap="square" lIns="45719" rIns="45719">
            <a:spAutoFit/>
            <a:scene3d>
              <a:camera prst="orthographicFront"/>
              <a:lightRig rig="threePt" dir="t"/>
            </a:scene3d>
          </a:bodyPr>
          <a:lstStyle/>
          <a:p>
            <a:pPr algn="r">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accent1"/>
                </a:solidFill>
                <a:effectLst>
                  <a:outerShdw blurRad="38100" dist="25400" dir="5400000" algn="ctr" rotWithShape="0">
                    <a:srgbClr val="6E747A">
                      <a:alpha val="43000"/>
                    </a:srgbClr>
                  </a:outerShdw>
                </a:effectLst>
              </a:rPr>
              <a:t>赛制</a:t>
            </a:r>
            <a:endParaRPr lang="zh-CN" altLang="en-US" sz="2000" dirty="0" smtClean="0">
              <a:solidFill>
                <a:schemeClr val="accent1"/>
              </a:solidFill>
              <a:effectLst>
                <a:outerShdw blurRad="38100" dist="25400" dir="5400000" algn="ctr" rotWithShape="0">
                  <a:srgbClr val="6E747A">
                    <a:alpha val="43000"/>
                  </a:srgbClr>
                </a:outerShdw>
              </a:effectLst>
            </a:endParaRPr>
          </a:p>
        </p:txBody>
      </p:sp>
      <p:sp>
        <p:nvSpPr>
          <p:cNvPr id="3" name="矩形 2"/>
          <p:cNvSpPr/>
          <p:nvPr/>
        </p:nvSpPr>
        <p:spPr>
          <a:xfrm>
            <a:off x="510078" y="1322238"/>
            <a:ext cx="8382282" cy="2492990"/>
          </a:xfrm>
          <a:prstGeom prst="rect">
            <a:avLst/>
          </a:prstGeom>
        </p:spPr>
        <p:txBody>
          <a:bodyPr wrap="square">
            <a:spAutoFit/>
          </a:bodyPr>
          <a:lstStyle/>
          <a:p>
            <a:pPr>
              <a:lnSpc>
                <a:spcPct val="150000"/>
              </a:lnSpc>
            </a:pP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、积木教育机器人（电教赛制）</a:t>
            </a:r>
            <a:r>
              <a:rPr lang="zh-CN" altLang="zh-CN" sz="1800" dirty="0">
                <a:latin typeface="微软雅黑" panose="020B0503020204020204" pitchFamily="34" charset="-122"/>
                <a:ea typeface="微软雅黑" panose="020B0503020204020204" pitchFamily="34" charset="-122"/>
              </a:rPr>
              <a:t>比赛按小学、初中、高中不同组别</a:t>
            </a:r>
            <a:r>
              <a:rPr lang="zh-CN" altLang="en-US" sz="1800" dirty="0">
                <a:latin typeface="微软雅黑" panose="020B0503020204020204" pitchFamily="34" charset="-122"/>
                <a:ea typeface="微软雅黑" panose="020B0503020204020204" pitchFamily="34" charset="-122"/>
              </a:rPr>
              <a:t>分别</a:t>
            </a:r>
            <a:r>
              <a:rPr lang="zh-CN" altLang="zh-CN" sz="1800" dirty="0">
                <a:latin typeface="微软雅黑" panose="020B0503020204020204" pitchFamily="34" charset="-122"/>
                <a:ea typeface="微软雅黑" panose="020B0503020204020204" pitchFamily="34" charset="-122"/>
              </a:rPr>
              <a:t>进行比赛</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比赛</a:t>
            </a:r>
            <a:r>
              <a:rPr lang="zh-CN" altLang="zh-CN" sz="1800" dirty="0" smtClean="0">
                <a:latin typeface="微软雅黑" panose="020B0503020204020204" pitchFamily="34" charset="-122"/>
                <a:ea typeface="微软雅黑" panose="020B0503020204020204" pitchFamily="34" charset="-122"/>
              </a:rPr>
              <a:t>共</a:t>
            </a:r>
            <a:r>
              <a:rPr lang="en-US" altLang="zh-CN" sz="1800" dirty="0">
                <a:latin typeface="微软雅黑" panose="020B0503020204020204" pitchFamily="34" charset="-122"/>
                <a:ea typeface="微软雅黑" panose="020B0503020204020204" pitchFamily="34" charset="-122"/>
              </a:rPr>
              <a:t>2</a:t>
            </a:r>
            <a:r>
              <a:rPr lang="zh-CN" altLang="zh-CN" sz="1800" dirty="0" smtClean="0">
                <a:latin typeface="微软雅黑" panose="020B0503020204020204" pitchFamily="34" charset="-122"/>
                <a:ea typeface="微软雅黑" panose="020B0503020204020204" pitchFamily="34" charset="-122"/>
              </a:rPr>
              <a:t>轮</a:t>
            </a:r>
            <a:r>
              <a:rPr lang="zh-CN" altLang="en-US" sz="1800" dirty="0" smtClean="0">
                <a:latin typeface="微软雅黑" panose="020B0503020204020204" pitchFamily="34" charset="-122"/>
                <a:ea typeface="微软雅黑" panose="020B0503020204020204" pitchFamily="34" charset="-122"/>
              </a:rPr>
              <a:t>（具体要看各地安排，详见日程表），</a:t>
            </a:r>
            <a:r>
              <a:rPr lang="zh-CN" altLang="zh-CN" sz="1800" dirty="0">
                <a:latin typeface="微软雅黑" panose="020B0503020204020204" pitchFamily="34" charset="-122"/>
                <a:ea typeface="微软雅黑" panose="020B0503020204020204" pitchFamily="34" charset="-122"/>
              </a:rPr>
              <a:t>比赛不分初赛、复赛。</a:t>
            </a:r>
            <a:r>
              <a:rPr lang="zh-CN" altLang="en-US" sz="1800" dirty="0">
                <a:latin typeface="微软雅黑" panose="020B0503020204020204" pitchFamily="34" charset="-122"/>
                <a:ea typeface="微软雅黑" panose="020B0503020204020204" pitchFamily="34" charset="-122"/>
              </a:rPr>
              <a:t>每场</a:t>
            </a:r>
            <a:r>
              <a:rPr lang="zh-CN" altLang="zh-CN" sz="1800" dirty="0">
                <a:latin typeface="微软雅黑" panose="020B0503020204020204" pitchFamily="34" charset="-122"/>
                <a:ea typeface="微软雅黑" panose="020B0503020204020204" pitchFamily="34" charset="-122"/>
              </a:rPr>
              <a:t>比赛时间为</a:t>
            </a:r>
            <a:r>
              <a:rPr lang="en-US" altLang="zh-CN" sz="1800" dirty="0" smtClean="0">
                <a:latin typeface="微软雅黑" panose="020B0503020204020204" pitchFamily="34" charset="-122"/>
                <a:ea typeface="微软雅黑" panose="020B0503020204020204" pitchFamily="34" charset="-122"/>
              </a:rPr>
              <a:t>180</a:t>
            </a:r>
            <a:r>
              <a:rPr lang="zh-CN" altLang="en-US" sz="1800" dirty="0">
                <a:latin typeface="微软雅黑" panose="020B0503020204020204" pitchFamily="34" charset="-122"/>
                <a:ea typeface="微软雅黑" panose="020B0503020204020204" pitchFamily="34" charset="-122"/>
              </a:rPr>
              <a:t>秒</a:t>
            </a:r>
            <a:r>
              <a:rPr lang="zh-CN" altLang="zh-CN" sz="1600" dirty="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a:p>
            <a:pPr>
              <a:lnSpc>
                <a:spcPct val="150000"/>
              </a:lnSpc>
            </a:pP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、比赛结束后，将每支参赛</a:t>
            </a:r>
            <a:r>
              <a:rPr lang="zh-CN" altLang="en-US" sz="1800" dirty="0" smtClean="0">
                <a:latin typeface="微软雅黑" panose="020B0503020204020204" pitchFamily="34" charset="-122"/>
                <a:ea typeface="微软雅黑" panose="020B0503020204020204" pitchFamily="34" charset="-122"/>
              </a:rPr>
              <a:t>队总轮次</a:t>
            </a:r>
            <a:r>
              <a:rPr lang="zh-CN" altLang="en-US" sz="1800" dirty="0">
                <a:latin typeface="微软雅黑" panose="020B0503020204020204" pitchFamily="34" charset="-122"/>
                <a:ea typeface="微软雅黑" panose="020B0503020204020204" pitchFamily="34" charset="-122"/>
              </a:rPr>
              <a:t>成绩之和作为该队的总成绩</a:t>
            </a:r>
            <a:endParaRPr lang="zh-CN" altLang="en-US" sz="1800" dirty="0">
              <a:latin typeface="微软雅黑" panose="020B0503020204020204" pitchFamily="34" charset="-122"/>
              <a:ea typeface="微软雅黑" panose="020B0503020204020204" pitchFamily="34" charset="-122"/>
            </a:endParaRPr>
          </a:p>
          <a:p>
            <a:pPr>
              <a:lnSpc>
                <a:spcPct val="150000"/>
              </a:lnSpc>
            </a:pPr>
            <a:r>
              <a:rPr lang="zh-CN" altLang="zh-CN" sz="1600" dirty="0">
                <a:solidFill>
                  <a:srgbClr val="FF0000"/>
                </a:solidFill>
                <a:latin typeface="微软雅黑" panose="020B0503020204020204" pitchFamily="34" charset="-122"/>
                <a:ea typeface="微软雅黑" panose="020B0503020204020204" pitchFamily="34" charset="-122"/>
                <a:sym typeface="+mn-ea"/>
              </a:rPr>
              <a:t>（轮次及组别以大赛组委会日程表为准）</a:t>
            </a:r>
            <a:endParaRPr lang="zh-CN" altLang="zh-CN" sz="1600" dirty="0">
              <a:solidFill>
                <a:srgbClr val="FF0000"/>
              </a:solidFill>
              <a:latin typeface="微软雅黑" panose="020B0503020204020204" pitchFamily="34" charset="-122"/>
              <a:ea typeface="微软雅黑" panose="020B0503020204020204" pitchFamily="34" charset="-122"/>
              <a:sym typeface="+mn-ea"/>
            </a:endParaRPr>
          </a:p>
          <a:p>
            <a:pPr>
              <a:lnSpc>
                <a:spcPct val="150000"/>
              </a:lnSpc>
            </a:pPr>
            <a:endParaRPr lang="zh-CN" altLang="zh-CN" sz="16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4"/>
          <p:cNvSpPr txBox="1"/>
          <p:nvPr/>
        </p:nvSpPr>
        <p:spPr>
          <a:xfrm>
            <a:off x="8748713" y="4784725"/>
            <a:ext cx="360362" cy="261938"/>
          </a:xfrm>
          <a:prstGeom prst="rect">
            <a:avLst/>
          </a:prstGeom>
          <a:noFill/>
          <a:ln w="9525">
            <a:noFill/>
          </a:ln>
        </p:spPr>
        <p:txBody>
          <a:bodyPr wrap="square" anchor="t">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21</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6" name="内容占位符 2"/>
          <p:cNvSpPr txBox="1"/>
          <p:nvPr/>
        </p:nvSpPr>
        <p:spPr>
          <a:xfrm>
            <a:off x="1082040" y="441325"/>
            <a:ext cx="7210425" cy="37274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50000"/>
              </a:lnSpc>
              <a:spcBef>
                <a:spcPts val="0"/>
              </a:spcBef>
              <a:buFont typeface="Arial" panose="020B0604020202020204" pitchFamily="34" charset="0"/>
              <a:buNone/>
            </a:pPr>
            <a:r>
              <a:rPr lang="zh-CN" altLang="zh-CN" sz="2000" b="1" strike="noStrike" noProof="1" smtClean="0">
                <a:solidFill>
                  <a:schemeClr val="accent4"/>
                </a:solidFill>
                <a:latin typeface="微软雅黑" panose="020B0503020204020204" pitchFamily="34" charset="-122"/>
                <a:ea typeface="微软雅黑" panose="020B0503020204020204" pitchFamily="34" charset="-122"/>
                <a:cs typeface="+mn-cs"/>
              </a:rPr>
              <a:t>调试期间：</a:t>
            </a:r>
            <a:endParaRPr lang="zh-CN" altLang="zh-CN" sz="2000" b="1" strike="noStrike" noProof="1" smtClean="0">
              <a:solidFill>
                <a:schemeClr val="accent4"/>
              </a:solidFill>
              <a:latin typeface="微软雅黑" panose="020B0503020204020204" pitchFamily="34" charset="-122"/>
              <a:ea typeface="微软雅黑" panose="020B0503020204020204" pitchFamily="34" charset="-122"/>
            </a:endParaRPr>
          </a:p>
          <a:p>
            <a:pPr marL="0" indent="0" fontAlgn="auto">
              <a:lnSpc>
                <a:spcPct val="150000"/>
              </a:lnSpc>
              <a:spcBef>
                <a:spcPts val="0"/>
              </a:spcBef>
              <a:buFont typeface="Arial" panose="020B0604020202020204" pitchFamily="34" charset="0"/>
              <a:buNone/>
            </a:pPr>
            <a:r>
              <a:rPr lang="en-US" altLang="zh-CN" sz="2000" b="1" strike="noStrike" noProof="1" smtClean="0">
                <a:latin typeface="微软雅黑" panose="020B0503020204020204" pitchFamily="34" charset="-122"/>
                <a:ea typeface="微软雅黑" panose="020B0503020204020204" pitchFamily="34" charset="-122"/>
                <a:cs typeface="+mn-cs"/>
              </a:rPr>
              <a:t>1.</a:t>
            </a:r>
            <a:r>
              <a:rPr lang="zh-CN" altLang="en-US" sz="2000" b="1" strike="noStrike" noProof="1" smtClean="0">
                <a:latin typeface="微软雅黑" panose="020B0503020204020204" pitchFamily="34" charset="-122"/>
                <a:ea typeface="微软雅黑" panose="020B0503020204020204" pitchFamily="34" charset="-122"/>
                <a:cs typeface="+mn-cs"/>
              </a:rPr>
              <a:t>检录后进入准备区</a:t>
            </a:r>
            <a:endParaRPr lang="zh-CN" altLang="en-US" sz="2000" b="1" strike="noStrike" noProof="1" smtClean="0">
              <a:latin typeface="微软雅黑" panose="020B0503020204020204" pitchFamily="34" charset="-122"/>
              <a:ea typeface="微软雅黑" panose="020B0503020204020204" pitchFamily="34" charset="-122"/>
            </a:endParaRPr>
          </a:p>
          <a:p>
            <a:pPr marL="0" indent="0" algn="l" fontAlgn="auto">
              <a:lnSpc>
                <a:spcPct val="150000"/>
              </a:lnSpc>
              <a:spcBef>
                <a:spcPts val="0"/>
              </a:spcBef>
              <a:buFont typeface="Arial" panose="020B0604020202020204" pitchFamily="34" charset="0"/>
              <a:buNone/>
            </a:pPr>
            <a:r>
              <a:rPr lang="zh-CN" altLang="en-US" sz="1400" strike="noStrike" noProof="1" smtClean="0">
                <a:latin typeface="微软雅黑" panose="020B0503020204020204" pitchFamily="34" charset="-122"/>
                <a:ea typeface="微软雅黑" panose="020B0503020204020204" pitchFamily="34" charset="-122"/>
                <a:cs typeface="+mn-cs"/>
              </a:rPr>
              <a:t>I.根据场地座位表参赛选手找到自己座位，连接电源。</a:t>
            </a:r>
            <a:endParaRPr lang="zh-CN" altLang="en-US" sz="1400" strike="noStrike" noProof="1" smtClean="0">
              <a:latin typeface="微软雅黑" panose="020B0503020204020204" pitchFamily="34" charset="-122"/>
              <a:ea typeface="微软雅黑" panose="020B0503020204020204" pitchFamily="34" charset="-122"/>
            </a:endParaRPr>
          </a:p>
          <a:p>
            <a:pPr marL="0" indent="0" algn="l" fontAlgn="auto">
              <a:lnSpc>
                <a:spcPct val="150000"/>
              </a:lnSpc>
              <a:spcBef>
                <a:spcPts val="0"/>
              </a:spcBef>
              <a:buFont typeface="Arial" panose="020B0604020202020204" pitchFamily="34" charset="0"/>
              <a:buNone/>
            </a:pPr>
            <a:r>
              <a:rPr lang="zh-CN" altLang="en-US" sz="1400" strike="noStrike" noProof="1" smtClean="0">
                <a:latin typeface="微软雅黑" panose="020B0503020204020204" pitchFamily="34" charset="-122"/>
                <a:ea typeface="微软雅黑" panose="020B0503020204020204" pitchFamily="34" charset="-122"/>
                <a:cs typeface="+mn-cs"/>
              </a:rPr>
              <a:t>II.未接到调试开始信号前不允许上场调试，在自己位置上等待。</a:t>
            </a:r>
            <a:endParaRPr lang="zh-CN" altLang="en-US" sz="1400" strike="noStrike" noProof="1" smtClean="0">
              <a:latin typeface="微软雅黑" panose="020B0503020204020204" pitchFamily="34" charset="-122"/>
              <a:ea typeface="微软雅黑" panose="020B0503020204020204" pitchFamily="34" charset="-122"/>
            </a:endParaRPr>
          </a:p>
          <a:p>
            <a:pPr marL="0" indent="0" algn="l" fontAlgn="auto">
              <a:lnSpc>
                <a:spcPct val="150000"/>
              </a:lnSpc>
              <a:spcBef>
                <a:spcPts val="0"/>
              </a:spcBef>
              <a:buFont typeface="Arial" panose="020B0604020202020204" pitchFamily="34" charset="0"/>
              <a:buNone/>
            </a:pPr>
            <a:r>
              <a:rPr lang="en-US" altLang="zh-CN" sz="1400" strike="noStrike" noProof="1" smtClean="0">
                <a:latin typeface="微软雅黑" panose="020B0503020204020204" pitchFamily="34" charset="-122"/>
                <a:ea typeface="微软雅黑" panose="020B0503020204020204" pitchFamily="34" charset="-122"/>
                <a:cs typeface="+mn-cs"/>
              </a:rPr>
              <a:t>III.</a:t>
            </a:r>
            <a:r>
              <a:rPr lang="zh-CN" altLang="en-US" sz="1400" strike="noStrike" noProof="1" smtClean="0">
                <a:latin typeface="微软雅黑" panose="020B0503020204020204" pitchFamily="34" charset="-122"/>
                <a:ea typeface="微软雅黑" panose="020B0503020204020204" pitchFamily="34" charset="-122"/>
                <a:cs typeface="+mn-cs"/>
              </a:rPr>
              <a:t>等待裁判员领取附加任务模型及说明，与所有任务摆放位置及方向。</a:t>
            </a:r>
            <a:endParaRPr lang="zh-CN" altLang="en-US" sz="1400" strike="noStrike" noProof="1" smtClean="0">
              <a:latin typeface="微软雅黑" panose="020B0503020204020204" pitchFamily="34" charset="-122"/>
              <a:ea typeface="微软雅黑" panose="020B0503020204020204" pitchFamily="34" charset="-122"/>
              <a:cs typeface="+mn-cs"/>
            </a:endParaRPr>
          </a:p>
          <a:p>
            <a:pPr marL="0" indent="0" algn="l" fontAlgn="auto">
              <a:lnSpc>
                <a:spcPct val="150000"/>
              </a:lnSpc>
              <a:spcBef>
                <a:spcPts val="0"/>
              </a:spcBef>
              <a:buFont typeface="Arial" panose="020B0604020202020204" pitchFamily="34" charset="0"/>
              <a:buNone/>
            </a:pPr>
            <a:r>
              <a:rPr lang="en-US" altLang="zh-CN" sz="2000" b="1" strike="noStrike" noProof="1" smtClean="0">
                <a:latin typeface="微软雅黑" panose="020B0503020204020204" pitchFamily="34" charset="-122"/>
                <a:ea typeface="微软雅黑" panose="020B0503020204020204" pitchFamily="34" charset="-122"/>
                <a:cs typeface="+mn-cs"/>
                <a:sym typeface="+mn-ea"/>
              </a:rPr>
              <a:t>2.</a:t>
            </a:r>
            <a:r>
              <a:rPr lang="zh-CN" altLang="en-US" sz="2000" b="1" strike="noStrike" noProof="1" smtClean="0">
                <a:latin typeface="微软雅黑" panose="020B0503020204020204" pitchFamily="34" charset="-122"/>
                <a:ea typeface="微软雅黑" panose="020B0503020204020204" pitchFamily="34" charset="-122"/>
                <a:cs typeface="+mn-cs"/>
                <a:sym typeface="+mn-ea"/>
              </a:rPr>
              <a:t>搭建机器人并</a:t>
            </a:r>
            <a:r>
              <a:rPr lang="zh-CN" altLang="en-US" sz="2000" b="1" strike="noStrike" noProof="1">
                <a:latin typeface="微软雅黑" panose="020B0503020204020204" pitchFamily="34" charset="-122"/>
                <a:ea typeface="微软雅黑" panose="020B0503020204020204" pitchFamily="34" charset="-122"/>
                <a:cs typeface="+mn-cs"/>
                <a:sym typeface="+mn-ea"/>
              </a:rPr>
              <a:t>编程调试（</a:t>
            </a:r>
            <a:r>
              <a:rPr lang="en-US" altLang="zh-CN" sz="2000" b="1" strike="noStrike" noProof="1">
                <a:latin typeface="微软雅黑" panose="020B0503020204020204" pitchFamily="34" charset="-122"/>
                <a:ea typeface="微软雅黑" panose="020B0503020204020204" pitchFamily="34" charset="-122"/>
                <a:cs typeface="+mn-cs"/>
                <a:sym typeface="+mn-ea"/>
              </a:rPr>
              <a:t>120min</a:t>
            </a:r>
            <a:r>
              <a:rPr lang="zh-CN" altLang="en-US" sz="2000" b="1" strike="noStrike" noProof="1">
                <a:latin typeface="微软雅黑" panose="020B0503020204020204" pitchFamily="34" charset="-122"/>
                <a:ea typeface="微软雅黑" panose="020B0503020204020204" pitchFamily="34" charset="-122"/>
                <a:cs typeface="+mn-cs"/>
                <a:sym typeface="+mn-ea"/>
              </a:rPr>
              <a:t>）</a:t>
            </a:r>
            <a:endParaRPr lang="zh-CN" altLang="en-US" sz="2000" b="1" strike="noStrike" noProof="1">
              <a:latin typeface="微软雅黑" panose="020B0503020204020204" pitchFamily="34" charset="-122"/>
              <a:ea typeface="微软雅黑" panose="020B0503020204020204" pitchFamily="34" charset="-122"/>
              <a:sym typeface="+mn-ea"/>
            </a:endParaRPr>
          </a:p>
          <a:p>
            <a:pPr marL="0" indent="0" fontAlgn="auto">
              <a:lnSpc>
                <a:spcPct val="150000"/>
              </a:lnSpc>
              <a:spcBef>
                <a:spcPts val="0"/>
              </a:spcBef>
              <a:buFont typeface="Arial" panose="020B0604020202020204" pitchFamily="34" charset="0"/>
              <a:buNone/>
            </a:pPr>
            <a:r>
              <a:rPr lang="en-US" altLang="zh-CN" sz="1600" strike="noStrike" noProof="1" smtClean="0">
                <a:latin typeface="微软雅黑" panose="020B0503020204020204" pitchFamily="34" charset="-122"/>
                <a:ea typeface="微软雅黑" panose="020B0503020204020204" pitchFamily="34" charset="-122"/>
                <a:cs typeface="+mn-cs"/>
                <a:sym typeface="+mn-ea"/>
              </a:rPr>
              <a:t>I.</a:t>
            </a:r>
            <a:r>
              <a:rPr lang="zh-CN" altLang="en-US" sz="1400" strike="noStrike" noProof="1" smtClean="0">
                <a:latin typeface="微软雅黑" panose="020B0503020204020204" pitchFamily="34" charset="-122"/>
                <a:ea typeface="微软雅黑" panose="020B0503020204020204" pitchFamily="34" charset="-122"/>
                <a:cs typeface="+mn-cs"/>
                <a:sym typeface="+mn-ea"/>
              </a:rPr>
              <a:t>遵守调试秩序，注意不要毁坏或带走场地任务模型。</a:t>
            </a:r>
            <a:endParaRPr lang="zh-CN" altLang="en-US" sz="1400" strike="noStrike" noProof="1" smtClean="0">
              <a:latin typeface="微软雅黑" panose="020B0503020204020204" pitchFamily="34" charset="-122"/>
              <a:ea typeface="微软雅黑" panose="020B0503020204020204" pitchFamily="34" charset="-122"/>
              <a:sym typeface="+mn-ea"/>
            </a:endParaRPr>
          </a:p>
          <a:p>
            <a:pPr marL="0" indent="0" fontAlgn="auto">
              <a:lnSpc>
                <a:spcPct val="150000"/>
              </a:lnSpc>
              <a:spcBef>
                <a:spcPts val="0"/>
              </a:spcBef>
              <a:buFont typeface="Arial" panose="020B0604020202020204" pitchFamily="34" charset="0"/>
              <a:buNone/>
            </a:pPr>
            <a:r>
              <a:rPr lang="zh-CN" altLang="en-US" sz="1400" strike="noStrike" noProof="1" smtClean="0">
                <a:latin typeface="微软雅黑" panose="020B0503020204020204" pitchFamily="34" charset="-122"/>
                <a:ea typeface="微软雅黑" panose="020B0503020204020204" pitchFamily="34" charset="-122"/>
                <a:cs typeface="+mn-cs"/>
                <a:sym typeface="+mn-ea"/>
              </a:rPr>
              <a:t>II.根据现场环境修改机器人的结构和编写程序</a:t>
            </a:r>
            <a:endParaRPr lang="zh-CN" altLang="en-US" sz="1400" strike="noStrike" noProof="1" smtClean="0">
              <a:latin typeface="微软雅黑" panose="020B0503020204020204" pitchFamily="34" charset="-122"/>
              <a:ea typeface="微软雅黑" panose="020B0503020204020204" pitchFamily="34" charset="-122"/>
              <a:sym typeface="+mn-ea"/>
            </a:endParaRPr>
          </a:p>
          <a:p>
            <a:pPr marL="0" indent="0" fontAlgn="auto">
              <a:lnSpc>
                <a:spcPct val="150000"/>
              </a:lnSpc>
              <a:spcBef>
                <a:spcPts val="0"/>
              </a:spcBef>
              <a:buFont typeface="Arial" panose="020B0604020202020204" pitchFamily="34" charset="0"/>
              <a:buNone/>
            </a:pPr>
            <a:r>
              <a:rPr lang="zh-CN" altLang="en-US" sz="2000" b="1" strike="noStrike" noProof="1" smtClean="0">
                <a:latin typeface="微软雅黑" panose="020B0503020204020204" pitchFamily="34" charset="-122"/>
                <a:ea typeface="微软雅黑" panose="020B0503020204020204" pitchFamily="34" charset="-122"/>
                <a:cs typeface="+mn-cs"/>
                <a:sym typeface="+mn-ea"/>
              </a:rPr>
              <a:t>3.封存（10min）</a:t>
            </a:r>
            <a:endParaRPr lang="zh-CN" altLang="en-US" sz="2000" b="1" strike="noStrike" noProof="1" smtClean="0">
              <a:latin typeface="微软雅黑" panose="020B0503020204020204" pitchFamily="34" charset="-122"/>
              <a:ea typeface="微软雅黑" panose="020B0503020204020204" pitchFamily="34" charset="-122"/>
            </a:endParaRPr>
          </a:p>
          <a:p>
            <a:pPr marL="0" indent="0" algn="l" fontAlgn="auto">
              <a:lnSpc>
                <a:spcPct val="150000"/>
              </a:lnSpc>
              <a:spcBef>
                <a:spcPts val="0"/>
              </a:spcBef>
              <a:buFont typeface="Arial" panose="020B0604020202020204" pitchFamily="34" charset="0"/>
              <a:buNone/>
            </a:pPr>
            <a:r>
              <a:rPr lang="zh-CN" altLang="en-US" sz="1400" strike="noStrike" noProof="1" smtClean="0">
                <a:latin typeface="微软雅黑" panose="020B0503020204020204" pitchFamily="34" charset="-122"/>
                <a:ea typeface="微软雅黑" panose="020B0503020204020204" pitchFamily="34" charset="-122"/>
                <a:cs typeface="+mn-cs"/>
              </a:rPr>
              <a:t>I.依次将带有主机的机器人及比赛需要的附件存放在封存区中。</a:t>
            </a:r>
            <a:endParaRPr lang="zh-CN" altLang="en-US" sz="1400" strike="noStrike" noProof="1" smtClean="0">
              <a:latin typeface="微软雅黑" panose="020B0503020204020204" pitchFamily="34" charset="-122"/>
              <a:ea typeface="微软雅黑" panose="020B0503020204020204" pitchFamily="34" charset="-122"/>
            </a:endParaRPr>
          </a:p>
          <a:p>
            <a:pPr marL="0" indent="0" algn="l" fontAlgn="auto">
              <a:lnSpc>
                <a:spcPct val="150000"/>
              </a:lnSpc>
              <a:spcBef>
                <a:spcPts val="0"/>
              </a:spcBef>
              <a:buFont typeface="Arial" panose="020B0604020202020204" pitchFamily="34" charset="0"/>
              <a:buNone/>
            </a:pPr>
            <a:r>
              <a:rPr lang="zh-CN" altLang="en-US" sz="1400" strike="noStrike" noProof="1" smtClean="0">
                <a:latin typeface="微软雅黑" panose="020B0503020204020204" pitchFamily="34" charset="-122"/>
                <a:ea typeface="微软雅黑" panose="020B0503020204020204" pitchFamily="34" charset="-122"/>
                <a:cs typeface="+mn-cs"/>
              </a:rPr>
              <a:t>II.封存之后参赛选手不允许再次拿取机器人或更换机器人部件及程序直到本轮比赛结束</a:t>
            </a:r>
            <a:endParaRPr lang="zh-CN" altLang="en-US" sz="1400" strike="noStrike" noProof="1" smtClean="0">
              <a:latin typeface="微软雅黑" panose="020B0503020204020204" pitchFamily="34" charset="-122"/>
              <a:ea typeface="微软雅黑" panose="020B0503020204020204" pitchFamily="34" charset="-122"/>
            </a:endParaRPr>
          </a:p>
          <a:p>
            <a:pPr marL="0" indent="0" fontAlgn="auto">
              <a:lnSpc>
                <a:spcPct val="150000"/>
              </a:lnSpc>
              <a:spcBef>
                <a:spcPts val="0"/>
              </a:spcBef>
              <a:buNone/>
            </a:pPr>
            <a:endParaRPr lang="zh-CN" altLang="en-US" strike="noStrike" noProof="1">
              <a:latin typeface="微软雅黑" panose="020B0503020204020204" pitchFamily="34" charset="-122"/>
              <a:ea typeface="微软雅黑" panose="020B0503020204020204" pitchFamily="34" charset="-122"/>
            </a:endParaRPr>
          </a:p>
        </p:txBody>
      </p:sp>
      <p:sp>
        <p:nvSpPr>
          <p:cNvPr id="9219" name="TextBox 6"/>
          <p:cNvSpPr txBox="1"/>
          <p:nvPr/>
        </p:nvSpPr>
        <p:spPr>
          <a:xfrm>
            <a:off x="3054985" y="183833"/>
            <a:ext cx="5976938" cy="368300"/>
          </a:xfrm>
          <a:prstGeom prst="rect">
            <a:avLst/>
          </a:prstGeom>
          <a:noFill/>
          <a:ln w="9525">
            <a:noFill/>
          </a:ln>
        </p:spPr>
        <p:txBody>
          <a:bodyPr wrap="square" anchor="t">
            <a:spAutoFit/>
            <a:scene3d>
              <a:camera prst="orthographicFront"/>
              <a:lightRig rig="threePt" dir="t"/>
            </a:scene3d>
          </a:bodyPr>
          <a:lstStyle/>
          <a:p>
            <a:pPr algn="r"/>
            <a:r>
              <a:rPr lang="zh-CN" altLang="en-US" sz="1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比赛过程</a:t>
            </a:r>
            <a:endParaRPr lang="zh-CN" altLang="en-US" sz="1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1052286" y="121890"/>
            <a:ext cx="3326729" cy="398780"/>
          </a:xfrm>
          <a:prstGeom prst="rect">
            <a:avLst/>
          </a:prstGeom>
          <a:ln w="12700">
            <a:miter lim="400000"/>
          </a:ln>
        </p:spPr>
        <p:txBody>
          <a:bodyPr wrap="square" lIns="45719" rIns="45719">
            <a:spAutoFit/>
            <a:scene3d>
              <a:camera prst="orthographicFront"/>
              <a:lightRig rig="threePt" dir="t"/>
            </a:scene3d>
          </a:bodyPr>
          <a:lstStyle/>
          <a:p>
            <a:pPr algn="l">
              <a:defRPr sz="2800" b="1">
                <a:solidFill>
                  <a:srgbClr val="53535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2000" dirty="0" smtClean="0">
                <a:solidFill>
                  <a:schemeClr val="tx1"/>
                </a:solidFill>
                <a:effectLst>
                  <a:outerShdw blurRad="38100" dist="19050" dir="2700000" algn="tl" rotWithShape="0">
                    <a:schemeClr val="dk1">
                      <a:alpha val="40000"/>
                    </a:schemeClr>
                  </a:outerShdw>
                </a:effectLst>
              </a:rPr>
              <a:t>竞赛场地与环境</a:t>
            </a:r>
            <a:endParaRPr lang="zh-CN" altLang="en-US" sz="2000" dirty="0" smtClean="0">
              <a:solidFill>
                <a:schemeClr val="tx1"/>
              </a:solidFill>
              <a:effectLst>
                <a:outerShdw blurRad="38100" dist="19050" dir="2700000" algn="tl" rotWithShape="0">
                  <a:schemeClr val="dk1">
                    <a:alpha val="40000"/>
                  </a:schemeClr>
                </a:outerShdw>
              </a:effectLst>
            </a:endParaRPr>
          </a:p>
        </p:txBody>
      </p:sp>
      <p:sp>
        <p:nvSpPr>
          <p:cNvPr id="9219" name="TextBox 6"/>
          <p:cNvSpPr txBox="1"/>
          <p:nvPr/>
        </p:nvSpPr>
        <p:spPr>
          <a:xfrm>
            <a:off x="3045460" y="152083"/>
            <a:ext cx="5976938" cy="368300"/>
          </a:xfrm>
          <a:prstGeom prst="rect">
            <a:avLst/>
          </a:prstGeom>
          <a:noFill/>
          <a:ln w="9525">
            <a:noFill/>
          </a:ln>
        </p:spPr>
        <p:txBody>
          <a:bodyPr wrap="square" anchor="t">
            <a:spAutoFit/>
            <a:scene3d>
              <a:camera prst="orthographicFront"/>
              <a:lightRig rig="threePt" dir="t"/>
            </a:scene3d>
          </a:bodyPr>
          <a:p>
            <a:pPr algn="r"/>
            <a:r>
              <a:rPr lang="zh-CN" altLang="en-US" sz="1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竞赛场地</a:t>
            </a:r>
            <a:endParaRPr lang="zh-CN" altLang="en-US" sz="1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6" name="图片 36" descr="F:\2019 竞赛资料\学校赛制\积木教育机器人赛（电教赛制）【小学组、初中组、高中组】(C201SK903)\图片PS\图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4378960" y="682625"/>
            <a:ext cx="3772535" cy="3749675"/>
          </a:xfrm>
          <a:prstGeom prst="rect">
            <a:avLst/>
          </a:prstGeom>
          <a:noFill/>
          <a:ln>
            <a:noFill/>
          </a:ln>
        </p:spPr>
      </p:pic>
      <p:sp>
        <p:nvSpPr>
          <p:cNvPr id="6" name="文本框 5"/>
          <p:cNvSpPr txBox="1"/>
          <p:nvPr/>
        </p:nvSpPr>
        <p:spPr>
          <a:xfrm>
            <a:off x="342900" y="682625"/>
            <a:ext cx="3185160" cy="3969385"/>
          </a:xfrm>
          <a:prstGeom prst="rect">
            <a:avLst/>
          </a:prstGeom>
          <a:noFill/>
        </p:spPr>
        <p:txBody>
          <a:bodyPr wrap="square" rtlCol="0">
            <a:spAutoFit/>
          </a:bodyPr>
          <a:p>
            <a:pPr>
              <a:lnSpc>
                <a:spcPct val="150000"/>
              </a:lnSpc>
            </a:pPr>
            <a:r>
              <a:rPr lang="zh-CN" altLang="en-US" sz="1400"/>
              <a:t>比赛场地分上下两层（如图1所示），支架为金属材质，两层之间通过斜坡相连，斜坡与一层场地夹角为30度(±1度)，二层场地护栏为木板（高度10cm，厚度1-2cm）。在一层场地、二层场地、斜坡上各铺有场地膜。</a:t>
            </a:r>
            <a:endParaRPr lang="zh-CN" altLang="en-US" sz="1400"/>
          </a:p>
          <a:p>
            <a:pPr>
              <a:lnSpc>
                <a:spcPct val="150000"/>
              </a:lnSpc>
            </a:pPr>
            <a:r>
              <a:rPr lang="zh-CN" altLang="en-US" sz="1400"/>
              <a:t>场地上共有2个基地，一层基地大小为30*30cm（长*宽）；二层基地位于斜坡顶端黑色横线以上及二层场地西北角，大小为64*40cm（长*宽）。比赛过程中，机器人可以选择从任一基地离开或返回。</a:t>
            </a:r>
            <a:endParaRPr lang="zh-CN" altLang="en-US" sz="1400"/>
          </a:p>
        </p:txBody>
      </p:sp>
      <p:sp>
        <p:nvSpPr>
          <p:cNvPr id="96" name="AutoShape 107"/>
          <p:cNvSpPr>
            <a:spLocks noChangeArrowheads="1"/>
          </p:cNvSpPr>
          <p:nvPr/>
        </p:nvSpPr>
        <p:spPr bwMode="auto">
          <a:xfrm>
            <a:off x="3649345" y="798513"/>
            <a:ext cx="895350" cy="314325"/>
          </a:xfrm>
          <a:prstGeom prst="wedgeRectCallout">
            <a:avLst>
              <a:gd name="adj1" fmla="val 87098"/>
              <a:gd name="adj2" fmla="val 141839"/>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r>
              <a:rPr lang="en-US" altLang="zh-CN" sz="900" kern="100">
                <a:latin typeface="华文仿宋" panose="02010600040101010101" charset="-122"/>
                <a:ea typeface="华文仿宋" panose="02010600040101010101" charset="-122"/>
                <a:cs typeface="Times New Roman" panose="02020603050405020304"/>
                <a:sym typeface="Times New Roman" panose="02020603050405020304"/>
              </a:rPr>
              <a:t>二层“基地”</a:t>
            </a:r>
            <a:endParaRPr lang="en-US" altLang="zh-CN" sz="90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97" name="AutoShape 106"/>
          <p:cNvSpPr>
            <a:spLocks noChangeArrowheads="1"/>
          </p:cNvSpPr>
          <p:nvPr/>
        </p:nvSpPr>
        <p:spPr bwMode="auto">
          <a:xfrm>
            <a:off x="3649345" y="3569970"/>
            <a:ext cx="1295400" cy="285750"/>
          </a:xfrm>
          <a:prstGeom prst="wedgeRectCallout">
            <a:avLst>
              <a:gd name="adj1" fmla="val 76956"/>
              <a:gd name="adj2" fmla="val -348465"/>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r>
              <a:rPr lang="en-US" altLang="zh-CN" sz="900" kern="100">
                <a:latin typeface="华文仿宋" panose="02010600040101010101" charset="-122"/>
                <a:ea typeface="华文仿宋" panose="02010600040101010101" charset="-122"/>
                <a:cs typeface="Times New Roman" panose="02020603050405020304"/>
                <a:sym typeface="Times New Roman" panose="02020603050405020304"/>
              </a:rPr>
              <a:t>斜坡：42*140cm</a:t>
            </a:r>
            <a:endParaRPr lang="en-US" altLang="zh-CN" sz="90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98" name="AutoShape 105"/>
          <p:cNvSpPr>
            <a:spLocks noChangeArrowheads="1"/>
          </p:cNvSpPr>
          <p:nvPr/>
        </p:nvSpPr>
        <p:spPr bwMode="auto">
          <a:xfrm>
            <a:off x="7615555" y="682625"/>
            <a:ext cx="1057910" cy="285750"/>
          </a:xfrm>
          <a:prstGeom prst="wedgeRectCallout">
            <a:avLst>
              <a:gd name="adj1" fmla="val -208358"/>
              <a:gd name="adj2" fmla="val 175530"/>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r>
              <a:rPr lang="en-US" altLang="zh-CN" sz="900" kern="100">
                <a:latin typeface="华文仿宋" panose="02010600040101010101" charset="-122"/>
                <a:ea typeface="华文仿宋" panose="02010600040101010101" charset="-122"/>
                <a:cs typeface="Times New Roman" panose="02020603050405020304"/>
                <a:sym typeface="Times New Roman" panose="02020603050405020304"/>
              </a:rPr>
              <a:t>二层：204*116cm</a:t>
            </a:r>
            <a:endParaRPr lang="en-US" altLang="zh-CN" sz="90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99" name="AutoShape 103"/>
          <p:cNvSpPr>
            <a:spLocks noChangeArrowheads="1"/>
          </p:cNvSpPr>
          <p:nvPr/>
        </p:nvSpPr>
        <p:spPr bwMode="auto">
          <a:xfrm>
            <a:off x="7668578" y="1507490"/>
            <a:ext cx="1050925" cy="285750"/>
          </a:xfrm>
          <a:prstGeom prst="wedgeRectCallout">
            <a:avLst>
              <a:gd name="adj1" fmla="val -116282"/>
              <a:gd name="adj2" fmla="val 209556"/>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r>
              <a:rPr lang="en-US" altLang="zh-CN" sz="900" kern="100">
                <a:latin typeface="华文仿宋" panose="02010600040101010101" charset="-122"/>
                <a:ea typeface="华文仿宋" panose="02010600040101010101" charset="-122"/>
                <a:cs typeface="Times New Roman" panose="02020603050405020304"/>
                <a:sym typeface="Times New Roman" panose="02020603050405020304"/>
              </a:rPr>
              <a:t>一层：240*210cm</a:t>
            </a:r>
            <a:endParaRPr lang="en-US" altLang="zh-CN" sz="900" kern="100">
              <a:latin typeface="华文仿宋" panose="02010600040101010101" charset="-122"/>
              <a:ea typeface="华文仿宋" panose="02010600040101010101" charset="-122"/>
              <a:cs typeface="Times New Roman" panose="02020603050405020304"/>
              <a:sym typeface="Times New Roman" panose="02020603050405020304"/>
            </a:endParaRPr>
          </a:p>
        </p:txBody>
      </p:sp>
      <p:sp>
        <p:nvSpPr>
          <p:cNvPr id="100" name="AutoShape 104"/>
          <p:cNvSpPr>
            <a:spLocks noChangeArrowheads="1"/>
          </p:cNvSpPr>
          <p:nvPr/>
        </p:nvSpPr>
        <p:spPr bwMode="auto">
          <a:xfrm>
            <a:off x="7720648" y="2505393"/>
            <a:ext cx="998855" cy="314325"/>
          </a:xfrm>
          <a:prstGeom prst="wedgeRectCallout">
            <a:avLst>
              <a:gd name="adj1" fmla="val -118383"/>
              <a:gd name="adj2" fmla="val 102435"/>
            </a:avLst>
          </a:prstGeom>
          <a:solidFill>
            <a:srgbClr val="FFFFFF"/>
          </a:solidFill>
          <a:ln w="9525">
            <a:solidFill>
              <a:srgbClr val="000000"/>
            </a:solidFill>
            <a:miter lim="800000"/>
          </a:ln>
        </p:spPr>
        <p:txBody>
          <a:bodyPr rot="0" vert="horz" wrap="square" lIns="91440" tIns="45720" rIns="91440" bIns="45720" anchor="t" anchorCtr="0" upright="1">
            <a:noAutofit/>
          </a:bodyPr>
          <a:lstStyle/>
          <a:p>
            <a:r>
              <a:rPr lang="en-US" altLang="zh-CN" sz="900" b="1" kern="100">
                <a:latin typeface="华文仿宋" panose="02010600040101010101" charset="-122"/>
                <a:ea typeface="华文仿宋" panose="02010600040101010101" charset="-122"/>
                <a:cs typeface="Times New Roman" panose="02020603050405020304"/>
                <a:sym typeface="Times New Roman" panose="02020603050405020304"/>
              </a:rPr>
              <a:t>一层“基地”</a:t>
            </a:r>
            <a:endParaRPr lang="en-US" altLang="zh-CN" sz="900" b="1" kern="100">
              <a:latin typeface="华文仿宋" panose="02010600040101010101" charset="-122"/>
              <a:ea typeface="华文仿宋" panose="02010600040101010101" charset="-122"/>
              <a:cs typeface="Times New Roman" panose="02020603050405020304"/>
              <a:sym typeface="Times New Roman" panose="02020603050405020304"/>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4858</Words>
  <Application>WPS 演示</Application>
  <PresentationFormat>全屏显示(16:9)</PresentationFormat>
  <Paragraphs>401</Paragraphs>
  <Slides>37</Slides>
  <Notes>2</Notes>
  <HiddenSlides>0</HiddenSlides>
  <MMClips>13</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2</vt:i4>
      </vt:variant>
      <vt:variant>
        <vt:lpstr>幻灯片标题</vt:lpstr>
      </vt:variant>
      <vt:variant>
        <vt:i4>37</vt:i4>
      </vt:variant>
    </vt:vector>
  </HeadingPairs>
  <TitlesOfParts>
    <vt:vector size="55" baseType="lpstr">
      <vt:lpstr>Arial</vt:lpstr>
      <vt:lpstr>宋体</vt:lpstr>
      <vt:lpstr>Wingdings</vt:lpstr>
      <vt:lpstr>Calibri</vt:lpstr>
      <vt:lpstr>微软雅黑</vt:lpstr>
      <vt:lpstr>Calibri</vt:lpstr>
      <vt:lpstr>华文仿宋</vt:lpstr>
      <vt:lpstr>Times New Roman</vt:lpstr>
      <vt:lpstr>Times New Roman</vt:lpstr>
      <vt:lpstr>Arial Unicode MS</vt:lpstr>
      <vt:lpstr>黑体</vt:lpstr>
      <vt:lpstr>仿宋_GB2312</vt:lpstr>
      <vt:lpstr>庞门正道标题体</vt:lpstr>
      <vt:lpstr>Century Gothic</vt:lpstr>
      <vt:lpstr>仿宋</vt:lpstr>
      <vt:lpstr>Office 主题​​</vt:lpstr>
      <vt:lpstr>Paint.Picture</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19:00-21:00 三楼江西厅</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newpartner</dc:creator>
  <cp:lastModifiedBy>獨家記憶</cp:lastModifiedBy>
  <cp:revision>185</cp:revision>
  <dcterms:created xsi:type="dcterms:W3CDTF">2017-02-10T03:14:00Z</dcterms:created>
  <dcterms:modified xsi:type="dcterms:W3CDTF">2019-01-23T07:33:54Z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2052-11.1.0.8234</vt:lpwstr>
  </property>
</Properties>
</file>