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55" r:id="rId2"/>
    <p:sldId id="507" r:id="rId3"/>
    <p:sldId id="501" r:id="rId4"/>
    <p:sldId id="512" r:id="rId5"/>
    <p:sldId id="518" r:id="rId6"/>
    <p:sldId id="517" r:id="rId7"/>
    <p:sldId id="499" r:id="rId8"/>
    <p:sldId id="503" r:id="rId9"/>
    <p:sldId id="510" r:id="rId10"/>
    <p:sldId id="509" r:id="rId11"/>
    <p:sldId id="514" r:id="rId12"/>
    <p:sldId id="515" r:id="rId13"/>
    <p:sldId id="468" r:id="rId14"/>
    <p:sldId id="516" r:id="rId1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33"/>
    <a:srgbClr val="91DBFF"/>
    <a:srgbClr val="FF9900"/>
    <a:srgbClr val="FF6600"/>
    <a:srgbClr val="990099"/>
    <a:srgbClr val="FF3399"/>
    <a:srgbClr val="99FF66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0" autoAdjust="0"/>
    <p:restoredTop sz="79640" autoAdjust="0"/>
  </p:normalViewPr>
  <p:slideViewPr>
    <p:cSldViewPr>
      <p:cViewPr varScale="1">
        <p:scale>
          <a:sx n="55" d="100"/>
          <a:sy n="55" d="100"/>
        </p:scale>
        <p:origin x="1398" y="78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620"/>
    </p:cViewPr>
  </p:sorterViewPr>
  <p:notesViewPr>
    <p:cSldViewPr>
      <p:cViewPr varScale="1">
        <p:scale>
          <a:sx n="81" d="100"/>
          <a:sy n="81" d="100"/>
        </p:scale>
        <p:origin x="-32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A7895-9E8F-4C50-B5E8-7345F3E6B0B6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C19984-4B2A-48B4-B869-87DEC631B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29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0698-BD05-4639-9D81-B9F65B9CB3B9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EE79-D6A9-404B-B2E7-14B1D3548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EE79-D6A9-404B-B2E7-14B1D354893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98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EE79-D6A9-404B-B2E7-14B1D354893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34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EE79-D6A9-404B-B2E7-14B1D354893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33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1ppt.com/tubiao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1ppt.com/tubiao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33" y="792943"/>
            <a:ext cx="12256517" cy="53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 userDrawn="1"/>
        </p:nvSpPr>
        <p:spPr bwMode="auto">
          <a:xfrm>
            <a:off x="-11499" y="801569"/>
            <a:ext cx="12240681" cy="5372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-8467" y="-14288"/>
            <a:ext cx="12237649" cy="871538"/>
          </a:xfrm>
          <a:prstGeom prst="rect">
            <a:avLst/>
          </a:prstGeom>
          <a:blipFill dpi="0" rotWithShape="1">
            <a:blip r:embed="rId4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10583" y="6042026"/>
            <a:ext cx="12251268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4419437" y="6345219"/>
            <a:ext cx="777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2654"/>
            <a:ext cx="104772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6288022" y="332656"/>
            <a:ext cx="589349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8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800" spc="3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PPT</a:t>
            </a:r>
            <a:r>
              <a:rPr lang="en-US" altLang="zh-CN" sz="18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</a:t>
            </a:r>
            <a:r>
              <a:rPr lang="zh-CN" altLang="en-US" sz="18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b="0" spc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WWW.1PPT.COM</a:t>
            </a:r>
            <a:endParaRPr lang="zh-CN" altLang="en-US" sz="1800" b="0" spc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463819" y="6347070"/>
            <a:ext cx="714163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 HTTP://WWW.1PPT.COM</a:t>
            </a:r>
            <a:endParaRPr lang="zh-CN" altLang="en-US" sz="14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3714734" y="6273138"/>
            <a:ext cx="537633" cy="4064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3695734" y="8253536"/>
            <a:ext cx="5376597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第一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PPT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  <a:hlinkClick r:id="rId7"/>
              </a:rPr>
              <a:t>www.1ppt.com/tubiao/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-8468" y="-14288"/>
            <a:ext cx="12249151" cy="871538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10583" y="6042026"/>
            <a:ext cx="12251268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33" y="792943"/>
            <a:ext cx="12256517" cy="53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4419437" y="6345219"/>
            <a:ext cx="777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2654"/>
            <a:ext cx="104772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6288022" y="332656"/>
            <a:ext cx="589349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8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800" spc="3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PPT</a:t>
            </a:r>
            <a:r>
              <a:rPr lang="en-US" altLang="zh-CN" sz="18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</a:t>
            </a:r>
            <a:r>
              <a:rPr lang="zh-CN" altLang="en-US" sz="18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b="0" spc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WWW.1PPT.COM</a:t>
            </a:r>
            <a:endParaRPr lang="zh-CN" altLang="en-US" sz="1800" b="0" spc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463819" y="6347070"/>
            <a:ext cx="714163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 HTTP://WWW.1PPT.COM</a:t>
            </a:r>
            <a:endParaRPr lang="zh-CN" altLang="en-US" sz="14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3714734" y="6273138"/>
            <a:ext cx="537633" cy="4064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3695734" y="8253536"/>
            <a:ext cx="5376597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第一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PPT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  <a:hlinkClick r:id="rId7"/>
              </a:rPr>
              <a:t>www.1ppt.com/tubiao/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dirty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40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9717-76DA-4DAA-9161-16E5D566D94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 bwMode="auto">
          <a:xfrm>
            <a:off x="-23001" y="0"/>
            <a:ext cx="12240681" cy="6858000"/>
          </a:xfrm>
          <a:prstGeom prst="rect">
            <a:avLst/>
          </a:prstGeom>
          <a:gradFill flip="none" rotWithShape="1">
            <a:gsLst>
              <a:gs pos="0">
                <a:srgbClr val="16355B"/>
              </a:gs>
              <a:gs pos="50000">
                <a:srgbClr val="0A2037"/>
              </a:gs>
              <a:gs pos="100000">
                <a:srgbClr val="000D18"/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6"/>
          <p:cNvSpPr txBox="1"/>
          <p:nvPr userDrawn="1"/>
        </p:nvSpPr>
        <p:spPr>
          <a:xfrm>
            <a:off x="1342116" y="9235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pc="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endParaRPr lang="zh-CN" altLang="en-US" sz="3200" spc="600" dirty="0">
              <a:solidFill>
                <a:schemeClr val="accent1">
                  <a:lumMod val="40000"/>
                  <a:lumOff val="6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标题占位符 1"/>
          <p:cNvSpPr>
            <a:spLocks noGrp="1"/>
          </p:cNvSpPr>
          <p:nvPr>
            <p:ph type="title"/>
          </p:nvPr>
        </p:nvSpPr>
        <p:spPr>
          <a:xfrm>
            <a:off x="1487488" y="471135"/>
            <a:ext cx="7668348" cy="59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20000"/>
                    <a:lumOff val="8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28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7B707-22D4-4B06-9A8A-89EF284804D8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49717-76DA-4DAA-9161-16E5D566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2" r:id="rId2"/>
    <p:sldLayoutId id="2147483713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43472" y="1700808"/>
            <a:ext cx="10225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第十七届江西省中小学机器人技能提升活动指南解读</a:t>
            </a:r>
            <a:endParaRPr lang="zh-CN" altLang="en-US" sz="6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75720" y="4365104"/>
            <a:ext cx="5040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江西省电化教育馆   李熹</a:t>
            </a:r>
            <a:endParaRPr lang="en-US" altLang="zh-CN" sz="2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2019.1.23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02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3548" y="512641"/>
            <a:ext cx="7024904" cy="596693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机器人竞赛奖项设置</a:t>
            </a:r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623392" y="1556792"/>
            <a:ext cx="9718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" indent="-96520" defTabSz="685165" fontAlgn="auto"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endParaRPr lang="en-US" altLang="zh-CN" sz="2000" b="1" kern="0" dirty="0">
              <a:solidFill>
                <a:srgbClr val="91DB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5440" y="1756847"/>
            <a:ext cx="9793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按学段组别和项目类别</a:t>
            </a:r>
            <a:r>
              <a:rPr lang="zh-CN" altLang="zh-CN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分设</a:t>
            </a:r>
            <a:endParaRPr lang="en-US" altLang="zh-CN" sz="3200" b="1" kern="10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一等奖</a:t>
            </a:r>
            <a:r>
              <a:rPr lang="en-US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名，二等奖</a:t>
            </a:r>
            <a:r>
              <a:rPr lang="en-US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名，三等奖</a:t>
            </a:r>
            <a:r>
              <a:rPr lang="en-US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b="1" kern="1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zh-CN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zh-CN" altLang="zh-CN" sz="32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个别项目参赛队伍较少，将适当减少</a:t>
            </a:r>
            <a:r>
              <a:rPr lang="zh-CN" altLang="zh-CN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</a:t>
            </a:r>
            <a:r>
              <a:rPr lang="zh-CN" altLang="en-US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奖项。</a:t>
            </a:r>
            <a:endParaRPr lang="en-US" altLang="zh-CN" sz="3200" b="1" kern="10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</a:t>
            </a:r>
            <a:r>
              <a:rPr lang="zh-CN" altLang="en-US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赛项目：</a:t>
            </a:r>
            <a:endParaRPr lang="en-US" altLang="zh-CN" sz="3200" b="1" kern="1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获得</a:t>
            </a:r>
            <a:r>
              <a:rPr lang="en-US" altLang="zh-CN" sz="32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zh-CN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</a:t>
            </a:r>
            <a:r>
              <a:rPr lang="zh-CN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组别、各项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冠军</a:t>
            </a:r>
            <a:r>
              <a:rPr lang="zh-CN" altLang="zh-CN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参赛</a:t>
            </a:r>
            <a:r>
              <a:rPr lang="zh-CN" altLang="zh-CN" sz="32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队代表我省</a:t>
            </a:r>
            <a:r>
              <a:rPr lang="zh-CN" altLang="zh-CN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参加</a:t>
            </a:r>
            <a:r>
              <a:rPr lang="zh-CN" altLang="en-US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全国电脑制作活动夏令营活动</a:t>
            </a:r>
            <a:r>
              <a:rPr lang="zh-CN" altLang="zh-CN" sz="32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3200" b="1" kern="1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9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61826" y="548680"/>
            <a:ext cx="7668348" cy="596693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基础规则变化</a:t>
            </a:r>
            <a:endParaRPr lang="zh-CN" altLang="en-US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695400" y="1340768"/>
            <a:ext cx="11272714" cy="464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一、机器人篮球：球的重量增加，由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160±5g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调整为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170±5g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调试时间由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小时变为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小时。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二、能力风暴：比赛两轮，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轮比赛前将有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小时调试时间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每轮的模型位置和方向重新抽签确定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三、中鸣超级轨迹赛：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光电系数的变化。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2.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驿站任务（更换轮胎）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3.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第一轮调试时间从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分钟调至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分钟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FLL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赛项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整个比赛过程中参赛队员的所有准备使用</a:t>
            </a:r>
            <a:r>
              <a:rPr lang="zh-CN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和使用后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返回的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物品都不能存放在基地</a:t>
            </a:r>
            <a:r>
              <a:rPr lang="zh-CN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以外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（参见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年规则）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81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61826" y="548680"/>
            <a:ext cx="7668348" cy="596693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创客教育公益活动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556792"/>
            <a:ext cx="3730509" cy="47253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87888" y="1988840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为进一步推进我省中小学创新教育的发展，省馆联合创客教育企业为全省中小学开展创客教育普及活动。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欢迎创客企业提供活动方案</a:t>
            </a:r>
            <a:endParaRPr lang="en-US" altLang="zh-CN" sz="3200" b="1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欢迎设区市和县区申请活动</a:t>
            </a:r>
            <a:endParaRPr lang="zh-CN" altLang="en-US" sz="3200" b="1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07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61826" y="620688"/>
            <a:ext cx="7668348" cy="596693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几点建议</a:t>
            </a:r>
            <a:endParaRPr lang="zh-CN" altLang="en-US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1271464" y="2052327"/>
            <a:ext cx="103691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指导老师：让孩子更全面的参与比赛！</a:t>
            </a:r>
            <a:endParaRPr lang="en-US" altLang="zh-CN" sz="4000" spc="600" dirty="0" smtClean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参赛学生：比赛结果很重要</a:t>
            </a:r>
            <a:endParaRPr lang="en-US" altLang="zh-CN" sz="4000" spc="600" dirty="0" smtClean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4000" spc="6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40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</a:t>
            </a:r>
            <a:r>
              <a:rPr lang="zh-CN" altLang="en-US" sz="40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比赛过程更重要！</a:t>
            </a:r>
            <a:endParaRPr lang="en-US" altLang="zh-CN" sz="4000" spc="600" dirty="0" smtClean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裁判：熟读规则，公平公正！</a:t>
            </a:r>
            <a:endParaRPr lang="en-US" altLang="zh-CN" sz="4000" spc="600" dirty="0" smtClean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37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71464" y="1556792"/>
            <a:ext cx="103691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6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让我们的</a:t>
            </a:r>
            <a:r>
              <a:rPr lang="zh-CN" altLang="en-US" sz="44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孩子</a:t>
            </a:r>
            <a:endParaRPr lang="en-US" altLang="zh-CN" sz="4400" spc="600" dirty="0" smtClean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4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zh-CN" altLang="en-US" sz="4400" spc="6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最好的</a:t>
            </a:r>
            <a:r>
              <a:rPr lang="zh-CN" altLang="en-US" sz="44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年纪</a:t>
            </a:r>
            <a:endParaRPr lang="en-US" altLang="zh-CN" sz="4400" spc="600" dirty="0" smtClean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4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遇见</a:t>
            </a:r>
            <a:r>
              <a:rPr lang="zh-CN" altLang="en-US" sz="4400" spc="6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最好的</a:t>
            </a:r>
            <a:r>
              <a:rPr lang="zh-CN" altLang="en-US" sz="44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教师</a:t>
            </a:r>
            <a:endParaRPr lang="en-US" altLang="zh-CN" sz="4400" spc="600" dirty="0" smtClean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4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接受</a:t>
            </a:r>
            <a:r>
              <a:rPr lang="zh-CN" altLang="en-US" sz="4400" spc="6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最好的</a:t>
            </a:r>
            <a:r>
              <a:rPr lang="zh-CN" altLang="en-US" sz="44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教育</a:t>
            </a:r>
            <a:endParaRPr lang="en-US" altLang="zh-CN" sz="4400" spc="600" dirty="0" smtClean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4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拥有</a:t>
            </a:r>
            <a:r>
              <a:rPr lang="zh-CN" altLang="en-US" sz="4400" spc="6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最好的</a:t>
            </a:r>
            <a:r>
              <a:rPr lang="zh-CN" altLang="en-US" sz="4400" spc="6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明天！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7968208" y="2428392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谢谢！</a:t>
            </a:r>
            <a:endParaRPr lang="zh-CN" altLang="en-US" sz="6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9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61826" y="476672"/>
            <a:ext cx="7668348" cy="596693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赛</a:t>
            </a:r>
            <a:r>
              <a:rPr lang="zh-CN" altLang="en-US" sz="4000" dirty="0" smtClean="0"/>
              <a:t>项介绍</a:t>
            </a:r>
            <a:endParaRPr lang="zh-CN" altLang="en-US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551384" y="1556792"/>
            <a:ext cx="11377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权威性：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省级教育部门唯一连续主办十六届的机器人赛事。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自主招生明文认可的几大科创类赛事之一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（三大：青少年科技创新大赛、明天小小科学家、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中小学电脑制作活动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三小：中国青少年机器人大赛、国际科学与工程大奖赛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国际环境科研项目奥林匹克竞赛）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覆盖范围：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全省中小学生，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年已经有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个设区市开展了市级赛事，基本都是由市教育局主办。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7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85005" y="1086339"/>
            <a:ext cx="11035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全省有</a:t>
            </a:r>
            <a:r>
              <a:rPr lang="en-US" altLang="zh-CN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zh-CN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地市举办了市级选拔赛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此外还有丰城市、铅山县、樟树市、德兴市等开展了县级选拔赛，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参与</a:t>
            </a:r>
            <a:r>
              <a:rPr lang="zh-CN" altLang="en-US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机器人</a:t>
            </a:r>
            <a:r>
              <a:rPr lang="zh-CN" altLang="zh-CN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竞赛活动的队伍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en-US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391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</a:t>
            </a:r>
            <a:r>
              <a:rPr lang="zh-CN" altLang="zh-CN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，参赛学生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达到</a:t>
            </a:r>
            <a:r>
              <a:rPr lang="en-US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654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zh-CN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，与往年相比，在参赛队伍、参赛人数上均有大幅度提高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参加市级以上活动的学校达到</a:t>
            </a:r>
            <a:r>
              <a:rPr lang="en-US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255</a:t>
            </a:r>
            <a:r>
              <a:rPr lang="zh-CN" altLang="en-US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支，参赛学生数达到</a:t>
            </a:r>
            <a:r>
              <a:rPr lang="en-US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1100</a:t>
            </a:r>
            <a:r>
              <a:rPr lang="zh-CN" altLang="en-US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余人。</a:t>
            </a:r>
            <a:endParaRPr lang="en-US" altLang="zh-CN" sz="2800" b="1" kern="10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http://www.jxdjg.gov.cn/Upload/ArticleUpload/NewsInfo/20180509/20180509104224563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93" y="3789040"/>
            <a:ext cx="3282852" cy="24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xdjg.gov.cn/Upload/ArticleUpload/NewsInfo/20180508/20180508143446377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34" y="3771346"/>
            <a:ext cx="3282087" cy="24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jxdjg.gov.cn/Upload/ArticleUpload/NewsInfo/20180507/201805071703278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6" y="3771345"/>
            <a:ext cx="3710186" cy="24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487488" y="429650"/>
            <a:ext cx="8640960" cy="596693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2018</a:t>
            </a:r>
            <a:r>
              <a:rPr lang="zh-CN" altLang="en-US" sz="3600" dirty="0" smtClean="0"/>
              <a:t>年全省中小学机器人竞赛开展情况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904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xdjg.gov.cn/Upload/ArticleUpload/NewsInfo/20180424/2018042416053170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20" y="1220387"/>
            <a:ext cx="3413768" cy="25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xdjg.gov.cn/Upload/ArticleUpload/NewsInfo/20180509/20180509110328793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9" y="1220387"/>
            <a:ext cx="3450662" cy="25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jxdjg.gov.cn/Upload/ArticleUpload/NewsInfo/20180507/20180507154637844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516" y="1186107"/>
            <a:ext cx="3413768" cy="25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jxdjg.gov.cn/Upload/ArticleUpload/NewsInfo/20180507/20180507115411990_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" t="52079" r="4222" b="2562"/>
          <a:stretch/>
        </p:blipFill>
        <p:spPr bwMode="auto">
          <a:xfrm>
            <a:off x="4209451" y="4274592"/>
            <a:ext cx="4291499" cy="21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487488" y="429650"/>
            <a:ext cx="8640960" cy="596693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2018</a:t>
            </a:r>
            <a:r>
              <a:rPr lang="zh-CN" altLang="en-US" sz="3600" dirty="0" smtClean="0"/>
              <a:t>年全省相关活动介绍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73" y="1736242"/>
            <a:ext cx="4734273" cy="35507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9" y="1736242"/>
            <a:ext cx="5299121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487488" y="429650"/>
            <a:ext cx="8640960" cy="596693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2018</a:t>
            </a:r>
            <a:r>
              <a:rPr lang="zh-CN" altLang="en-US" sz="3600" dirty="0" smtClean="0"/>
              <a:t>年全省相关活动介绍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700808"/>
            <a:ext cx="4896544" cy="3672408"/>
          </a:xfrm>
          <a:prstGeom prst="rect">
            <a:avLst/>
          </a:prstGeom>
        </p:spPr>
      </p:pic>
      <p:pic>
        <p:nvPicPr>
          <p:cNvPr id="1026" name="Picture 2" descr="http://www.jxdjg.gov.cn/Upload/ArticleUpload/NewsInfo/20180524/20180524103003749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45" y="1700808"/>
            <a:ext cx="55086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1078088" y="465406"/>
            <a:ext cx="10428339" cy="596693"/>
          </a:xfrm>
        </p:spPr>
        <p:txBody>
          <a:bodyPr>
            <a:noAutofit/>
          </a:bodyPr>
          <a:lstStyle/>
          <a:p>
            <a:pPr algn="l"/>
            <a:r>
              <a:rPr lang="zh-CN" altLang="en-US" sz="4000" spc="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参加全国电脑制作活动竞赛类项目</a:t>
            </a:r>
            <a:r>
              <a:rPr lang="zh-CN" altLang="en-US" sz="4000" spc="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成绩</a:t>
            </a:r>
            <a:endParaRPr lang="zh-CN" altLang="en-US" sz="40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551382" y="1556791"/>
            <a:ext cx="9322432" cy="3897331"/>
            <a:chOff x="1055440" y="1412775"/>
            <a:chExt cx="11750267" cy="4176465"/>
          </a:xfrm>
        </p:grpSpPr>
        <p:cxnSp>
          <p:nvCxnSpPr>
            <p:cNvPr id="3" name="直接连接符 2"/>
            <p:cNvCxnSpPr/>
            <p:nvPr/>
          </p:nvCxnSpPr>
          <p:spPr bwMode="auto">
            <a:xfrm>
              <a:off x="1302360" y="1412776"/>
              <a:ext cx="0" cy="1812818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 l="-116602" t="-43714" r="-116602" b="-43714"/>
            </a:gradFill>
            <a:ln w="22225" cap="rnd">
              <a:solidFill>
                <a:srgbClr val="FDFDFD"/>
              </a:solidFill>
              <a:prstDash val="sysDot"/>
              <a:headEnd type="none" w="sm" len="sm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" name="矩形 3"/>
            <p:cNvSpPr/>
            <p:nvPr/>
          </p:nvSpPr>
          <p:spPr bwMode="auto">
            <a:xfrm>
              <a:off x="1055440" y="3218958"/>
              <a:ext cx="1958978" cy="564099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</a:rPr>
                <a:t>2012@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南昌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文本框 11"/>
            <p:cNvSpPr txBox="1"/>
            <p:nvPr/>
          </p:nvSpPr>
          <p:spPr bwMode="auto">
            <a:xfrm>
              <a:off x="1381037" y="1412776"/>
              <a:ext cx="2476345" cy="471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参赛队伍</a:t>
              </a:r>
              <a:r>
                <a:rPr lang="en-US" altLang="zh-CN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14</a:t>
              </a:r>
              <a:r>
                <a:rPr lang="zh-CN" altLang="en-US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支</a:t>
              </a:r>
              <a:endParaRPr lang="en-US" altLang="zh-CN" sz="2000" b="1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6" name="文本框 12"/>
            <p:cNvSpPr txBox="1">
              <a:spLocks noChangeArrowheads="1"/>
            </p:cNvSpPr>
            <p:nvPr/>
          </p:nvSpPr>
          <p:spPr bwMode="auto">
            <a:xfrm>
              <a:off x="1381650" y="1865818"/>
              <a:ext cx="163240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一等奖</a:t>
              </a:r>
              <a:r>
                <a:rPr lang="en-US" altLang="zh-CN" sz="1600" kern="0" dirty="0">
                  <a:solidFill>
                    <a:schemeClr val="bg1"/>
                  </a:solidFill>
                  <a:ea typeface="Gulim" panose="020B0600000101010101" pitchFamily="34" charset="-127"/>
                </a:rPr>
                <a:t>2</a:t>
              </a:r>
              <a:r>
                <a:rPr lang="zh-CN" altLang="en-US" sz="1600" kern="0" dirty="0">
                  <a:solidFill>
                    <a:schemeClr val="bg1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ea typeface="Gulim" panose="020B0600000101010101" pitchFamily="34" charset="-127"/>
                </a:rPr>
                <a:t>二等奖</a:t>
              </a:r>
              <a:r>
                <a:rPr lang="en-US" altLang="zh-CN" sz="1600" kern="0" dirty="0">
                  <a:solidFill>
                    <a:schemeClr val="bg1"/>
                  </a:solidFill>
                  <a:ea typeface="Gulim" panose="020B0600000101010101" pitchFamily="34" charset="-127"/>
                </a:rPr>
                <a:t>1</a:t>
              </a:r>
              <a:r>
                <a:rPr lang="zh-CN" altLang="en-US" sz="1600" kern="0" dirty="0">
                  <a:solidFill>
                    <a:schemeClr val="bg1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ea typeface="Gulim" panose="020B0600000101010101" pitchFamily="34" charset="-127"/>
                </a:rPr>
                <a:t>三等奖</a:t>
              </a:r>
              <a:r>
                <a:rPr lang="en-US" altLang="zh-CN" sz="1600" kern="0" dirty="0">
                  <a:solidFill>
                    <a:schemeClr val="bg1"/>
                  </a:solidFill>
                  <a:ea typeface="Gulim" panose="020B0600000101010101" pitchFamily="34" charset="-127"/>
                </a:rPr>
                <a:t>2</a:t>
              </a:r>
              <a:r>
                <a:rPr lang="zh-CN" altLang="en-US" sz="1600" kern="0" dirty="0">
                  <a:solidFill>
                    <a:schemeClr val="bg1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 bwMode="auto">
            <a:xfrm flipV="1">
              <a:off x="3264460" y="3776422"/>
              <a:ext cx="0" cy="1812818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 l="-116602" t="-43714" r="-116602" b="-43714"/>
            </a:gradFill>
            <a:ln w="22225" cap="rnd">
              <a:solidFill>
                <a:srgbClr val="FDFDFD"/>
              </a:solidFill>
              <a:prstDash val="sysDot"/>
              <a:headEnd type="none" w="sm" len="sm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文本框 17"/>
            <p:cNvSpPr txBox="1"/>
            <p:nvPr/>
          </p:nvSpPr>
          <p:spPr bwMode="auto">
            <a:xfrm>
              <a:off x="3372627" y="4178059"/>
              <a:ext cx="2477666" cy="471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参赛队伍</a:t>
              </a:r>
              <a:r>
                <a:rPr lang="en-US" altLang="zh-CN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11</a:t>
              </a:r>
              <a:r>
                <a:rPr lang="zh-CN" altLang="en-US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支</a:t>
              </a:r>
              <a:endParaRPr lang="en-US" altLang="zh-CN" sz="2000" b="1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9" name="文本框 18"/>
            <p:cNvSpPr txBox="1">
              <a:spLocks noChangeArrowheads="1"/>
            </p:cNvSpPr>
            <p:nvPr/>
          </p:nvSpPr>
          <p:spPr bwMode="auto">
            <a:xfrm>
              <a:off x="3372628" y="4682830"/>
              <a:ext cx="163240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 smtClean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一等奖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1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二等奖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1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三等奖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4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5219651" y="1412776"/>
              <a:ext cx="0" cy="1812818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 l="-116602" t="-43714" r="-116602" b="-43714"/>
            </a:gradFill>
            <a:ln w="22225" cap="rnd">
              <a:solidFill>
                <a:srgbClr val="FDFDFD"/>
              </a:solidFill>
              <a:prstDash val="sysDot"/>
              <a:headEnd type="none" w="sm" len="sm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文本框 22"/>
            <p:cNvSpPr txBox="1"/>
            <p:nvPr/>
          </p:nvSpPr>
          <p:spPr bwMode="auto">
            <a:xfrm>
              <a:off x="5298990" y="1412775"/>
              <a:ext cx="2396344" cy="471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参赛队伍</a:t>
              </a:r>
              <a:r>
                <a:rPr lang="en-US" altLang="zh-CN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11</a:t>
              </a:r>
              <a:r>
                <a:rPr lang="zh-CN" altLang="en-US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支</a:t>
              </a:r>
              <a:endParaRPr lang="en-US" altLang="zh-CN" sz="2000" b="1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12" name="文本框 23"/>
            <p:cNvSpPr txBox="1">
              <a:spLocks noChangeArrowheads="1"/>
            </p:cNvSpPr>
            <p:nvPr/>
          </p:nvSpPr>
          <p:spPr bwMode="auto">
            <a:xfrm>
              <a:off x="5298887" y="1865818"/>
              <a:ext cx="163240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 smtClean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一等奖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3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二等奖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3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三等奖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5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 bwMode="auto">
            <a:xfrm flipV="1">
              <a:off x="7181751" y="3776422"/>
              <a:ext cx="0" cy="1812818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 l="-116602" t="-43714" r="-116602" b="-43714"/>
            </a:gradFill>
            <a:ln w="22225" cap="rnd">
              <a:solidFill>
                <a:srgbClr val="FDFDFD"/>
              </a:solidFill>
              <a:prstDash val="sysDot"/>
              <a:headEnd type="none" w="sm" len="sm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文本框 28"/>
            <p:cNvSpPr txBox="1"/>
            <p:nvPr/>
          </p:nvSpPr>
          <p:spPr bwMode="auto">
            <a:xfrm>
              <a:off x="7257504" y="4178058"/>
              <a:ext cx="2429799" cy="471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参赛队伍</a:t>
              </a:r>
              <a:r>
                <a:rPr lang="en-US" altLang="zh-CN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15</a:t>
              </a:r>
              <a:r>
                <a:rPr lang="zh-CN" altLang="en-US" sz="2000" b="1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支</a:t>
              </a:r>
              <a:endParaRPr lang="en-US" altLang="zh-CN" sz="2000" b="1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15" name="文本框 29"/>
            <p:cNvSpPr txBox="1">
              <a:spLocks noChangeArrowheads="1"/>
            </p:cNvSpPr>
            <p:nvPr/>
          </p:nvSpPr>
          <p:spPr bwMode="auto">
            <a:xfrm>
              <a:off x="7257504" y="4682830"/>
              <a:ext cx="163240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 smtClean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一等奖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4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二等奖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2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三等奖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8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 bwMode="auto">
            <a:xfrm>
              <a:off x="9136942" y="1412776"/>
              <a:ext cx="0" cy="1812818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 l="-116602" t="-43714" r="-116602" b="-43714"/>
            </a:gradFill>
            <a:ln w="22225" cap="rnd">
              <a:solidFill>
                <a:srgbClr val="FDFDFD"/>
              </a:solidFill>
              <a:prstDash val="sysDot"/>
              <a:headEnd type="none" w="sm" len="sm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文本框 33"/>
            <p:cNvSpPr txBox="1"/>
            <p:nvPr/>
          </p:nvSpPr>
          <p:spPr bwMode="auto">
            <a:xfrm>
              <a:off x="9216945" y="1412775"/>
              <a:ext cx="2462326" cy="471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参赛队伍</a:t>
              </a:r>
              <a:r>
                <a:rPr lang="en-US" altLang="zh-CN" sz="20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19</a:t>
              </a:r>
              <a:r>
                <a:rPr lang="zh-CN" altLang="en-US" sz="20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支</a:t>
              </a:r>
              <a:endParaRPr lang="en-US" altLang="zh-CN" sz="20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18" name="文本框 34"/>
            <p:cNvSpPr txBox="1">
              <a:spLocks noChangeArrowheads="1"/>
            </p:cNvSpPr>
            <p:nvPr/>
          </p:nvSpPr>
          <p:spPr bwMode="auto">
            <a:xfrm>
              <a:off x="9216121" y="1865818"/>
              <a:ext cx="163240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 smtClean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一等奖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5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二等奖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5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三等奖</a:t>
              </a:r>
              <a:r>
                <a:rPr lang="en-US" altLang="zh-CN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9</a:t>
              </a:r>
              <a:r>
                <a:rPr lang="zh-CN" altLang="en-US" sz="1600" kern="0" dirty="0">
                  <a:solidFill>
                    <a:sysClr val="window" lastClr="FFFFFF"/>
                  </a:solidFill>
                  <a:ea typeface="Gulim" panose="020B0600000101010101" pitchFamily="34" charset="-127"/>
                </a:rPr>
                <a:t>个</a:t>
              </a:r>
              <a:endPara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3014418" y="3218958"/>
              <a:ext cx="1958977" cy="564099"/>
            </a:xfrm>
            <a:prstGeom prst="rect">
              <a:avLst/>
            </a:prstGeom>
            <a:solidFill>
              <a:schemeClr val="bg1">
                <a:alpha val="46000"/>
              </a:schemeClr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</a:rPr>
                <a:t>2013@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长沙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4973395" y="3218958"/>
              <a:ext cx="1957178" cy="564099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</a:rPr>
                <a:t>2014@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沈阳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6930573" y="3218958"/>
              <a:ext cx="1958978" cy="564099"/>
            </a:xfrm>
            <a:prstGeom prst="rect">
              <a:avLst/>
            </a:prstGeom>
            <a:solidFill>
              <a:schemeClr val="bg1">
                <a:alpha val="46000"/>
              </a:schemeClr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</a:rPr>
                <a:t>2015@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合肥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889551" y="3218958"/>
              <a:ext cx="1958977" cy="564099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</a:rPr>
                <a:t>2016@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洛阳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10846729" y="3218958"/>
              <a:ext cx="1958978" cy="557463"/>
            </a:xfrm>
            <a:prstGeom prst="rect">
              <a:avLst/>
            </a:prstGeom>
            <a:solidFill>
              <a:schemeClr val="bg1">
                <a:alpha val="46000"/>
              </a:schemeClr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</a:rPr>
                <a:t>2017@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嘉善</a:t>
              </a:r>
            </a:p>
          </p:txBody>
        </p:sp>
      </p:grpSp>
      <p:sp>
        <p:nvSpPr>
          <p:cNvPr id="26" name="文本框 29"/>
          <p:cNvSpPr txBox="1">
            <a:spLocks noChangeArrowheads="1"/>
          </p:cNvSpPr>
          <p:nvPr/>
        </p:nvSpPr>
        <p:spPr bwMode="auto">
          <a:xfrm>
            <a:off x="8516730" y="4728169"/>
            <a:ext cx="1295119" cy="7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一等奖</a:t>
            </a:r>
            <a:r>
              <a:rPr lang="en-US" altLang="zh-CN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2</a:t>
            </a: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个</a:t>
            </a:r>
            <a:endParaRPr lang="en-US" altLang="zh-CN" sz="1600" kern="0" dirty="0">
              <a:solidFill>
                <a:sysClr val="window" lastClr="FFFFFF"/>
              </a:solidFill>
              <a:ea typeface="Gulim" panose="020B0600000101010101" pitchFamily="34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二等奖</a:t>
            </a:r>
            <a:r>
              <a:rPr lang="en-US" altLang="zh-CN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7</a:t>
            </a: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个</a:t>
            </a:r>
            <a:endParaRPr lang="en-US" altLang="zh-CN" sz="1600" kern="0" dirty="0">
              <a:solidFill>
                <a:sysClr val="window" lastClr="FFFFFF"/>
              </a:solidFill>
              <a:ea typeface="Gulim" panose="020B0600000101010101" pitchFamily="34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三等奖</a:t>
            </a:r>
            <a:r>
              <a:rPr lang="en-US" altLang="zh-CN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10</a:t>
            </a: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个</a:t>
            </a:r>
            <a:endParaRPr lang="en-US" altLang="zh-CN" sz="1600" kern="0" dirty="0">
              <a:solidFill>
                <a:sysClr val="window" lastClr="FFFFFF"/>
              </a:solidFill>
              <a:ea typeface="Gulim" panose="020B0600000101010101" pitchFamily="34" charset="-127"/>
            </a:endParaRPr>
          </a:p>
        </p:txBody>
      </p:sp>
      <p:sp>
        <p:nvSpPr>
          <p:cNvPr id="27" name="文本框 28"/>
          <p:cNvSpPr txBox="1"/>
          <p:nvPr/>
        </p:nvSpPr>
        <p:spPr bwMode="auto">
          <a:xfrm>
            <a:off x="8516730" y="4188627"/>
            <a:ext cx="1927210" cy="4401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ea typeface="Gulim" panose="020B0600000101010101" pitchFamily="34" charset="-127"/>
              </a:rPr>
              <a:t>参赛队伍</a:t>
            </a:r>
            <a:r>
              <a:rPr lang="en-US" altLang="zh-CN" sz="2000" b="1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19</a:t>
            </a:r>
            <a:r>
              <a:rPr lang="zh-CN" altLang="en-US" sz="2000" b="1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支</a:t>
            </a:r>
            <a:endParaRPr lang="en-US" altLang="zh-CN" sz="2000" b="1" kern="0" dirty="0">
              <a:solidFill>
                <a:sysClr val="window" lastClr="FFFFFF"/>
              </a:solidFill>
              <a:ea typeface="Gulim" panose="020B0600000101010101" pitchFamily="34" charset="-127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flipV="1">
            <a:off x="8456086" y="3844115"/>
            <a:ext cx="0" cy="1632302"/>
          </a:xfrm>
          <a:prstGeom prst="line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 l="-116602" t="-43714" r="-116602" b="-43714"/>
          </a:gradFill>
          <a:ln w="22225" cap="rnd">
            <a:solidFill>
              <a:srgbClr val="FDFDFD"/>
            </a:solidFill>
            <a:prstDash val="sysDot"/>
            <a:headEnd type="none" w="sm" len="sm"/>
            <a:tailEnd type="diamond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矩形 28"/>
          <p:cNvSpPr/>
          <p:nvPr/>
        </p:nvSpPr>
        <p:spPr bwMode="auto">
          <a:xfrm>
            <a:off x="9872386" y="3242258"/>
            <a:ext cx="1554213" cy="526397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2018@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无锡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0131481" y="1996911"/>
            <a:ext cx="1295119" cy="9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一等奖</a:t>
            </a:r>
            <a:r>
              <a:rPr lang="en-US" altLang="zh-CN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5</a:t>
            </a: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个</a:t>
            </a:r>
            <a:endParaRPr lang="en-US" altLang="zh-CN" sz="1600" kern="0" dirty="0">
              <a:solidFill>
                <a:sysClr val="window" lastClr="FFFFFF"/>
              </a:solidFill>
              <a:ea typeface="Gulim" panose="020B0600000101010101" pitchFamily="34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二等奖</a:t>
            </a:r>
            <a:r>
              <a:rPr lang="en-US" altLang="zh-CN" sz="1600" kern="0" dirty="0">
                <a:solidFill>
                  <a:sysClr val="window" lastClr="FFFFFF"/>
                </a:solidFill>
                <a:ea typeface="Gulim" panose="020B0600000101010101" pitchFamily="34" charset="-127"/>
              </a:rPr>
              <a:t>2</a:t>
            </a: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个</a:t>
            </a:r>
            <a:endParaRPr lang="en-US" altLang="zh-CN" sz="1600" kern="0" dirty="0">
              <a:solidFill>
                <a:sysClr val="window" lastClr="FFFFFF"/>
              </a:solidFill>
              <a:ea typeface="Gulim" panose="020B0600000101010101" pitchFamily="34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三等奖</a:t>
            </a:r>
            <a:r>
              <a:rPr lang="en-US" altLang="zh-CN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12</a:t>
            </a:r>
            <a:r>
              <a:rPr lang="zh-CN" altLang="en-US" sz="1600" kern="0" dirty="0" smtClean="0">
                <a:solidFill>
                  <a:sysClr val="window" lastClr="FFFFFF"/>
                </a:solidFill>
                <a:ea typeface="Gulim" panose="020B0600000101010101" pitchFamily="34" charset="-127"/>
              </a:rPr>
              <a:t>个</a:t>
            </a:r>
            <a:endParaRPr lang="en-US" altLang="zh-CN" sz="1600" kern="0" dirty="0">
              <a:solidFill>
                <a:sysClr val="window" lastClr="FFFFFF"/>
              </a:solidFill>
              <a:ea typeface="Gulim" panose="020B0600000101010101" pitchFamily="34" charset="-127"/>
            </a:endParaRPr>
          </a:p>
        </p:txBody>
      </p:sp>
      <p:sp>
        <p:nvSpPr>
          <p:cNvPr id="31" name="文本框 33"/>
          <p:cNvSpPr txBox="1"/>
          <p:nvPr/>
        </p:nvSpPr>
        <p:spPr bwMode="auto">
          <a:xfrm>
            <a:off x="10047094" y="1556790"/>
            <a:ext cx="1953561" cy="4401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" lastClr="FFFFFF"/>
                </a:solidFill>
                <a:ea typeface="Gulim" panose="020B0600000101010101" pitchFamily="34" charset="-127"/>
              </a:rPr>
              <a:t>参赛队伍</a:t>
            </a:r>
            <a:r>
              <a:rPr lang="en-US" altLang="zh-CN" sz="2000" kern="0" dirty="0">
                <a:solidFill>
                  <a:sysClr val="window" lastClr="FFFFFF"/>
                </a:solidFill>
                <a:ea typeface="Gulim" panose="020B0600000101010101" pitchFamily="34" charset="-127"/>
              </a:rPr>
              <a:t>19</a:t>
            </a:r>
            <a:r>
              <a:rPr lang="zh-CN" altLang="en-US" sz="2000" kern="0" dirty="0">
                <a:solidFill>
                  <a:sysClr val="window" lastClr="FFFFFF"/>
                </a:solidFill>
                <a:ea typeface="Gulim" panose="020B0600000101010101" pitchFamily="34" charset="-127"/>
              </a:rPr>
              <a:t>支</a:t>
            </a:r>
            <a:endParaRPr lang="en-US" altLang="zh-CN" sz="2000" kern="0" dirty="0">
              <a:solidFill>
                <a:sysClr val="window" lastClr="FFFFFF"/>
              </a:solidFill>
              <a:ea typeface="Gulim" panose="020B0600000101010101" pitchFamily="34" charset="-127"/>
            </a:endParaRPr>
          </a:p>
        </p:txBody>
      </p:sp>
      <p:cxnSp>
        <p:nvCxnSpPr>
          <p:cNvPr id="33" name="直接连接符 32"/>
          <p:cNvCxnSpPr/>
          <p:nvPr/>
        </p:nvCxnSpPr>
        <p:spPr bwMode="auto">
          <a:xfrm>
            <a:off x="10005644" y="1550600"/>
            <a:ext cx="0" cy="1691658"/>
          </a:xfrm>
          <a:prstGeom prst="line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 l="-116602" t="-43714" r="-116602" b="-43714"/>
          </a:gradFill>
          <a:ln w="22225" cap="rnd">
            <a:solidFill>
              <a:srgbClr val="FDFDFD"/>
            </a:solidFill>
            <a:prstDash val="sysDot"/>
            <a:headEnd type="none" w="sm" len="sm"/>
            <a:tailEnd type="diamond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1281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4606" y="476672"/>
            <a:ext cx="9001000" cy="596693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机器人竞赛项目设置（减二增二扩一）</a:t>
            </a:r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623392" y="2202465"/>
            <a:ext cx="3960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一对一机器人足球</a:t>
            </a:r>
          </a:p>
          <a:p>
            <a:r>
              <a:rPr lang="en-US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WER</a:t>
            </a:r>
            <a:r>
              <a:rPr lang="zh-CN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能力挑战赛</a:t>
            </a:r>
          </a:p>
          <a:p>
            <a:r>
              <a:rPr lang="en-US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IER</a:t>
            </a:r>
            <a:r>
              <a:rPr lang="zh-CN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智能挑战赛</a:t>
            </a:r>
          </a:p>
          <a:p>
            <a:r>
              <a:rPr lang="zh-CN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“太空之旅”工程挑战赛</a:t>
            </a:r>
          </a:p>
          <a:p>
            <a:r>
              <a:rPr lang="zh-CN" altLang="zh-CN" sz="22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超级轨迹赛</a:t>
            </a:r>
          </a:p>
          <a:p>
            <a:r>
              <a:rPr lang="en-US" altLang="zh-CN" sz="22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WER</a:t>
            </a:r>
            <a:r>
              <a:rPr lang="zh-CN" altLang="zh-CN" sz="22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积木教育机器人普及赛</a:t>
            </a:r>
          </a:p>
          <a:p>
            <a:r>
              <a:rPr lang="zh-CN" altLang="zh-CN" sz="22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中鸣普及赛</a:t>
            </a:r>
            <a:r>
              <a:rPr lang="en-US" altLang="zh-CN" sz="22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22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勇攀高峰</a:t>
            </a:r>
          </a:p>
          <a:p>
            <a:r>
              <a:rPr lang="zh-CN" altLang="zh-CN" sz="22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无人机障碍竞技赛</a:t>
            </a:r>
            <a:endParaRPr lang="en-US" altLang="zh-CN" sz="2200" b="1" kern="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42"/>
          <p:cNvSpPr/>
          <p:nvPr/>
        </p:nvSpPr>
        <p:spPr bwMode="auto">
          <a:xfrm>
            <a:off x="4429957" y="2202465"/>
            <a:ext cx="3970299" cy="185978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51432" tIns="25716" rIns="51432" bIns="25716" numCol="1" rtlCol="0" anchor="t" anchorCtr="0" compatLnSpc="1"/>
          <a:lstStyle/>
          <a:p>
            <a:r>
              <a:rPr lang="zh-CN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二对二机器人足球</a:t>
            </a:r>
          </a:p>
          <a:p>
            <a:r>
              <a:rPr lang="zh-CN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二对二机器人篮球</a:t>
            </a:r>
          </a:p>
          <a:p>
            <a:r>
              <a:rPr lang="zh-CN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人型机器人全能挑战赛</a:t>
            </a:r>
          </a:p>
          <a:p>
            <a:r>
              <a:rPr lang="en-US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WER</a:t>
            </a:r>
            <a:r>
              <a:rPr lang="zh-CN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能力挑战赛</a:t>
            </a:r>
          </a:p>
          <a:p>
            <a:r>
              <a:rPr lang="en-US" altLang="zh-CN" sz="2200" b="1" kern="0" dirty="0" err="1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BotBall</a:t>
            </a:r>
            <a:r>
              <a:rPr lang="zh-CN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竞赛</a:t>
            </a:r>
          </a:p>
          <a:p>
            <a:r>
              <a:rPr lang="en-US" altLang="zh-CN" sz="22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IER</a:t>
            </a:r>
            <a:r>
              <a:rPr lang="zh-CN" altLang="zh-CN" sz="22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智能挑战赛</a:t>
            </a:r>
          </a:p>
          <a:p>
            <a:r>
              <a:rPr lang="zh-CN" altLang="zh-CN" sz="22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“太空之旅”工程挑战赛</a:t>
            </a:r>
          </a:p>
          <a:p>
            <a:r>
              <a:rPr lang="zh-CN" altLang="zh-CN" sz="22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超级轨迹赛</a:t>
            </a:r>
          </a:p>
          <a:p>
            <a:r>
              <a:rPr lang="en-US" altLang="zh-CN" sz="22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WER</a:t>
            </a:r>
            <a:r>
              <a:rPr lang="zh-CN" altLang="zh-CN" sz="22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积木教育机器人普及</a:t>
            </a:r>
            <a:r>
              <a:rPr lang="zh-CN" altLang="zh-CN" sz="22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endParaRPr lang="en-US" altLang="zh-CN" sz="2200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2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中鸣普及赛</a:t>
            </a:r>
            <a:r>
              <a:rPr lang="en-US" altLang="zh-CN" sz="22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22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勇攀高峰</a:t>
            </a:r>
          </a:p>
          <a:p>
            <a:r>
              <a:rPr lang="zh-CN" altLang="zh-CN" sz="2200" b="1" kern="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无人机</a:t>
            </a:r>
            <a:r>
              <a:rPr lang="zh-CN" altLang="zh-CN" sz="22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障碍竞技赛</a:t>
            </a:r>
            <a:endParaRPr lang="en-US" sz="2200" b="1" kern="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00256" y="2202465"/>
            <a:ext cx="352839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" marR="0" lvl="0" indent="-96520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二对二机器人足球</a:t>
            </a:r>
            <a:endParaRPr lang="en-US" altLang="zh-CN" sz="22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96520" marR="0" lvl="0" indent="-96520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二对二机器人篮球</a:t>
            </a:r>
            <a:endParaRPr lang="en-US" altLang="zh-CN" sz="22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96520" marR="0" lvl="0" indent="-96520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能力风暴</a:t>
            </a:r>
            <a:r>
              <a:rPr lang="en-US" altLang="zh-CN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WER</a:t>
            </a:r>
            <a:r>
              <a:rPr lang="zh-CN" altLang="en-US" sz="22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能力</a:t>
            </a:r>
            <a:r>
              <a:rPr lang="zh-CN" altLang="en-US" sz="2200" b="1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挑战赛</a:t>
            </a:r>
            <a:endParaRPr lang="en-US" altLang="zh-CN" sz="2200" b="1" kern="0" dirty="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96520" indent="-96520" defTabSz="685165" fontAlgn="auto"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altLang="zh-CN" sz="2200" b="1" kern="0" dirty="0" err="1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BotBall</a:t>
            </a:r>
            <a:r>
              <a:rPr lang="zh-CN" altLang="en-US" sz="2200" b="1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竞赛</a:t>
            </a:r>
            <a:endParaRPr lang="en-US" altLang="zh-CN" sz="2200" b="1" kern="0" dirty="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96520" indent="-96520" defTabSz="685165" fontAlgn="auto"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zh-CN" altLang="en-US" sz="2200" b="1" kern="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超级</a:t>
            </a:r>
            <a:r>
              <a:rPr lang="zh-CN" altLang="en-US" sz="22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轨迹赛</a:t>
            </a:r>
            <a:endParaRPr lang="en-US" altLang="zh-CN" sz="2200" b="1" kern="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96520" marR="0" lvl="0" indent="-96520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0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645" marR="0" lvl="0" indent="-160655" algn="ctr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000" kern="0" dirty="0">
              <a:solidFill>
                <a:srgbClr val="80BEE4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15480" y="137630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小学组</a:t>
            </a:r>
            <a:endParaRPr lang="zh-CN" altLang="en-US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59896" y="137630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初中</a:t>
            </a:r>
            <a:r>
              <a:rPr lang="zh-CN" altLang="en-US" sz="28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组</a:t>
            </a:r>
            <a:endParaRPr lang="zh-CN" altLang="en-US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32304" y="137630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高中组</a:t>
            </a:r>
            <a:endParaRPr lang="zh-CN" altLang="en-US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20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3548" y="512641"/>
            <a:ext cx="7024904" cy="596693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机器人竞赛报名事项</a:t>
            </a:r>
            <a:endParaRPr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1055440" y="1700808"/>
            <a:ext cx="1008112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>
              <a:lnSpc>
                <a:spcPct val="120000"/>
              </a:lnSpc>
            </a:pP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</a:t>
            </a:r>
            <a:r>
              <a:rPr lang="zh-CN" altLang="zh-CN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设区市、省直管县（市）各组别每项目限报</a:t>
            </a:r>
            <a:r>
              <a:rPr lang="en-US" altLang="zh-CN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个队。</a:t>
            </a:r>
            <a:endParaRPr lang="en-US" altLang="zh-CN" sz="2800" b="1" kern="1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06400">
              <a:lnSpc>
                <a:spcPct val="120000"/>
              </a:lnSpc>
            </a:pPr>
            <a:r>
              <a:rPr lang="zh-CN" altLang="zh-CN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针对省级项目和超级轨迹赛项目，在市级选拔赛中进行了选拔的，可以向省里推荐该项目该组别</a:t>
            </a:r>
            <a:r>
              <a:rPr lang="zh-CN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不超过</a:t>
            </a:r>
            <a:r>
              <a:rPr lang="en-US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50%</a:t>
            </a:r>
            <a:r>
              <a:rPr lang="zh-CN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的队伍，每组别队伍限报</a:t>
            </a:r>
            <a:r>
              <a:rPr lang="en-US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支队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上一届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冠军</a:t>
            </a:r>
            <a:r>
              <a:rPr lang="zh-CN" altLang="zh-CN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队伍为</a:t>
            </a:r>
            <a:r>
              <a:rPr lang="zh-CN" altLang="zh-CN" sz="2800" b="1" kern="1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种子队，可直接参加其获奖项目的比赛，不占用限报名额</a:t>
            </a:r>
            <a:r>
              <a:rPr lang="zh-CN" altLang="zh-CN" sz="2800" b="1" kern="1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kern="10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88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：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>
          <a:extrusionClr>
            <a:schemeClr val="bg1"/>
          </a:extrusionClr>
          <a:contourClr>
            <a:schemeClr val="bg1"/>
          </a:contourClr>
        </a:sp3d>
      </a:spPr>
      <a:bodyPr rtlCol="0" anchor="ctr"/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tabLst>
            <a:tab pos="136525" algn="l"/>
          </a:tabLst>
          <a:defRPr sz="1400"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26179</TotalTime>
  <Words>817</Words>
  <Application>Microsoft Office PowerPoint</Application>
  <PresentationFormat>宽屏</PresentationFormat>
  <Paragraphs>120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 Unicode MS</vt:lpstr>
      <vt:lpstr>Gulim</vt:lpstr>
      <vt:lpstr>黑体</vt:lpstr>
      <vt:lpstr>华文细黑</vt:lpstr>
      <vt:lpstr>华文新魏</vt:lpstr>
      <vt:lpstr>宋体</vt:lpstr>
      <vt:lpstr>微软雅黑</vt:lpstr>
      <vt:lpstr>Arial</vt:lpstr>
      <vt:lpstr>Calibri</vt:lpstr>
      <vt:lpstr>第一PPT模板网：www.1ppt.com</vt:lpstr>
      <vt:lpstr>PowerPoint 演示文稿</vt:lpstr>
      <vt:lpstr>赛项介绍</vt:lpstr>
      <vt:lpstr>2018年全省中小学机器人竞赛开展情况</vt:lpstr>
      <vt:lpstr>PowerPoint 演示文稿</vt:lpstr>
      <vt:lpstr>2018年全省相关活动介绍</vt:lpstr>
      <vt:lpstr>2018年全省相关活动介绍</vt:lpstr>
      <vt:lpstr>参加全国电脑制作活动竞赛类项目成绩</vt:lpstr>
      <vt:lpstr>机器人竞赛项目设置（减二增二扩一）</vt:lpstr>
      <vt:lpstr>机器人竞赛报名事项</vt:lpstr>
      <vt:lpstr>机器人竞赛奖项设置</vt:lpstr>
      <vt:lpstr>基础规则变化</vt:lpstr>
      <vt:lpstr>创客教育公益活动</vt:lpstr>
      <vt:lpstr>几点建议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</dc:title>
  <dc:creator>www.1ppt.com</dc:creator>
  <cp:keywords>第一PPT www.1ppt.com</cp:keywords>
  <dc:description>http://www.1ppt.com</dc:description>
  <cp:lastModifiedBy>imlixi</cp:lastModifiedBy>
  <cp:revision>1552</cp:revision>
  <dcterms:created xsi:type="dcterms:W3CDTF">2009-02-11T05:37:22Z</dcterms:created>
  <dcterms:modified xsi:type="dcterms:W3CDTF">2019-01-23T05:05:07Z</dcterms:modified>
  <cp:category>http://www.1ppt.com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锐普图表</vt:lpwstr>
  </property>
  <property fmtid="{D5CDD505-2E9C-101B-9397-08002B2CF9AE}" pid="3" name="SlideDescription">
    <vt:lpwstr/>
  </property>
</Properties>
</file>