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401" r:id="rId3"/>
    <p:sldId id="359" r:id="rId5"/>
    <p:sldId id="410" r:id="rId6"/>
    <p:sldId id="514" r:id="rId7"/>
    <p:sldId id="515" r:id="rId8"/>
    <p:sldId id="546" r:id="rId9"/>
    <p:sldId id="517" r:id="rId10"/>
    <p:sldId id="518" r:id="rId11"/>
    <p:sldId id="519" r:id="rId12"/>
    <p:sldId id="550" r:id="rId13"/>
    <p:sldId id="521" r:id="rId14"/>
    <p:sldId id="522" r:id="rId15"/>
    <p:sldId id="523" r:id="rId16"/>
    <p:sldId id="524" r:id="rId17"/>
    <p:sldId id="525" r:id="rId18"/>
    <p:sldId id="526" r:id="rId19"/>
    <p:sldId id="527" r:id="rId20"/>
    <p:sldId id="528" r:id="rId21"/>
    <p:sldId id="529" r:id="rId22"/>
    <p:sldId id="530" r:id="rId23"/>
    <p:sldId id="531" r:id="rId24"/>
    <p:sldId id="542" r:id="rId25"/>
    <p:sldId id="532" r:id="rId26"/>
    <p:sldId id="552" r:id="rId27"/>
    <p:sldId id="539" r:id="rId28"/>
    <p:sldId id="533" r:id="rId29"/>
    <p:sldId id="537" r:id="rId30"/>
    <p:sldId id="538" r:id="rId31"/>
    <p:sldId id="543" r:id="rId32"/>
    <p:sldId id="551" r:id="rId33"/>
    <p:sldId id="536" r:id="rId34"/>
    <p:sldId id="506" r:id="rId35"/>
    <p:sldId id="549" r:id="rId36"/>
    <p:sldId id="548" r:id="rId37"/>
    <p:sldId id="547" r:id="rId38"/>
    <p:sldId id="403" r:id="rId39"/>
  </p:sldIdLst>
  <p:sldSz cx="9144000" cy="5143500" type="screen16x9"/>
  <p:notesSz cx="6858000" cy="9144000"/>
  <p:embeddedFontLst>
    <p:embeddedFont>
      <p:font typeface="Mongolian Baiti" panose="03000500000000000000" pitchFamily="66" charset="0"/>
      <p:regular r:id="rId43"/>
    </p:embeddedFont>
    <p:embeddedFont>
      <p:font typeface="微软雅黑 Light" panose="020B0502040204020203" pitchFamily="34" charset="-122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微软雅黑" panose="020B0503020204020204" charset="-122"/>
      <p:regular r:id="rId49"/>
    </p:embeddedFont>
    <p:embeddedFont>
      <p:font typeface="Impact" panose="020B0806030902050204" pitchFamily="34" charset="0"/>
      <p:regular r:id="rId50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AA67"/>
    <a:srgbClr val="BC5AFF"/>
    <a:srgbClr val="95D4F6"/>
    <a:srgbClr val="8AE0D4"/>
    <a:srgbClr val="FF858E"/>
    <a:srgbClr val="0B4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18" autoAdjust="0"/>
    <p:restoredTop sz="94660"/>
  </p:normalViewPr>
  <p:slideViewPr>
    <p:cSldViewPr snapToGrid="0">
      <p:cViewPr varScale="1">
        <p:scale>
          <a:sx n="95" d="100"/>
          <a:sy n="95" d="100"/>
        </p:scale>
        <p:origin x="-510" y="-90"/>
      </p:cViewPr>
      <p:guideLst>
        <p:guide orient="horz" pos="1620"/>
        <p:guide pos="289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0" Type="http://schemas.openxmlformats.org/officeDocument/2006/relationships/font" Target="fonts/font8.fntdata"/><Relationship Id="rId5" Type="http://schemas.openxmlformats.org/officeDocument/2006/relationships/slide" Target="slides/slide2.xml"/><Relationship Id="rId49" Type="http://schemas.openxmlformats.org/officeDocument/2006/relationships/font" Target="fonts/font7.fntdata"/><Relationship Id="rId48" Type="http://schemas.openxmlformats.org/officeDocument/2006/relationships/font" Target="fonts/font6.fntdata"/><Relationship Id="rId47" Type="http://schemas.openxmlformats.org/officeDocument/2006/relationships/font" Target="fonts/font5.fntdata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03107-0A21-4975-BD4E-9E3FA15716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51D9C-74F3-4A50-80CE-FCA0A046984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7139D-C09C-4BEC-9157-E8BE684E8B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7139D-C09C-4BEC-9157-E8BE684E8B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F27D2C-E811-4A8A-AC4B-56C3B13A28E0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D16D-63B5-4F0E-9AE2-7A8064D55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F21E-FE76-4E28-A5CE-5B9C9B887E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木先生i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BD31C-40E2-9C45-AD53-0B22574F9565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E312C-0221-2B4D-9917-4FF9209C4E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DD16D-63B5-4F0E-9AE2-7A8064D55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7F21E-FE76-4E28-A5CE-5B9C9B887E0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jpe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1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422775" y="2683280"/>
            <a:ext cx="55730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700" dirty="0" smtClean="0">
                <a:solidFill>
                  <a:schemeClr val="bg1"/>
                </a:solidFill>
                <a:latin typeface="+mn-ea"/>
              </a:rPr>
              <a:t>创客教育专家委员会       王正科</a:t>
            </a:r>
            <a:endParaRPr lang="zh-CN" altLang="en-US" sz="27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6" name="Sensitive,Bogdan Bondarenko - 轻音乐、轻快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5475767" y="-614831"/>
            <a:ext cx="457200" cy="4572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399">
            <a:off x="78088" y="4125124"/>
            <a:ext cx="9042680" cy="1183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7914" y="320052"/>
            <a:ext cx="804475" cy="41865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735" y="888377"/>
            <a:ext cx="492358" cy="256227"/>
          </a:xfrm>
          <a:prstGeom prst="rect">
            <a:avLst/>
          </a:prstGeom>
        </p:spPr>
      </p:pic>
      <p:sp>
        <p:nvSpPr>
          <p:cNvPr id="24" name="Freeform 5"/>
          <p:cNvSpPr/>
          <p:nvPr/>
        </p:nvSpPr>
        <p:spPr bwMode="auto">
          <a:xfrm>
            <a:off x="470274" y="299000"/>
            <a:ext cx="952500" cy="498475"/>
          </a:xfrm>
          <a:custGeom>
            <a:avLst/>
            <a:gdLst>
              <a:gd name="T0" fmla="*/ 262 w 289"/>
              <a:gd name="T1" fmla="*/ 59 h 150"/>
              <a:gd name="T2" fmla="*/ 249 w 289"/>
              <a:gd name="T3" fmla="*/ 61 h 150"/>
              <a:gd name="T4" fmla="*/ 245 w 289"/>
              <a:gd name="T5" fmla="*/ 60 h 150"/>
              <a:gd name="T6" fmla="*/ 225 w 289"/>
              <a:gd name="T7" fmla="*/ 66 h 150"/>
              <a:gd name="T8" fmla="*/ 223 w 289"/>
              <a:gd name="T9" fmla="*/ 63 h 150"/>
              <a:gd name="T10" fmla="*/ 192 w 289"/>
              <a:gd name="T11" fmla="*/ 31 h 150"/>
              <a:gd name="T12" fmla="*/ 179 w 289"/>
              <a:gd name="T13" fmla="*/ 32 h 150"/>
              <a:gd name="T14" fmla="*/ 177 w 289"/>
              <a:gd name="T15" fmla="*/ 32 h 150"/>
              <a:gd name="T16" fmla="*/ 169 w 289"/>
              <a:gd name="T17" fmla="*/ 31 h 150"/>
              <a:gd name="T18" fmla="*/ 132 w 289"/>
              <a:gd name="T19" fmla="*/ 2 h 150"/>
              <a:gd name="T20" fmla="*/ 88 w 289"/>
              <a:gd name="T21" fmla="*/ 32 h 150"/>
              <a:gd name="T22" fmla="*/ 73 w 289"/>
              <a:gd name="T23" fmla="*/ 26 h 150"/>
              <a:gd name="T24" fmla="*/ 38 w 289"/>
              <a:gd name="T25" fmla="*/ 51 h 150"/>
              <a:gd name="T26" fmla="*/ 30 w 289"/>
              <a:gd name="T27" fmla="*/ 50 h 150"/>
              <a:gd name="T28" fmla="*/ 1 w 289"/>
              <a:gd name="T29" fmla="*/ 74 h 150"/>
              <a:gd name="T30" fmla="*/ 25 w 289"/>
              <a:gd name="T31" fmla="*/ 103 h 150"/>
              <a:gd name="T32" fmla="*/ 43 w 289"/>
              <a:gd name="T33" fmla="*/ 99 h 150"/>
              <a:gd name="T34" fmla="*/ 83 w 289"/>
              <a:gd name="T35" fmla="*/ 140 h 150"/>
              <a:gd name="T36" fmla="*/ 123 w 289"/>
              <a:gd name="T37" fmla="*/ 122 h 150"/>
              <a:gd name="T38" fmla="*/ 166 w 289"/>
              <a:gd name="T39" fmla="*/ 148 h 150"/>
              <a:gd name="T40" fmla="*/ 219 w 289"/>
              <a:gd name="T41" fmla="*/ 124 h 150"/>
              <a:gd name="T42" fmla="*/ 228 w 289"/>
              <a:gd name="T43" fmla="*/ 126 h 150"/>
              <a:gd name="T44" fmla="*/ 253 w 289"/>
              <a:gd name="T45" fmla="*/ 115 h 150"/>
              <a:gd name="T46" fmla="*/ 254 w 289"/>
              <a:gd name="T47" fmla="*/ 114 h 150"/>
              <a:gd name="T48" fmla="*/ 257 w 289"/>
              <a:gd name="T49" fmla="*/ 115 h 150"/>
              <a:gd name="T50" fmla="*/ 287 w 289"/>
              <a:gd name="T51" fmla="*/ 90 h 150"/>
              <a:gd name="T52" fmla="*/ 262 w 289"/>
              <a:gd name="T53" fmla="*/ 59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9" h="150">
                <a:moveTo>
                  <a:pt x="262" y="59"/>
                </a:moveTo>
                <a:cubicBezTo>
                  <a:pt x="258" y="59"/>
                  <a:pt x="253" y="59"/>
                  <a:pt x="249" y="61"/>
                </a:cubicBezTo>
                <a:cubicBezTo>
                  <a:pt x="248" y="60"/>
                  <a:pt x="246" y="60"/>
                  <a:pt x="245" y="60"/>
                </a:cubicBezTo>
                <a:cubicBezTo>
                  <a:pt x="237" y="59"/>
                  <a:pt x="230" y="62"/>
                  <a:pt x="225" y="66"/>
                </a:cubicBezTo>
                <a:cubicBezTo>
                  <a:pt x="224" y="65"/>
                  <a:pt x="224" y="64"/>
                  <a:pt x="223" y="63"/>
                </a:cubicBezTo>
                <a:cubicBezTo>
                  <a:pt x="222" y="46"/>
                  <a:pt x="210" y="32"/>
                  <a:pt x="192" y="31"/>
                </a:cubicBezTo>
                <a:cubicBezTo>
                  <a:pt x="188" y="30"/>
                  <a:pt x="183" y="31"/>
                  <a:pt x="179" y="32"/>
                </a:cubicBezTo>
                <a:cubicBezTo>
                  <a:pt x="178" y="32"/>
                  <a:pt x="178" y="32"/>
                  <a:pt x="177" y="32"/>
                </a:cubicBezTo>
                <a:cubicBezTo>
                  <a:pt x="174" y="31"/>
                  <a:pt x="171" y="31"/>
                  <a:pt x="169" y="31"/>
                </a:cubicBezTo>
                <a:cubicBezTo>
                  <a:pt x="164" y="16"/>
                  <a:pt x="150" y="3"/>
                  <a:pt x="132" y="2"/>
                </a:cubicBezTo>
                <a:cubicBezTo>
                  <a:pt x="112" y="0"/>
                  <a:pt x="94" y="13"/>
                  <a:pt x="88" y="32"/>
                </a:cubicBezTo>
                <a:cubicBezTo>
                  <a:pt x="84" y="29"/>
                  <a:pt x="78" y="27"/>
                  <a:pt x="73" y="26"/>
                </a:cubicBezTo>
                <a:cubicBezTo>
                  <a:pt x="56" y="25"/>
                  <a:pt x="42" y="36"/>
                  <a:pt x="38" y="51"/>
                </a:cubicBezTo>
                <a:cubicBezTo>
                  <a:pt x="36" y="50"/>
                  <a:pt x="33" y="50"/>
                  <a:pt x="30" y="50"/>
                </a:cubicBezTo>
                <a:cubicBezTo>
                  <a:pt x="16" y="48"/>
                  <a:pt x="2" y="59"/>
                  <a:pt x="1" y="74"/>
                </a:cubicBezTo>
                <a:cubicBezTo>
                  <a:pt x="0" y="89"/>
                  <a:pt x="11" y="102"/>
                  <a:pt x="25" y="103"/>
                </a:cubicBezTo>
                <a:cubicBezTo>
                  <a:pt x="32" y="104"/>
                  <a:pt x="38" y="102"/>
                  <a:pt x="43" y="99"/>
                </a:cubicBezTo>
                <a:cubicBezTo>
                  <a:pt x="44" y="120"/>
                  <a:pt x="61" y="138"/>
                  <a:pt x="83" y="140"/>
                </a:cubicBezTo>
                <a:cubicBezTo>
                  <a:pt x="99" y="142"/>
                  <a:pt x="114" y="134"/>
                  <a:pt x="123" y="122"/>
                </a:cubicBezTo>
                <a:cubicBezTo>
                  <a:pt x="132" y="136"/>
                  <a:pt x="148" y="146"/>
                  <a:pt x="166" y="148"/>
                </a:cubicBezTo>
                <a:cubicBezTo>
                  <a:pt x="187" y="150"/>
                  <a:pt x="207" y="140"/>
                  <a:pt x="219" y="124"/>
                </a:cubicBezTo>
                <a:cubicBezTo>
                  <a:pt x="222" y="125"/>
                  <a:pt x="225" y="126"/>
                  <a:pt x="228" y="126"/>
                </a:cubicBezTo>
                <a:cubicBezTo>
                  <a:pt x="238" y="127"/>
                  <a:pt x="247" y="123"/>
                  <a:pt x="253" y="115"/>
                </a:cubicBezTo>
                <a:cubicBezTo>
                  <a:pt x="253" y="115"/>
                  <a:pt x="254" y="115"/>
                  <a:pt x="254" y="114"/>
                </a:cubicBezTo>
                <a:cubicBezTo>
                  <a:pt x="255" y="115"/>
                  <a:pt x="256" y="115"/>
                  <a:pt x="257" y="115"/>
                </a:cubicBezTo>
                <a:cubicBezTo>
                  <a:pt x="272" y="116"/>
                  <a:pt x="286" y="105"/>
                  <a:pt x="287" y="90"/>
                </a:cubicBezTo>
                <a:cubicBezTo>
                  <a:pt x="289" y="74"/>
                  <a:pt x="277" y="61"/>
                  <a:pt x="262" y="59"/>
                </a:cubicBezTo>
                <a:close/>
              </a:path>
            </a:pathLst>
          </a:custGeom>
          <a:noFill/>
          <a:ln w="12700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文本框 12"/>
          <p:cNvSpPr txBox="1"/>
          <p:nvPr/>
        </p:nvSpPr>
        <p:spPr>
          <a:xfrm>
            <a:off x="946524" y="1740409"/>
            <a:ext cx="6923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bg1"/>
                </a:solidFill>
                <a:latin typeface="+mn-ea"/>
              </a:rPr>
              <a:t>如何基于</a:t>
            </a:r>
            <a:r>
              <a:rPr lang="en-US" altLang="zh-CN" sz="3200" dirty="0" smtClean="0">
                <a:solidFill>
                  <a:schemeClr val="bg1"/>
                </a:solidFill>
                <a:latin typeface="+mn-ea"/>
              </a:rPr>
              <a:t>Scratch</a:t>
            </a:r>
            <a:r>
              <a:rPr lang="zh-CN" altLang="en-US" sz="3200" dirty="0" smtClean="0">
                <a:solidFill>
                  <a:schemeClr val="bg1"/>
                </a:solidFill>
                <a:latin typeface="+mn-ea"/>
              </a:rPr>
              <a:t>在学校开展编程教育</a:t>
            </a:r>
            <a:endParaRPr lang="zh-CN" altLang="en-US" sz="3200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E312C-0221-2B4D-9917-4FF9209C4E0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 bwMode="auto">
          <a:xfrm>
            <a:off x="509" y="0"/>
            <a:ext cx="9756153" cy="525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1"/>
          <p:cNvSpPr txBox="1">
            <a:spLocks noChangeArrowheads="1"/>
          </p:cNvSpPr>
          <p:nvPr/>
        </p:nvSpPr>
        <p:spPr bwMode="auto">
          <a:xfrm>
            <a:off x="1345610" y="801039"/>
            <a:ext cx="645278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9pPr>
          </a:lstStyle>
          <a:p>
            <a:pPr algn="ctr" eaLnBrk="1" hangingPunct="1"/>
            <a:r>
              <a:rPr lang="zh-CN" altLang="en-US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三、</a:t>
            </a:r>
            <a:r>
              <a:rPr lang="en-US" altLang="zh-CN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Scratch</a:t>
            </a:r>
            <a:r>
              <a:rPr lang="zh-CN" altLang="en-US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机器人应用</a:t>
            </a:r>
            <a:endParaRPr lang="zh-CN" altLang="en-US" sz="4000" dirty="0">
              <a:ln>
                <a:solidFill>
                  <a:schemeClr val="bg1"/>
                </a:solidFill>
              </a:ln>
              <a:blipFill dpi="0" rotWithShape="1">
                <a:blip r:embed="rId1"/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海报体W12" panose="040B0C09000000000000" pitchFamily="81" charset="-122"/>
              <a:ea typeface="华康海报体W12" panose="040B0C09000000000000" pitchFamily="81" charset="-122"/>
            </a:endParaRPr>
          </a:p>
        </p:txBody>
      </p:sp>
      <p:pic>
        <p:nvPicPr>
          <p:cNvPr id="3" name="图片 2" descr="机器人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134" y="2029766"/>
            <a:ext cx="3783826" cy="24403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2032" y="265768"/>
            <a:ext cx="8199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FFFFFF"/>
                </a:solidFill>
              </a:rPr>
              <a:t>课程</a:t>
            </a:r>
            <a:r>
              <a:rPr lang="zh-CN" altLang="zh-CN" sz="1800" b="1" dirty="0" smtClean="0">
                <a:solidFill>
                  <a:srgbClr val="FFFFFF"/>
                </a:solidFill>
              </a:rPr>
              <a:t>目标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r>
              <a:rPr lang="zh-CN" altLang="en-US" sz="1400" b="1" dirty="0" smtClean="0">
                <a:solidFill>
                  <a:srgbClr val="FFFFFF"/>
                </a:solidFill>
                <a:latin typeface="+mn-ea"/>
              </a:rPr>
              <a:t>结合</a:t>
            </a:r>
            <a:r>
              <a:rPr lang="zh-CN" altLang="zh-CN" sz="1400" b="1" dirty="0" smtClean="0">
                <a:solidFill>
                  <a:srgbClr val="FFFFFF"/>
                </a:solidFill>
                <a:latin typeface="+mn-ea"/>
              </a:rPr>
              <a:t>所</a:t>
            </a:r>
            <a:r>
              <a:rPr lang="zh-CN" altLang="zh-CN" sz="1400" b="1" dirty="0">
                <a:solidFill>
                  <a:srgbClr val="FFFFFF"/>
                </a:solidFill>
                <a:latin typeface="+mn-ea"/>
              </a:rPr>
              <a:t>学</a:t>
            </a:r>
            <a:r>
              <a:rPr lang="en-US" altLang="zh-CN" sz="1400" b="1" dirty="0">
                <a:solidFill>
                  <a:srgbClr val="FFFFFF"/>
                </a:solidFill>
                <a:latin typeface="+mn-ea"/>
              </a:rPr>
              <a:t>Scratch</a:t>
            </a:r>
            <a:r>
              <a:rPr lang="zh-CN" altLang="zh-CN" sz="1400" b="1" dirty="0">
                <a:solidFill>
                  <a:srgbClr val="FFFFFF"/>
                </a:solidFill>
                <a:latin typeface="+mn-ea"/>
              </a:rPr>
              <a:t>编程知识，锻炼学生逻辑思维，认知机器人概念，能够通过</a:t>
            </a:r>
            <a:r>
              <a:rPr lang="en-US" altLang="zh-CN" sz="1400" b="1" dirty="0">
                <a:solidFill>
                  <a:srgbClr val="FFFFFF"/>
                </a:solidFill>
                <a:latin typeface="+mn-ea"/>
              </a:rPr>
              <a:t>Scratch</a:t>
            </a:r>
            <a:r>
              <a:rPr lang="zh-CN" altLang="zh-CN" sz="1400" b="1" dirty="0">
                <a:solidFill>
                  <a:srgbClr val="FFFFFF"/>
                </a:solidFill>
                <a:latin typeface="+mn-ea"/>
              </a:rPr>
              <a:t>编程完成对机器人的相应控制，了解生活中机器人的应用场景。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  <p:sp>
        <p:nvSpPr>
          <p:cNvPr id="9" name="文本框 2"/>
          <p:cNvSpPr txBox="1"/>
          <p:nvPr/>
        </p:nvSpPr>
        <p:spPr>
          <a:xfrm>
            <a:off x="422032" y="930929"/>
            <a:ext cx="819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FFFFFF"/>
                </a:solidFill>
              </a:rPr>
              <a:t>课程</a:t>
            </a:r>
            <a:r>
              <a:rPr lang="zh-CN" altLang="en-US" sz="1800" b="1" dirty="0">
                <a:solidFill>
                  <a:srgbClr val="FFFFFF"/>
                </a:solidFill>
              </a:rPr>
              <a:t>大纲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 rot="10800000">
            <a:off x="494118" y="1439564"/>
            <a:ext cx="8117835" cy="3283476"/>
          </a:xfrm>
          <a:prstGeom prst="rect">
            <a:avLst/>
          </a:prstGeom>
          <a:solidFill>
            <a:srgbClr val="8AE0D4">
              <a:alpha val="40000"/>
            </a:srgbClr>
          </a:solidFill>
          <a:ln w="3175">
            <a:noFill/>
            <a:miter lim="800000"/>
          </a:ln>
        </p:spPr>
        <p:txBody>
          <a:bodyPr wrap="none" anchor="ctr"/>
          <a:lstStyle/>
          <a:p>
            <a:endParaRPr lang="zh-CN" altLang="en-US" sz="1445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矩形 13"/>
          <p:cNvSpPr>
            <a:spLocks noChangeArrowheads="1"/>
          </p:cNvSpPr>
          <p:nvPr/>
        </p:nvSpPr>
        <p:spPr bwMode="auto">
          <a:xfrm>
            <a:off x="3480240" y="1742400"/>
            <a:ext cx="2886733" cy="250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ctr">
              <a:lnSpc>
                <a:spcPct val="140000"/>
              </a:lnSpc>
            </a:pPr>
            <a:r>
              <a:rPr lang="zh-CN" altLang="zh-CN" sz="1400" dirty="0">
                <a:solidFill>
                  <a:srgbClr val="FFFFFF"/>
                </a:solidFill>
              </a:rPr>
              <a:t>第</a:t>
            </a:r>
            <a:r>
              <a:rPr lang="en-US" altLang="zh-CN" sz="1400" dirty="0">
                <a:solidFill>
                  <a:srgbClr val="FFFFFF"/>
                </a:solidFill>
              </a:rPr>
              <a:t>1</a:t>
            </a:r>
            <a:r>
              <a:rPr lang="zh-CN" altLang="zh-CN" sz="1400" dirty="0">
                <a:solidFill>
                  <a:srgbClr val="FFFFFF"/>
                </a:solidFill>
              </a:rPr>
              <a:t>课 一个新朋友</a:t>
            </a:r>
            <a:br>
              <a:rPr lang="en-US" altLang="zh-CN" sz="1400" dirty="0">
                <a:solidFill>
                  <a:srgbClr val="FFFFFF"/>
                </a:solidFill>
              </a:rPr>
            </a:br>
            <a:r>
              <a:rPr lang="zh-CN" altLang="zh-CN" sz="1400" dirty="0">
                <a:solidFill>
                  <a:srgbClr val="FFFFFF"/>
                </a:solidFill>
              </a:rPr>
              <a:t>第</a:t>
            </a:r>
            <a:r>
              <a:rPr lang="en-US" altLang="zh-CN" sz="1400" dirty="0">
                <a:solidFill>
                  <a:srgbClr val="FFFFFF"/>
                </a:solidFill>
              </a:rPr>
              <a:t>2</a:t>
            </a:r>
            <a:r>
              <a:rPr lang="zh-CN" altLang="zh-CN" sz="1400" dirty="0">
                <a:solidFill>
                  <a:srgbClr val="FFFFFF"/>
                </a:solidFill>
              </a:rPr>
              <a:t>课 咪哆的行走计划</a:t>
            </a:r>
            <a:br>
              <a:rPr lang="en-US" altLang="zh-CN" sz="1400" dirty="0">
                <a:solidFill>
                  <a:srgbClr val="FFFFFF"/>
                </a:solidFill>
              </a:rPr>
            </a:br>
            <a:r>
              <a:rPr lang="zh-CN" altLang="zh-CN" sz="1400" dirty="0">
                <a:solidFill>
                  <a:srgbClr val="FFFFFF"/>
                </a:solidFill>
              </a:rPr>
              <a:t>第</a:t>
            </a:r>
            <a:r>
              <a:rPr lang="en-US" altLang="zh-CN" sz="1400" dirty="0">
                <a:solidFill>
                  <a:srgbClr val="FFFFFF"/>
                </a:solidFill>
              </a:rPr>
              <a:t>3</a:t>
            </a:r>
            <a:r>
              <a:rPr lang="zh-CN" altLang="zh-CN" sz="1400" dirty="0">
                <a:solidFill>
                  <a:srgbClr val="FFFFFF"/>
                </a:solidFill>
              </a:rPr>
              <a:t>课 咪哆的新工作</a:t>
            </a:r>
            <a:br>
              <a:rPr lang="en-US" altLang="zh-CN" sz="1400" dirty="0">
                <a:solidFill>
                  <a:srgbClr val="FFFFFF"/>
                </a:solidFill>
              </a:rPr>
            </a:br>
            <a:r>
              <a:rPr lang="zh-CN" altLang="zh-CN" sz="1400" dirty="0">
                <a:solidFill>
                  <a:srgbClr val="FFFFFF"/>
                </a:solidFill>
              </a:rPr>
              <a:t>第</a:t>
            </a:r>
            <a:r>
              <a:rPr lang="en-US" altLang="zh-CN" sz="1400" dirty="0">
                <a:solidFill>
                  <a:srgbClr val="FFFFFF"/>
                </a:solidFill>
              </a:rPr>
              <a:t>4</a:t>
            </a:r>
            <a:r>
              <a:rPr lang="zh-CN" altLang="zh-CN" sz="1400" dirty="0">
                <a:solidFill>
                  <a:srgbClr val="FFFFFF"/>
                </a:solidFill>
              </a:rPr>
              <a:t>课 咪哆哭了</a:t>
            </a:r>
            <a:br>
              <a:rPr lang="en-US" altLang="zh-CN" sz="1400" dirty="0">
                <a:solidFill>
                  <a:srgbClr val="FFFFFF"/>
                </a:solidFill>
              </a:rPr>
            </a:br>
            <a:r>
              <a:rPr lang="zh-CN" altLang="zh-CN" sz="1400" dirty="0">
                <a:solidFill>
                  <a:srgbClr val="FFFFFF"/>
                </a:solidFill>
              </a:rPr>
              <a:t>第</a:t>
            </a:r>
            <a:r>
              <a:rPr lang="en-US" altLang="zh-CN" sz="1400" dirty="0">
                <a:solidFill>
                  <a:srgbClr val="FFFFFF"/>
                </a:solidFill>
              </a:rPr>
              <a:t>5</a:t>
            </a:r>
            <a:r>
              <a:rPr lang="zh-CN" altLang="zh-CN" sz="1400" dirty="0">
                <a:solidFill>
                  <a:srgbClr val="FFFFFF"/>
                </a:solidFill>
              </a:rPr>
              <a:t>课 和咪哆一起演奏</a:t>
            </a:r>
            <a:br>
              <a:rPr lang="en-US" altLang="zh-CN" sz="1400" dirty="0">
                <a:solidFill>
                  <a:srgbClr val="FFFFFF"/>
                </a:solidFill>
              </a:rPr>
            </a:br>
            <a:r>
              <a:rPr lang="zh-CN" altLang="zh-CN" sz="1400" dirty="0">
                <a:solidFill>
                  <a:srgbClr val="FFFFFF"/>
                </a:solidFill>
              </a:rPr>
              <a:t>第</a:t>
            </a:r>
            <a:r>
              <a:rPr lang="en-US" altLang="zh-CN" sz="1400" dirty="0">
                <a:solidFill>
                  <a:srgbClr val="FFFFFF"/>
                </a:solidFill>
              </a:rPr>
              <a:t>6</a:t>
            </a:r>
            <a:r>
              <a:rPr lang="zh-CN" altLang="zh-CN" sz="1400" dirty="0">
                <a:solidFill>
                  <a:srgbClr val="FFFFFF"/>
                </a:solidFill>
              </a:rPr>
              <a:t>课 奔跑吧，咪哆</a:t>
            </a:r>
            <a:br>
              <a:rPr lang="en-US" altLang="zh-CN" sz="1400" dirty="0">
                <a:solidFill>
                  <a:srgbClr val="FFFFFF"/>
                </a:solidFill>
              </a:rPr>
            </a:br>
            <a:r>
              <a:rPr lang="zh-CN" altLang="zh-CN" sz="1400" dirty="0">
                <a:solidFill>
                  <a:srgbClr val="FFFFFF"/>
                </a:solidFill>
              </a:rPr>
              <a:t>第</a:t>
            </a:r>
            <a:r>
              <a:rPr lang="en-US" altLang="zh-CN" sz="1400" dirty="0">
                <a:solidFill>
                  <a:srgbClr val="FFFFFF"/>
                </a:solidFill>
              </a:rPr>
              <a:t>7</a:t>
            </a:r>
            <a:r>
              <a:rPr lang="zh-CN" altLang="zh-CN" sz="1400" dirty="0">
                <a:solidFill>
                  <a:srgbClr val="FFFFFF"/>
                </a:solidFill>
              </a:rPr>
              <a:t>课 咪哆的眼睛</a:t>
            </a:r>
            <a:br>
              <a:rPr lang="en-US" altLang="zh-CN" sz="1400" dirty="0">
                <a:solidFill>
                  <a:srgbClr val="FFFFFF"/>
                </a:solidFill>
              </a:rPr>
            </a:br>
            <a:r>
              <a:rPr lang="zh-CN" altLang="zh-CN" sz="1400" dirty="0">
                <a:solidFill>
                  <a:srgbClr val="FFFFFF"/>
                </a:solidFill>
              </a:rPr>
              <a:t>第</a:t>
            </a:r>
            <a:r>
              <a:rPr lang="en-US" altLang="zh-CN" sz="1400" dirty="0">
                <a:solidFill>
                  <a:srgbClr val="FFFFFF"/>
                </a:solidFill>
              </a:rPr>
              <a:t>8</a:t>
            </a:r>
            <a:r>
              <a:rPr lang="zh-CN" altLang="zh-CN" sz="1400" dirty="0">
                <a:solidFill>
                  <a:srgbClr val="FFFFFF"/>
                </a:solidFill>
              </a:rPr>
              <a:t>课 去看看这七</a:t>
            </a:r>
            <a:r>
              <a:rPr lang="zh-CN" altLang="zh-CN" sz="1400" dirty="0" smtClean="0">
                <a:solidFill>
                  <a:srgbClr val="FFFFFF"/>
                </a:solidFill>
              </a:rPr>
              <a:t>彩的世界吧</a:t>
            </a:r>
            <a:endParaRPr lang="zh-CN" altLang="zh-CN" sz="1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矩形 13"/>
          <p:cNvSpPr>
            <a:spLocks noChangeArrowheads="1"/>
          </p:cNvSpPr>
          <p:nvPr/>
        </p:nvSpPr>
        <p:spPr bwMode="auto">
          <a:xfrm>
            <a:off x="6084547" y="1742400"/>
            <a:ext cx="2886733" cy="250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ctr">
              <a:lnSpc>
                <a:spcPct val="140000"/>
              </a:lnSpc>
            </a:pPr>
            <a:r>
              <a:rPr lang="zh-CN" altLang="zh-CN" sz="1400" dirty="0">
                <a:solidFill>
                  <a:srgbClr val="FFFFFF"/>
                </a:solidFill>
              </a:rPr>
              <a:t>第</a:t>
            </a:r>
            <a:r>
              <a:rPr lang="en-US" altLang="zh-CN" sz="1400" dirty="0">
                <a:solidFill>
                  <a:srgbClr val="FFFFFF"/>
                </a:solidFill>
              </a:rPr>
              <a:t>9</a:t>
            </a:r>
            <a:r>
              <a:rPr lang="zh-CN" altLang="zh-CN" sz="1400" dirty="0">
                <a:solidFill>
                  <a:srgbClr val="FFFFFF"/>
                </a:solidFill>
              </a:rPr>
              <a:t>课 谁能陪我玩</a:t>
            </a:r>
            <a:br>
              <a:rPr lang="en-US" altLang="zh-CN" sz="1400" dirty="0">
                <a:solidFill>
                  <a:srgbClr val="FFFFFF"/>
                </a:solidFill>
              </a:rPr>
            </a:br>
            <a:r>
              <a:rPr lang="zh-CN" altLang="zh-CN" sz="1400" dirty="0">
                <a:solidFill>
                  <a:srgbClr val="FFFFFF"/>
                </a:solidFill>
              </a:rPr>
              <a:t>第</a:t>
            </a:r>
            <a:r>
              <a:rPr lang="en-US" altLang="zh-CN" sz="1400" dirty="0">
                <a:solidFill>
                  <a:srgbClr val="FFFFFF"/>
                </a:solidFill>
              </a:rPr>
              <a:t>10</a:t>
            </a:r>
            <a:r>
              <a:rPr lang="zh-CN" altLang="zh-CN" sz="1400" dirty="0">
                <a:solidFill>
                  <a:srgbClr val="FFFFFF"/>
                </a:solidFill>
              </a:rPr>
              <a:t>课 好大的迷宫哇</a:t>
            </a:r>
            <a:br>
              <a:rPr lang="en-US" altLang="zh-CN" sz="1400" dirty="0">
                <a:solidFill>
                  <a:srgbClr val="FFFFFF"/>
                </a:solidFill>
              </a:rPr>
            </a:br>
            <a:r>
              <a:rPr lang="zh-CN" altLang="zh-CN" sz="1400" dirty="0">
                <a:solidFill>
                  <a:srgbClr val="FFFFFF"/>
                </a:solidFill>
              </a:rPr>
              <a:t>第</a:t>
            </a:r>
            <a:r>
              <a:rPr lang="en-US" altLang="zh-CN" sz="1400" dirty="0">
                <a:solidFill>
                  <a:srgbClr val="FFFFFF"/>
                </a:solidFill>
              </a:rPr>
              <a:t>11</a:t>
            </a:r>
            <a:r>
              <a:rPr lang="zh-CN" altLang="zh-CN" sz="1400" dirty="0">
                <a:solidFill>
                  <a:srgbClr val="FFFFFF"/>
                </a:solidFill>
              </a:rPr>
              <a:t>课 哎呀！咪哆摔跤了！</a:t>
            </a:r>
            <a:br>
              <a:rPr lang="en-US" altLang="zh-CN" sz="1400" dirty="0">
                <a:solidFill>
                  <a:srgbClr val="FFFFFF"/>
                </a:solidFill>
              </a:rPr>
            </a:br>
            <a:r>
              <a:rPr lang="zh-CN" altLang="zh-CN" sz="1400" dirty="0">
                <a:solidFill>
                  <a:srgbClr val="FFFFFF"/>
                </a:solidFill>
              </a:rPr>
              <a:t>第</a:t>
            </a:r>
            <a:r>
              <a:rPr lang="en-US" altLang="zh-CN" sz="1400" dirty="0">
                <a:solidFill>
                  <a:srgbClr val="FFFFFF"/>
                </a:solidFill>
              </a:rPr>
              <a:t>12</a:t>
            </a:r>
            <a:r>
              <a:rPr lang="zh-CN" altLang="zh-CN" sz="1400" dirty="0">
                <a:solidFill>
                  <a:srgbClr val="FFFFFF"/>
                </a:solidFill>
              </a:rPr>
              <a:t>课 跟着光明走</a:t>
            </a:r>
            <a:br>
              <a:rPr lang="en-US" altLang="zh-CN" sz="1400" dirty="0">
                <a:solidFill>
                  <a:srgbClr val="FFFFFF"/>
                </a:solidFill>
              </a:rPr>
            </a:br>
            <a:r>
              <a:rPr lang="zh-CN" altLang="zh-CN" sz="1400" dirty="0">
                <a:solidFill>
                  <a:srgbClr val="FFFFFF"/>
                </a:solidFill>
              </a:rPr>
              <a:t>第</a:t>
            </a:r>
            <a:r>
              <a:rPr lang="en-US" altLang="zh-CN" sz="1400" dirty="0">
                <a:solidFill>
                  <a:srgbClr val="FFFFFF"/>
                </a:solidFill>
              </a:rPr>
              <a:t>13</a:t>
            </a:r>
            <a:r>
              <a:rPr lang="zh-CN" altLang="zh-CN" sz="1400" dirty="0">
                <a:solidFill>
                  <a:srgbClr val="FFFFFF"/>
                </a:solidFill>
              </a:rPr>
              <a:t>课 一起赛跑吧</a:t>
            </a:r>
            <a:br>
              <a:rPr lang="en-US" altLang="zh-CN" sz="1400" dirty="0">
                <a:solidFill>
                  <a:srgbClr val="FFFFFF"/>
                </a:solidFill>
              </a:rPr>
            </a:br>
            <a:r>
              <a:rPr lang="zh-CN" altLang="zh-CN" sz="1400" dirty="0">
                <a:solidFill>
                  <a:srgbClr val="FFFFFF"/>
                </a:solidFill>
              </a:rPr>
              <a:t>第</a:t>
            </a:r>
            <a:r>
              <a:rPr lang="en-US" altLang="zh-CN" sz="1400" dirty="0">
                <a:solidFill>
                  <a:srgbClr val="FFFFFF"/>
                </a:solidFill>
              </a:rPr>
              <a:t>14</a:t>
            </a:r>
            <a:r>
              <a:rPr lang="zh-CN" altLang="zh-CN" sz="1400" dirty="0">
                <a:solidFill>
                  <a:srgbClr val="FFFFFF"/>
                </a:solidFill>
              </a:rPr>
              <a:t>课 才艺大比拼</a:t>
            </a:r>
            <a:br>
              <a:rPr lang="en-US" altLang="zh-CN" sz="1400" dirty="0">
                <a:solidFill>
                  <a:srgbClr val="FFFFFF"/>
                </a:solidFill>
              </a:rPr>
            </a:br>
            <a:r>
              <a:rPr lang="zh-CN" altLang="zh-CN" sz="1400" dirty="0">
                <a:solidFill>
                  <a:srgbClr val="FFFFFF"/>
                </a:solidFill>
              </a:rPr>
              <a:t>第</a:t>
            </a:r>
            <a:r>
              <a:rPr lang="en-US" altLang="zh-CN" sz="1400" dirty="0">
                <a:solidFill>
                  <a:srgbClr val="FFFFFF"/>
                </a:solidFill>
              </a:rPr>
              <a:t>15</a:t>
            </a:r>
            <a:r>
              <a:rPr lang="zh-CN" altLang="zh-CN" sz="1400" dirty="0">
                <a:solidFill>
                  <a:srgbClr val="FFFFFF"/>
                </a:solidFill>
              </a:rPr>
              <a:t>课 售货员咪哆</a:t>
            </a:r>
            <a:br>
              <a:rPr lang="en-US" altLang="zh-CN" sz="1400" dirty="0">
                <a:solidFill>
                  <a:srgbClr val="FFFFFF"/>
                </a:solidFill>
              </a:rPr>
            </a:br>
            <a:r>
              <a:rPr lang="zh-CN" altLang="zh-CN" sz="1400" dirty="0">
                <a:solidFill>
                  <a:srgbClr val="FFFFFF"/>
                </a:solidFill>
              </a:rPr>
              <a:t>第</a:t>
            </a:r>
            <a:r>
              <a:rPr lang="en-US" altLang="zh-CN" sz="1400" dirty="0">
                <a:solidFill>
                  <a:srgbClr val="FFFFFF"/>
                </a:solidFill>
              </a:rPr>
              <a:t>16</a:t>
            </a:r>
            <a:r>
              <a:rPr lang="zh-CN" altLang="zh-CN" sz="1400" dirty="0">
                <a:solidFill>
                  <a:srgbClr val="FFFFFF"/>
                </a:solidFill>
              </a:rPr>
              <a:t>课 咪哆的故事</a:t>
            </a:r>
            <a:endParaRPr lang="zh-CN" altLang="zh-CN" sz="1400" dirty="0">
              <a:solidFill>
                <a:srgbClr val="FFFFFF"/>
              </a:solidFill>
            </a:endParaRPr>
          </a:p>
        </p:txBody>
      </p:sp>
      <p:pic>
        <p:nvPicPr>
          <p:cNvPr id="17" name="Picture 2" descr="C:\Users\Alienware\Desktop\课程全封面JPG\课程封面-01.jp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735077" y="1675099"/>
            <a:ext cx="2050276" cy="28503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/>
          <p:cNvSpPr txBox="1"/>
          <p:nvPr/>
        </p:nvSpPr>
        <p:spPr>
          <a:xfrm>
            <a:off x="453113" y="237593"/>
            <a:ext cx="819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FFFFFF"/>
                </a:solidFill>
              </a:rPr>
              <a:t>课</a:t>
            </a:r>
            <a:r>
              <a:rPr lang="zh-CN" altLang="en-US" sz="1800" b="1" dirty="0" smtClean="0">
                <a:solidFill>
                  <a:srgbClr val="FFFFFF"/>
                </a:solidFill>
              </a:rPr>
              <a:t>例演示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  <p:pic>
        <p:nvPicPr>
          <p:cNvPr id="3" name="图片 2" descr="机器人教案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3704" y="653663"/>
            <a:ext cx="5756592" cy="435585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/>
          <p:cNvSpPr txBox="1"/>
          <p:nvPr/>
        </p:nvSpPr>
        <p:spPr>
          <a:xfrm>
            <a:off x="453113" y="237593"/>
            <a:ext cx="819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FFFFFF"/>
                </a:solidFill>
              </a:rPr>
              <a:t>课程成果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  <p:pic>
        <p:nvPicPr>
          <p:cNvPr id="3" name="图片 2" descr="机器人成果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961" y="868746"/>
            <a:ext cx="7794078" cy="394709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1"/>
          <p:cNvSpPr txBox="1">
            <a:spLocks noChangeArrowheads="1"/>
          </p:cNvSpPr>
          <p:nvPr/>
        </p:nvSpPr>
        <p:spPr bwMode="auto">
          <a:xfrm>
            <a:off x="1226935" y="760797"/>
            <a:ext cx="645278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9pPr>
          </a:lstStyle>
          <a:p>
            <a:pPr algn="ctr" eaLnBrk="1" hangingPunct="1"/>
            <a:r>
              <a:rPr lang="zh-CN" altLang="en-US" sz="4000" dirty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四</a:t>
            </a:r>
            <a:r>
              <a:rPr lang="zh-CN" altLang="en-US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、</a:t>
            </a:r>
            <a:r>
              <a:rPr lang="en-US" altLang="zh-CN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Scratch</a:t>
            </a:r>
            <a:r>
              <a:rPr lang="zh-CN" altLang="en-US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物联网应用</a:t>
            </a:r>
            <a:endParaRPr lang="zh-CN" altLang="en-US" sz="4000" dirty="0">
              <a:ln>
                <a:solidFill>
                  <a:schemeClr val="bg1"/>
                </a:solidFill>
              </a:ln>
              <a:blipFill dpi="0" rotWithShape="1">
                <a:blip r:embed="rId1"/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海报体W12" panose="040B0C09000000000000" pitchFamily="81" charset="-122"/>
              <a:ea typeface="华康海报体W12" panose="040B0C09000000000000" pitchFamily="81" charset="-122"/>
            </a:endParaRPr>
          </a:p>
        </p:txBody>
      </p:sp>
      <p:pic>
        <p:nvPicPr>
          <p:cNvPr id="3" name="图片 2" descr="实验箱2.0正面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057" y="1953709"/>
            <a:ext cx="3095297" cy="235540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2032" y="265768"/>
            <a:ext cx="81998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FFFFFF"/>
                </a:solidFill>
              </a:rPr>
              <a:t>课程</a:t>
            </a:r>
            <a:r>
              <a:rPr lang="zh-CN" altLang="zh-CN" sz="1800" b="1" dirty="0" smtClean="0">
                <a:solidFill>
                  <a:srgbClr val="FFFFFF"/>
                </a:solidFill>
              </a:rPr>
              <a:t>目标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r>
              <a:rPr lang="zh-CN" altLang="en-US" sz="1400" b="1" dirty="0" smtClean="0">
                <a:solidFill>
                  <a:srgbClr val="FFFFFF"/>
                </a:solidFill>
                <a:latin typeface="+mn-ea"/>
              </a:rPr>
              <a:t>让</a:t>
            </a:r>
            <a:r>
              <a:rPr lang="zh-CN" altLang="en-US" sz="1400" b="1" dirty="0">
                <a:solidFill>
                  <a:srgbClr val="FFFFFF"/>
                </a:solidFill>
                <a:latin typeface="+mn-ea"/>
              </a:rPr>
              <a:t>孩子</a:t>
            </a:r>
            <a:r>
              <a:rPr lang="zh-CN" altLang="zh-CN" sz="1400" b="1" dirty="0">
                <a:solidFill>
                  <a:srgbClr val="FFFFFF"/>
                </a:solidFill>
                <a:latin typeface="+mn-ea"/>
              </a:rPr>
              <a:t>通过</a:t>
            </a:r>
            <a:r>
              <a:rPr lang="en-US" altLang="zh-CN" sz="1400" b="1" dirty="0">
                <a:solidFill>
                  <a:srgbClr val="FFFFFF"/>
                </a:solidFill>
                <a:latin typeface="+mn-ea"/>
              </a:rPr>
              <a:t>Scratch</a:t>
            </a:r>
            <a:r>
              <a:rPr lang="zh-CN" altLang="zh-CN" sz="1400" b="1" dirty="0">
                <a:solidFill>
                  <a:srgbClr val="FFFFFF"/>
                </a:solidFill>
                <a:latin typeface="+mn-ea"/>
              </a:rPr>
              <a:t>实验箱学习到物联网的相关概念，通过</a:t>
            </a:r>
            <a:r>
              <a:rPr lang="en-US" altLang="zh-CN" sz="1400" b="1" dirty="0">
                <a:solidFill>
                  <a:srgbClr val="FFFFFF"/>
                </a:solidFill>
                <a:latin typeface="+mn-ea"/>
              </a:rPr>
              <a:t>Scratch</a:t>
            </a:r>
            <a:r>
              <a:rPr lang="zh-CN" altLang="zh-CN" sz="1400" b="1" dirty="0">
                <a:solidFill>
                  <a:srgbClr val="FFFFFF"/>
                </a:solidFill>
                <a:latin typeface="+mn-ea"/>
              </a:rPr>
              <a:t>编程能够做出生活中智能硬件相关的模拟概念作品，如智能家居，智能交通，智能农业等等。</a:t>
            </a:r>
            <a:endParaRPr lang="zh-CN" altLang="zh-CN" sz="1400" b="1" dirty="0">
              <a:solidFill>
                <a:srgbClr val="FFFFFF"/>
              </a:solidFill>
              <a:latin typeface="+mn-ea"/>
            </a:endParaRPr>
          </a:p>
          <a:p>
            <a:endParaRPr lang="zh-CN" altLang="zh-CN" sz="1400" b="1" dirty="0">
              <a:solidFill>
                <a:srgbClr val="FFFFFF"/>
              </a:solidFill>
            </a:endParaRPr>
          </a:p>
        </p:txBody>
      </p:sp>
      <p:sp>
        <p:nvSpPr>
          <p:cNvPr id="9" name="文本框 2"/>
          <p:cNvSpPr txBox="1"/>
          <p:nvPr/>
        </p:nvSpPr>
        <p:spPr>
          <a:xfrm>
            <a:off x="422032" y="930929"/>
            <a:ext cx="819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FFFFFF"/>
                </a:solidFill>
              </a:rPr>
              <a:t>课程</a:t>
            </a:r>
            <a:r>
              <a:rPr lang="zh-CN" altLang="en-US" sz="1800" b="1" dirty="0">
                <a:solidFill>
                  <a:srgbClr val="FFFFFF"/>
                </a:solidFill>
              </a:rPr>
              <a:t>大纲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 rot="10800000">
            <a:off x="494118" y="1439564"/>
            <a:ext cx="8117835" cy="3283476"/>
          </a:xfrm>
          <a:prstGeom prst="rect">
            <a:avLst/>
          </a:prstGeom>
          <a:solidFill>
            <a:srgbClr val="8AE0D4">
              <a:alpha val="40000"/>
            </a:srgbClr>
          </a:solidFill>
          <a:ln w="3175">
            <a:noFill/>
            <a:miter lim="800000"/>
          </a:ln>
        </p:spPr>
        <p:txBody>
          <a:bodyPr wrap="none" anchor="ctr"/>
          <a:lstStyle/>
          <a:p>
            <a:endParaRPr lang="zh-CN" altLang="en-US" sz="14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矩形 13"/>
          <p:cNvSpPr>
            <a:spLocks noChangeArrowheads="1"/>
          </p:cNvSpPr>
          <p:nvPr/>
        </p:nvSpPr>
        <p:spPr bwMode="auto">
          <a:xfrm>
            <a:off x="5994000" y="1750878"/>
            <a:ext cx="2235368" cy="247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zh-CN" altLang="zh-CN" sz="1300" b="1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b="1" dirty="0" smtClean="0">
                <a:solidFill>
                  <a:srgbClr val="FFFFFF"/>
                </a:solidFill>
              </a:rPr>
              <a:t>3</a:t>
            </a:r>
            <a:r>
              <a:rPr lang="zh-CN" altLang="zh-CN" sz="1300" b="1" dirty="0" smtClean="0">
                <a:solidFill>
                  <a:srgbClr val="FFFFFF"/>
                </a:solidFill>
              </a:rPr>
              <a:t>单元 噪音测试器</a:t>
            </a:r>
            <a:endParaRPr lang="zh-CN" altLang="zh-CN" sz="1300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</a:rPr>
              <a:t>1</a:t>
            </a:r>
            <a:r>
              <a:rPr lang="zh-CN" altLang="zh-CN" sz="1300" dirty="0" smtClean="0">
                <a:solidFill>
                  <a:srgbClr val="FFFFFF"/>
                </a:solidFill>
              </a:rPr>
              <a:t>课 声音长什么样子</a:t>
            </a:r>
            <a:endParaRPr lang="zh-CN" altLang="zh-CN" sz="1300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</a:rPr>
              <a:t>2</a:t>
            </a:r>
            <a:r>
              <a:rPr lang="zh-CN" altLang="zh-CN" sz="1300" dirty="0" smtClean="0">
                <a:solidFill>
                  <a:srgbClr val="FFFFFF"/>
                </a:solidFill>
              </a:rPr>
              <a:t>课 音量探测器</a:t>
            </a:r>
            <a:endParaRPr lang="zh-CN" altLang="zh-CN" sz="1300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1300" dirty="0" smtClean="0">
                <a:solidFill>
                  <a:srgbClr val="FFFFFF"/>
                </a:solidFill>
              </a:rPr>
              <a:t> </a:t>
            </a: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</a:rPr>
              <a:t>3</a:t>
            </a:r>
            <a:r>
              <a:rPr lang="zh-CN" altLang="zh-CN" sz="1300" dirty="0" smtClean="0">
                <a:solidFill>
                  <a:srgbClr val="FFFFFF"/>
                </a:solidFill>
              </a:rPr>
              <a:t>课 噪音测试器</a:t>
            </a:r>
            <a:endParaRPr lang="zh-CN" altLang="zh-CN" sz="1300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b="1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b="1" dirty="0" smtClean="0">
                <a:solidFill>
                  <a:srgbClr val="FFFFFF"/>
                </a:solidFill>
              </a:rPr>
              <a:t>4</a:t>
            </a:r>
            <a:r>
              <a:rPr lang="zh-CN" altLang="zh-CN" sz="1300" b="1" dirty="0" smtClean="0">
                <a:solidFill>
                  <a:srgbClr val="FFFFFF"/>
                </a:solidFill>
              </a:rPr>
              <a:t>单元 懒人养花器</a:t>
            </a:r>
            <a:endParaRPr lang="zh-CN" altLang="zh-CN" sz="1300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1300" dirty="0" smtClean="0">
                <a:solidFill>
                  <a:srgbClr val="FFFFFF"/>
                </a:solidFill>
              </a:rPr>
              <a:t> </a:t>
            </a: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</a:rPr>
              <a:t>1</a:t>
            </a:r>
            <a:r>
              <a:rPr lang="zh-CN" altLang="zh-CN" sz="1300" dirty="0" smtClean="0">
                <a:solidFill>
                  <a:srgbClr val="FFFFFF"/>
                </a:solidFill>
              </a:rPr>
              <a:t>课 自动浇花器</a:t>
            </a:r>
            <a:endParaRPr lang="zh-CN" altLang="zh-CN" sz="1300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1300" dirty="0" smtClean="0">
                <a:solidFill>
                  <a:srgbClr val="FFFFFF"/>
                </a:solidFill>
              </a:rPr>
              <a:t> </a:t>
            </a: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</a:rPr>
              <a:t>2</a:t>
            </a:r>
            <a:r>
              <a:rPr lang="zh-CN" altLang="zh-CN" sz="1300" dirty="0" smtClean="0">
                <a:solidFill>
                  <a:srgbClr val="FFFFFF"/>
                </a:solidFill>
              </a:rPr>
              <a:t>课 投票浇花器</a:t>
            </a:r>
            <a:endParaRPr lang="zh-CN" altLang="zh-CN" sz="1300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1300" dirty="0" smtClean="0">
                <a:solidFill>
                  <a:srgbClr val="FFFFFF"/>
                </a:solidFill>
              </a:rPr>
              <a:t> </a:t>
            </a: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</a:rPr>
              <a:t>3</a:t>
            </a:r>
            <a:r>
              <a:rPr lang="zh-CN" altLang="zh-CN" sz="1300" dirty="0" smtClean="0">
                <a:solidFill>
                  <a:srgbClr val="FFFFFF"/>
                </a:solidFill>
              </a:rPr>
              <a:t>课 要不要晒太阳呢</a:t>
            </a:r>
            <a:endParaRPr lang="zh-CN" altLang="zh-CN" sz="1300" dirty="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93600" y="1740956"/>
            <a:ext cx="2313454" cy="24763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fontAlgn="ctr">
              <a:lnSpc>
                <a:spcPct val="140000"/>
              </a:lnSpc>
              <a:defRPr sz="1400" b="1">
                <a:solidFill>
                  <a:srgbClr val="FFFFFF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zh-CN" sz="1300" dirty="0" smtClean="0"/>
              <a:t>第</a:t>
            </a:r>
            <a:r>
              <a:rPr lang="en-US" altLang="zh-CN" sz="1300" dirty="0" smtClean="0"/>
              <a:t>1</a:t>
            </a:r>
            <a:r>
              <a:rPr lang="zh-CN" altLang="zh-CN" sz="1300" dirty="0" smtClean="0"/>
              <a:t>单元 好听的门铃声</a:t>
            </a:r>
            <a:endParaRPr lang="en-US" altLang="zh-CN" sz="1300" dirty="0" smtClean="0"/>
          </a:p>
          <a:p>
            <a:pPr>
              <a:lnSpc>
                <a:spcPct val="150000"/>
              </a:lnSpc>
            </a:pPr>
            <a:r>
              <a:rPr lang="zh-CN" altLang="zh-CN" sz="1300" b="0" dirty="0" smtClean="0"/>
              <a:t>第</a:t>
            </a:r>
            <a:r>
              <a:rPr lang="en-US" altLang="zh-CN" sz="1300" b="0" dirty="0" smtClean="0"/>
              <a:t>1</a:t>
            </a:r>
            <a:r>
              <a:rPr lang="zh-CN" altLang="zh-CN" sz="1300" b="0" dirty="0" smtClean="0"/>
              <a:t>课 滴滴的门铃</a:t>
            </a:r>
            <a:endParaRPr lang="zh-CN" altLang="zh-CN" sz="1300" b="0" dirty="0" smtClean="0"/>
          </a:p>
          <a:p>
            <a:pPr>
              <a:lnSpc>
                <a:spcPct val="150000"/>
              </a:lnSpc>
            </a:pPr>
            <a:r>
              <a:rPr lang="zh-CN" altLang="zh-CN" sz="1300" b="0" dirty="0" smtClean="0"/>
              <a:t>第</a:t>
            </a:r>
            <a:r>
              <a:rPr lang="en-US" altLang="zh-CN" sz="1300" b="0" dirty="0" smtClean="0"/>
              <a:t>2</a:t>
            </a:r>
            <a:r>
              <a:rPr lang="zh-CN" altLang="zh-CN" sz="1300" b="0" dirty="0" smtClean="0"/>
              <a:t>课 门铃会唱歌</a:t>
            </a:r>
            <a:endParaRPr lang="zh-CN" altLang="zh-CN" sz="1300" b="0" dirty="0" smtClean="0"/>
          </a:p>
          <a:p>
            <a:pPr>
              <a:lnSpc>
                <a:spcPct val="150000"/>
              </a:lnSpc>
            </a:pPr>
            <a:r>
              <a:rPr lang="zh-CN" altLang="zh-CN" sz="1300" b="0" dirty="0" smtClean="0"/>
              <a:t>第</a:t>
            </a:r>
            <a:r>
              <a:rPr lang="en-US" altLang="zh-CN" sz="1300" b="0" dirty="0" smtClean="0"/>
              <a:t>3</a:t>
            </a:r>
            <a:r>
              <a:rPr lang="zh-CN" altLang="zh-CN" sz="1300" b="0" dirty="0" smtClean="0"/>
              <a:t>课 门灯亮了</a:t>
            </a:r>
            <a:endParaRPr lang="zh-CN" altLang="zh-CN" sz="1300" b="0" dirty="0" smtClean="0"/>
          </a:p>
          <a:p>
            <a:pPr>
              <a:lnSpc>
                <a:spcPct val="150000"/>
              </a:lnSpc>
            </a:pPr>
            <a:r>
              <a:rPr lang="zh-CN" altLang="zh-CN" sz="1300" dirty="0" smtClean="0"/>
              <a:t>第</a:t>
            </a:r>
            <a:r>
              <a:rPr lang="en-US" altLang="zh-CN" sz="1300" dirty="0" smtClean="0"/>
              <a:t>2</a:t>
            </a:r>
            <a:r>
              <a:rPr lang="zh-CN" altLang="zh-CN" sz="1300" dirty="0" smtClean="0"/>
              <a:t>单元 环保大改造</a:t>
            </a:r>
            <a:endParaRPr lang="zh-CN" altLang="zh-CN" sz="1300" dirty="0" smtClean="0"/>
          </a:p>
          <a:p>
            <a:pPr>
              <a:lnSpc>
                <a:spcPct val="150000"/>
              </a:lnSpc>
            </a:pPr>
            <a:r>
              <a:rPr lang="zh-CN" altLang="zh-CN" sz="1300" b="0" dirty="0" smtClean="0"/>
              <a:t>第</a:t>
            </a:r>
            <a:r>
              <a:rPr lang="en-US" altLang="zh-CN" sz="1300" b="0" dirty="0" smtClean="0"/>
              <a:t>1</a:t>
            </a:r>
            <a:r>
              <a:rPr lang="zh-CN" altLang="zh-CN" sz="1300" b="0" dirty="0" smtClean="0"/>
              <a:t>课 黑夜里的感应灯</a:t>
            </a:r>
            <a:endParaRPr lang="zh-CN" altLang="zh-CN" sz="1300" b="0" dirty="0" smtClean="0"/>
          </a:p>
          <a:p>
            <a:pPr>
              <a:lnSpc>
                <a:spcPct val="150000"/>
              </a:lnSpc>
            </a:pPr>
            <a:r>
              <a:rPr lang="zh-CN" altLang="zh-CN" sz="1300" b="0" dirty="0" smtClean="0"/>
              <a:t>第</a:t>
            </a:r>
            <a:r>
              <a:rPr lang="en-US" altLang="zh-CN" sz="1300" b="0" dirty="0" smtClean="0"/>
              <a:t>2</a:t>
            </a:r>
            <a:r>
              <a:rPr lang="zh-CN" altLang="zh-CN" sz="1300" b="0" dirty="0" smtClean="0"/>
              <a:t>课 自动扇风的风扇</a:t>
            </a:r>
            <a:endParaRPr lang="zh-CN" altLang="zh-CN" sz="1300" b="0" dirty="0" smtClean="0"/>
          </a:p>
          <a:p>
            <a:pPr>
              <a:lnSpc>
                <a:spcPct val="150000"/>
              </a:lnSpc>
            </a:pPr>
            <a:r>
              <a:rPr lang="zh-CN" altLang="zh-CN" sz="1300" b="0" dirty="0" smtClean="0"/>
              <a:t>第</a:t>
            </a:r>
            <a:r>
              <a:rPr lang="en-US" altLang="zh-CN" sz="1300" b="0" dirty="0" smtClean="0"/>
              <a:t>3</a:t>
            </a:r>
            <a:r>
              <a:rPr lang="zh-CN" altLang="zh-CN" sz="1300" b="0" dirty="0" smtClean="0"/>
              <a:t>课 环保小大人 </a:t>
            </a:r>
            <a:endParaRPr lang="zh-CN" altLang="zh-CN" sz="1300" b="0" dirty="0"/>
          </a:p>
        </p:txBody>
      </p:sp>
      <p:pic>
        <p:nvPicPr>
          <p:cNvPr id="13" name="Picture 2" descr="C:\Users\Alienware\Desktop\课程全封面JPG\课程封面-07.jp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729876" y="1675099"/>
            <a:ext cx="2012985" cy="27994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/>
          <p:cNvSpPr txBox="1"/>
          <p:nvPr/>
        </p:nvSpPr>
        <p:spPr>
          <a:xfrm>
            <a:off x="453113" y="237593"/>
            <a:ext cx="819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FFFFFF"/>
                </a:solidFill>
              </a:rPr>
              <a:t>课</a:t>
            </a:r>
            <a:r>
              <a:rPr lang="zh-CN" altLang="en-US" sz="1800" b="1" dirty="0" smtClean="0">
                <a:solidFill>
                  <a:srgbClr val="FFFFFF"/>
                </a:solidFill>
              </a:rPr>
              <a:t>例演示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  <p:pic>
        <p:nvPicPr>
          <p:cNvPr id="3" name="图片 2" descr="实验箱教案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0244" y="722870"/>
            <a:ext cx="5243513" cy="422623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/>
          <p:cNvSpPr txBox="1"/>
          <p:nvPr/>
        </p:nvSpPr>
        <p:spPr>
          <a:xfrm>
            <a:off x="453113" y="237593"/>
            <a:ext cx="819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FFFFFF"/>
                </a:solidFill>
              </a:rPr>
              <a:t>课程成果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  <p:pic>
        <p:nvPicPr>
          <p:cNvPr id="6" name="图片 5" descr="IMG_6158.JP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245542" y="107464"/>
            <a:ext cx="4229903" cy="493364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1"/>
          <p:cNvSpPr txBox="1">
            <a:spLocks noChangeArrowheads="1"/>
          </p:cNvSpPr>
          <p:nvPr/>
        </p:nvSpPr>
        <p:spPr bwMode="auto">
          <a:xfrm>
            <a:off x="1345610" y="790930"/>
            <a:ext cx="645278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9pPr>
          </a:lstStyle>
          <a:p>
            <a:pPr algn="ctr" eaLnBrk="1" hangingPunct="1"/>
            <a:r>
              <a:rPr lang="zh-CN" altLang="en-US" sz="4000" dirty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五</a:t>
            </a:r>
            <a:r>
              <a:rPr lang="zh-CN" altLang="en-US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、</a:t>
            </a:r>
            <a:r>
              <a:rPr lang="en-US" altLang="zh-CN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Scratch</a:t>
            </a:r>
            <a:r>
              <a:rPr lang="zh-CN" altLang="en-US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创意制作</a:t>
            </a:r>
            <a:endParaRPr lang="zh-CN" altLang="en-US" sz="4000" dirty="0">
              <a:ln>
                <a:solidFill>
                  <a:schemeClr val="bg1"/>
                </a:solidFill>
              </a:ln>
              <a:blipFill dpi="0" rotWithShape="1">
                <a:blip r:embed="rId1"/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海报体W12" panose="040B0C09000000000000" pitchFamily="81" charset="-122"/>
              <a:ea typeface="华康海报体W12" panose="040B0C09000000000000" pitchFamily="81" charset="-122"/>
            </a:endParaRPr>
          </a:p>
        </p:txBody>
      </p:sp>
      <p:pic>
        <p:nvPicPr>
          <p:cNvPr id="4" name="图片 3" descr="0322_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72932" y="1742524"/>
            <a:ext cx="4718711" cy="265396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67"/>
          <p:cNvGrpSpPr/>
          <p:nvPr/>
        </p:nvGrpSpPr>
        <p:grpSpPr bwMode="auto">
          <a:xfrm>
            <a:off x="1881535" y="1555198"/>
            <a:ext cx="1768340" cy="958170"/>
            <a:chOff x="219753" y="1976522"/>
            <a:chExt cx="2765362" cy="960080"/>
          </a:xfrm>
        </p:grpSpPr>
        <p:sp>
          <p:nvSpPr>
            <p:cNvPr id="69" name="文本框 38"/>
            <p:cNvSpPr txBox="1"/>
            <p:nvPr/>
          </p:nvSpPr>
          <p:spPr>
            <a:xfrm>
              <a:off x="219753" y="2474788"/>
              <a:ext cx="2741523" cy="4618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altLang="zh-CN" sz="2395" dirty="0" smtClean="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cs typeface="Mongolian Baiti" panose="03000500000000000000" pitchFamily="66" charset="0"/>
                </a:rPr>
                <a:t>Contents</a:t>
              </a:r>
              <a:endParaRPr lang="zh-CN" altLang="en-US" sz="2395" dirty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cs typeface="Mongolian Baiti" panose="03000500000000000000" pitchFamily="66" charset="0"/>
              </a:endParaRPr>
            </a:p>
          </p:txBody>
        </p:sp>
        <p:sp>
          <p:nvSpPr>
            <p:cNvPr id="70" name="文本框 11"/>
            <p:cNvSpPr txBox="1"/>
            <p:nvPr/>
          </p:nvSpPr>
          <p:spPr>
            <a:xfrm>
              <a:off x="832424" y="1976522"/>
              <a:ext cx="2152691" cy="5848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zh-CN" altLang="en-US" sz="3195" dirty="0" smtClean="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+mn-ea"/>
                </a:rPr>
                <a:t>目录</a:t>
              </a:r>
              <a:endParaRPr lang="zh-CN" altLang="en-US" sz="3195" dirty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endParaRPr>
            </a:p>
          </p:txBody>
        </p:sp>
      </p:grpSp>
      <p:sp>
        <p:nvSpPr>
          <p:cNvPr id="71" name="文本框 18"/>
          <p:cNvSpPr txBox="1"/>
          <p:nvPr/>
        </p:nvSpPr>
        <p:spPr>
          <a:xfrm>
            <a:off x="4773705" y="671671"/>
            <a:ext cx="4068844" cy="399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995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Scratch</a:t>
            </a:r>
            <a:r>
              <a:rPr lang="zh-CN" altLang="en-US" sz="1995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创意编程</a:t>
            </a:r>
            <a:endParaRPr lang="zh-CN" altLang="en-US" sz="1995" dirty="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4185040" y="605048"/>
            <a:ext cx="460580" cy="522451"/>
            <a:chOff x="3585600" y="1537939"/>
            <a:chExt cx="460580" cy="522451"/>
          </a:xfrm>
        </p:grpSpPr>
        <p:sp>
          <p:nvSpPr>
            <p:cNvPr id="73" name="文本框 16"/>
            <p:cNvSpPr txBox="1"/>
            <p:nvPr/>
          </p:nvSpPr>
          <p:spPr bwMode="auto">
            <a:xfrm>
              <a:off x="3585600" y="1537939"/>
              <a:ext cx="322524" cy="5224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2795" dirty="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+mn-ea"/>
                </a:rPr>
                <a:t>1</a:t>
              </a:r>
              <a:endParaRPr lang="zh-CN" altLang="en-US" sz="2795" dirty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endParaRPr>
            </a:p>
          </p:txBody>
        </p:sp>
        <p:cxnSp>
          <p:nvCxnSpPr>
            <p:cNvPr id="74" name="直接连接符 73"/>
            <p:cNvCxnSpPr/>
            <p:nvPr/>
          </p:nvCxnSpPr>
          <p:spPr bwMode="auto">
            <a:xfrm flipH="1">
              <a:off x="3799923" y="1717576"/>
              <a:ext cx="246257" cy="24625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文本框 21"/>
          <p:cNvSpPr txBox="1"/>
          <p:nvPr/>
        </p:nvSpPr>
        <p:spPr>
          <a:xfrm>
            <a:off x="4794025" y="2058544"/>
            <a:ext cx="2671900" cy="399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995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Scratch</a:t>
            </a:r>
            <a:r>
              <a:rPr lang="zh-CN" altLang="en-US" sz="1995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机器人应用</a:t>
            </a:r>
            <a:endParaRPr lang="zh-CN" altLang="en-US" sz="1995" dirty="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6" name="组 5"/>
          <p:cNvGrpSpPr/>
          <p:nvPr/>
        </p:nvGrpSpPr>
        <p:grpSpPr>
          <a:xfrm>
            <a:off x="4205360" y="1963073"/>
            <a:ext cx="460581" cy="522451"/>
            <a:chOff x="3585600" y="3807326"/>
            <a:chExt cx="460581" cy="522451"/>
          </a:xfrm>
        </p:grpSpPr>
        <p:sp>
          <p:nvSpPr>
            <p:cNvPr id="77" name="文本框 20"/>
            <p:cNvSpPr txBox="1"/>
            <p:nvPr/>
          </p:nvSpPr>
          <p:spPr bwMode="auto">
            <a:xfrm>
              <a:off x="3585600" y="3807326"/>
              <a:ext cx="394660" cy="5224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2795" dirty="0" smtClean="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+mn-ea"/>
                </a:rPr>
                <a:t>3</a:t>
              </a:r>
              <a:endParaRPr lang="zh-CN" altLang="en-US" sz="2795" dirty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endParaRPr>
            </a:p>
          </p:txBody>
        </p:sp>
        <p:cxnSp>
          <p:nvCxnSpPr>
            <p:cNvPr id="78" name="直接连接符 77"/>
            <p:cNvCxnSpPr/>
            <p:nvPr/>
          </p:nvCxnSpPr>
          <p:spPr bwMode="auto">
            <a:xfrm flipH="1">
              <a:off x="3799923" y="3976257"/>
              <a:ext cx="246258" cy="24625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文本框 24"/>
          <p:cNvSpPr txBox="1"/>
          <p:nvPr/>
        </p:nvSpPr>
        <p:spPr>
          <a:xfrm>
            <a:off x="4773705" y="1337162"/>
            <a:ext cx="3252695" cy="399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995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Scratch</a:t>
            </a:r>
            <a:r>
              <a:rPr lang="zh-CN" altLang="en-US" sz="1995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互动编程</a:t>
            </a:r>
            <a:endParaRPr lang="zh-CN" altLang="en-US" sz="1995" dirty="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4" name="组 3"/>
          <p:cNvGrpSpPr/>
          <p:nvPr/>
        </p:nvGrpSpPr>
        <p:grpSpPr>
          <a:xfrm>
            <a:off x="4185040" y="1260923"/>
            <a:ext cx="460581" cy="522451"/>
            <a:chOff x="3585600" y="2352852"/>
            <a:chExt cx="460581" cy="522451"/>
          </a:xfrm>
        </p:grpSpPr>
        <p:sp>
          <p:nvSpPr>
            <p:cNvPr id="81" name="文本框 23"/>
            <p:cNvSpPr txBox="1"/>
            <p:nvPr/>
          </p:nvSpPr>
          <p:spPr bwMode="auto">
            <a:xfrm>
              <a:off x="3585600" y="2352852"/>
              <a:ext cx="383439" cy="5224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2795" dirty="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+mn-ea"/>
                </a:rPr>
                <a:t>2</a:t>
              </a:r>
              <a:endParaRPr lang="zh-CN" altLang="en-US" sz="2795" dirty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endParaRPr>
            </a:p>
          </p:txBody>
        </p:sp>
        <p:cxnSp>
          <p:nvCxnSpPr>
            <p:cNvPr id="82" name="直接连接符 81"/>
            <p:cNvCxnSpPr/>
            <p:nvPr/>
          </p:nvCxnSpPr>
          <p:spPr bwMode="auto">
            <a:xfrm flipH="1">
              <a:off x="3799923" y="2532490"/>
              <a:ext cx="246258" cy="24625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直接连接符 94"/>
          <p:cNvCxnSpPr/>
          <p:nvPr/>
        </p:nvCxnSpPr>
        <p:spPr>
          <a:xfrm>
            <a:off x="3972561" y="671671"/>
            <a:ext cx="0" cy="39003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21"/>
          <p:cNvSpPr txBox="1"/>
          <p:nvPr/>
        </p:nvSpPr>
        <p:spPr>
          <a:xfrm>
            <a:off x="4804185" y="2718944"/>
            <a:ext cx="2430628" cy="399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995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Scratch</a:t>
            </a:r>
            <a:r>
              <a:rPr lang="zh-CN" altLang="en-US" sz="1995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物联网应用</a:t>
            </a:r>
            <a:endParaRPr lang="zh-CN" altLang="en-US" sz="1995" dirty="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19" name="组 5"/>
          <p:cNvGrpSpPr/>
          <p:nvPr/>
        </p:nvGrpSpPr>
        <p:grpSpPr>
          <a:xfrm>
            <a:off x="4215520" y="2623473"/>
            <a:ext cx="460581" cy="522451"/>
            <a:chOff x="3585600" y="3807326"/>
            <a:chExt cx="460581" cy="522451"/>
          </a:xfrm>
        </p:grpSpPr>
        <p:sp>
          <p:nvSpPr>
            <p:cNvPr id="20" name="文本框 20"/>
            <p:cNvSpPr txBox="1"/>
            <p:nvPr/>
          </p:nvSpPr>
          <p:spPr bwMode="auto">
            <a:xfrm>
              <a:off x="3585600" y="3807326"/>
              <a:ext cx="394660" cy="5224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2795" dirty="0" smtClean="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+mn-ea"/>
                </a:rPr>
                <a:t>4</a:t>
              </a:r>
              <a:endParaRPr lang="zh-CN" altLang="en-US" sz="2795" dirty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 bwMode="auto">
            <a:xfrm flipH="1">
              <a:off x="3799923" y="3976257"/>
              <a:ext cx="246258" cy="24625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1"/>
          <p:cNvSpPr txBox="1"/>
          <p:nvPr/>
        </p:nvSpPr>
        <p:spPr>
          <a:xfrm>
            <a:off x="4785769" y="3293360"/>
            <a:ext cx="2680156" cy="399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995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Scratch</a:t>
            </a:r>
            <a:r>
              <a:rPr lang="zh-CN" altLang="en-US" sz="1995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创意制作</a:t>
            </a:r>
            <a:endParaRPr lang="zh-CN" altLang="en-US" sz="1995" dirty="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24" name="组 5"/>
          <p:cNvGrpSpPr/>
          <p:nvPr/>
        </p:nvGrpSpPr>
        <p:grpSpPr>
          <a:xfrm>
            <a:off x="4202715" y="3197889"/>
            <a:ext cx="454970" cy="522451"/>
            <a:chOff x="3591211" y="3807326"/>
            <a:chExt cx="454970" cy="522451"/>
          </a:xfrm>
        </p:grpSpPr>
        <p:sp>
          <p:nvSpPr>
            <p:cNvPr id="25" name="文本框 20"/>
            <p:cNvSpPr txBox="1"/>
            <p:nvPr/>
          </p:nvSpPr>
          <p:spPr bwMode="auto">
            <a:xfrm>
              <a:off x="3591211" y="3807326"/>
              <a:ext cx="383439" cy="5224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2795" dirty="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+mn-ea"/>
                </a:rPr>
                <a:t>5</a:t>
              </a:r>
              <a:endParaRPr lang="zh-CN" altLang="en-US" sz="2795" dirty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 bwMode="auto">
            <a:xfrm flipH="1">
              <a:off x="3799923" y="3976257"/>
              <a:ext cx="246258" cy="24625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本框 21"/>
          <p:cNvSpPr txBox="1"/>
          <p:nvPr/>
        </p:nvSpPr>
        <p:spPr>
          <a:xfrm>
            <a:off x="4795817" y="4026864"/>
            <a:ext cx="2438996" cy="399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995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Scratch</a:t>
            </a:r>
            <a:r>
              <a:rPr lang="zh-CN" altLang="en-US" sz="1995" dirty="0" smtClean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rPr>
              <a:t>跨学科应用</a:t>
            </a:r>
            <a:endParaRPr lang="zh-CN" altLang="en-US" sz="1995" dirty="0"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28" name="组 5"/>
          <p:cNvGrpSpPr/>
          <p:nvPr/>
        </p:nvGrpSpPr>
        <p:grpSpPr>
          <a:xfrm>
            <a:off x="4212763" y="3931393"/>
            <a:ext cx="454970" cy="522451"/>
            <a:chOff x="3591211" y="3807326"/>
            <a:chExt cx="454970" cy="522451"/>
          </a:xfrm>
        </p:grpSpPr>
        <p:sp>
          <p:nvSpPr>
            <p:cNvPr id="29" name="文本框 20"/>
            <p:cNvSpPr txBox="1"/>
            <p:nvPr/>
          </p:nvSpPr>
          <p:spPr bwMode="auto">
            <a:xfrm>
              <a:off x="3591211" y="3807326"/>
              <a:ext cx="383439" cy="5224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2795" dirty="0">
                  <a:blipFill dpi="0" rotWithShape="1">
                    <a:blip r:embed="rId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+mn-ea"/>
                </a:rPr>
                <a:t>6</a:t>
              </a:r>
              <a:endParaRPr lang="zh-CN" altLang="en-US" sz="2795" dirty="0"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+mn-ea"/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 bwMode="auto">
            <a:xfrm flipH="1">
              <a:off x="3799923" y="3976257"/>
              <a:ext cx="246258" cy="24625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2032" y="265768"/>
            <a:ext cx="8199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FFFFFF"/>
                </a:solidFill>
              </a:rPr>
              <a:t>课程</a:t>
            </a:r>
            <a:r>
              <a:rPr lang="zh-CN" altLang="zh-CN" sz="1800" b="1" dirty="0" smtClean="0">
                <a:solidFill>
                  <a:srgbClr val="FFFFFF"/>
                </a:solidFill>
              </a:rPr>
              <a:t>目标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r>
              <a:rPr lang="zh-CN" altLang="zh-CN" sz="1400" b="1" dirty="0" smtClean="0">
                <a:solidFill>
                  <a:srgbClr val="FFFFFF"/>
                </a:solidFill>
              </a:rPr>
              <a:t>通过</a:t>
            </a:r>
            <a:r>
              <a:rPr lang="zh-CN" altLang="zh-CN" sz="1400" b="1" dirty="0">
                <a:solidFill>
                  <a:srgbClr val="FFFFFF"/>
                </a:solidFill>
              </a:rPr>
              <a:t>结合加工工具，搭建相关结构、外形，结合乐动魔块中的去编程和编程模块，运用多学科知识，以小组合作方式，做出具有实物展示的作品并交流分享，锻炼学生开源分享的精神以及动手制作的能力。</a:t>
            </a:r>
            <a:endParaRPr lang="zh-CN" altLang="zh-CN" sz="1400" b="1" dirty="0">
              <a:solidFill>
                <a:srgbClr val="FFFFFF"/>
              </a:solidFill>
              <a:latin typeface="+mn-ea"/>
            </a:endParaRPr>
          </a:p>
          <a:p>
            <a:endParaRPr lang="zh-CN" altLang="zh-CN" sz="1400" b="1" dirty="0">
              <a:solidFill>
                <a:srgbClr val="FFFFFF"/>
              </a:solidFill>
            </a:endParaRPr>
          </a:p>
        </p:txBody>
      </p:sp>
      <p:sp>
        <p:nvSpPr>
          <p:cNvPr id="9" name="文本框 2"/>
          <p:cNvSpPr txBox="1"/>
          <p:nvPr/>
        </p:nvSpPr>
        <p:spPr>
          <a:xfrm>
            <a:off x="422032" y="1252465"/>
            <a:ext cx="819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FFFFFF"/>
                </a:solidFill>
              </a:rPr>
              <a:t>课程</a:t>
            </a:r>
            <a:r>
              <a:rPr lang="zh-CN" altLang="en-US" sz="1800" b="1" dirty="0">
                <a:solidFill>
                  <a:srgbClr val="FFFFFF"/>
                </a:solidFill>
              </a:rPr>
              <a:t>大纲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 rot="10800000">
            <a:off x="494117" y="1665262"/>
            <a:ext cx="8117835" cy="3283476"/>
          </a:xfrm>
          <a:prstGeom prst="rect">
            <a:avLst/>
          </a:prstGeom>
          <a:solidFill>
            <a:srgbClr val="8AE0D4">
              <a:alpha val="40000"/>
            </a:srgbClr>
          </a:solidFill>
          <a:ln w="3175">
            <a:noFill/>
            <a:miter lim="800000"/>
          </a:ln>
        </p:spPr>
        <p:txBody>
          <a:bodyPr wrap="none" anchor="ctr"/>
          <a:lstStyle/>
          <a:p>
            <a:endParaRPr lang="zh-CN" altLang="en-US" sz="14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3552176" y="2074592"/>
            <a:ext cx="2886733" cy="243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ctr">
              <a:lnSpc>
                <a:spcPct val="130000"/>
              </a:lnSpc>
            </a:pPr>
            <a:r>
              <a:rPr lang="zh-CN" altLang="zh-CN" sz="1300" b="1" dirty="0">
                <a:solidFill>
                  <a:srgbClr val="FFFFFF"/>
                </a:solidFill>
              </a:rPr>
              <a:t>第</a:t>
            </a:r>
            <a:r>
              <a:rPr lang="en-US" altLang="zh-CN" sz="1300" b="1" dirty="0">
                <a:solidFill>
                  <a:srgbClr val="FFFFFF"/>
                </a:solidFill>
              </a:rPr>
              <a:t>1</a:t>
            </a:r>
            <a:r>
              <a:rPr lang="zh-CN" altLang="zh-CN" sz="1300" b="1" dirty="0">
                <a:solidFill>
                  <a:srgbClr val="FFFFFF"/>
                </a:solidFill>
              </a:rPr>
              <a:t>单元 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>
                <a:solidFill>
                  <a:srgbClr val="FFFFFF"/>
                </a:solidFill>
              </a:rPr>
              <a:t>1</a:t>
            </a:r>
            <a:r>
              <a:rPr lang="zh-CN" altLang="zh-CN" sz="1300" dirty="0">
                <a:solidFill>
                  <a:srgbClr val="FFFFFF"/>
                </a:solidFill>
              </a:rPr>
              <a:t>课 神奇的模块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>
                <a:solidFill>
                  <a:srgbClr val="FFFFFF"/>
                </a:solidFill>
              </a:rPr>
              <a:t>2</a:t>
            </a:r>
            <a:r>
              <a:rPr lang="zh-CN" altLang="zh-CN" sz="1300" dirty="0">
                <a:solidFill>
                  <a:srgbClr val="FFFFFF"/>
                </a:solidFill>
              </a:rPr>
              <a:t>课 作品展示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zh-CN" altLang="zh-CN" sz="1300" b="1" dirty="0">
                <a:solidFill>
                  <a:srgbClr val="FFFFFF"/>
                </a:solidFill>
              </a:rPr>
              <a:t>第</a:t>
            </a:r>
            <a:r>
              <a:rPr lang="en-US" altLang="zh-CN" sz="1300" b="1" dirty="0">
                <a:solidFill>
                  <a:srgbClr val="FFFFFF"/>
                </a:solidFill>
              </a:rPr>
              <a:t>2</a:t>
            </a:r>
            <a:r>
              <a:rPr lang="zh-CN" altLang="zh-CN" sz="1300" b="1" dirty="0">
                <a:solidFill>
                  <a:srgbClr val="FFFFFF"/>
                </a:solidFill>
              </a:rPr>
              <a:t>单元 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>
                <a:solidFill>
                  <a:srgbClr val="FFFFFF"/>
                </a:solidFill>
              </a:rPr>
              <a:t>1</a:t>
            </a:r>
            <a:r>
              <a:rPr lang="zh-CN" altLang="zh-CN" sz="1300" dirty="0">
                <a:solidFill>
                  <a:srgbClr val="FFFFFF"/>
                </a:solidFill>
              </a:rPr>
              <a:t>课 温控风扇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>
                <a:solidFill>
                  <a:srgbClr val="FFFFFF"/>
                </a:solidFill>
              </a:rPr>
              <a:t>2</a:t>
            </a:r>
            <a:r>
              <a:rPr lang="zh-CN" altLang="zh-CN" sz="1300" dirty="0">
                <a:solidFill>
                  <a:srgbClr val="FFFFFF"/>
                </a:solidFill>
              </a:rPr>
              <a:t>课 生气的机器人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zh-CN" altLang="zh-CN" sz="1300" b="1" dirty="0">
                <a:solidFill>
                  <a:srgbClr val="FFFFFF"/>
                </a:solidFill>
              </a:rPr>
              <a:t>第</a:t>
            </a:r>
            <a:r>
              <a:rPr lang="en-US" altLang="zh-CN" sz="1300" b="1" dirty="0">
                <a:solidFill>
                  <a:srgbClr val="FFFFFF"/>
                </a:solidFill>
              </a:rPr>
              <a:t>3</a:t>
            </a:r>
            <a:r>
              <a:rPr lang="zh-CN" altLang="zh-CN" sz="1300" b="1" dirty="0">
                <a:solidFill>
                  <a:srgbClr val="FFFFFF"/>
                </a:solidFill>
              </a:rPr>
              <a:t>单元 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>
                <a:solidFill>
                  <a:srgbClr val="FFFFFF"/>
                </a:solidFill>
              </a:rPr>
              <a:t>1</a:t>
            </a:r>
            <a:r>
              <a:rPr lang="zh-CN" altLang="zh-CN" sz="1300" dirty="0">
                <a:solidFill>
                  <a:srgbClr val="FFFFFF"/>
                </a:solidFill>
              </a:rPr>
              <a:t>课 快速转换灯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>
                <a:solidFill>
                  <a:srgbClr val="FFFFFF"/>
                </a:solidFill>
              </a:rPr>
              <a:t>2</a:t>
            </a:r>
            <a:r>
              <a:rPr lang="zh-CN" altLang="zh-CN" sz="1300" dirty="0">
                <a:solidFill>
                  <a:srgbClr val="FFFFFF"/>
                </a:solidFill>
              </a:rPr>
              <a:t>课 晒被子神器</a:t>
            </a:r>
            <a:endParaRPr lang="zh-CN" altLang="zh-CN" sz="1300" dirty="0">
              <a:solidFill>
                <a:srgbClr val="FFFFFF"/>
              </a:solidFill>
            </a:endParaRPr>
          </a:p>
        </p:txBody>
      </p:sp>
      <p:sp>
        <p:nvSpPr>
          <p:cNvPr id="15" name="矩形 13"/>
          <p:cNvSpPr>
            <a:spLocks noChangeArrowheads="1"/>
          </p:cNvSpPr>
          <p:nvPr/>
        </p:nvSpPr>
        <p:spPr bwMode="auto">
          <a:xfrm>
            <a:off x="5853328" y="2144928"/>
            <a:ext cx="2886733" cy="243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ctr">
              <a:lnSpc>
                <a:spcPct val="130000"/>
              </a:lnSpc>
            </a:pPr>
            <a:r>
              <a:rPr lang="zh-CN" altLang="zh-CN" sz="1300" b="1" dirty="0">
                <a:solidFill>
                  <a:srgbClr val="FFFFFF"/>
                </a:solidFill>
              </a:rPr>
              <a:t>第</a:t>
            </a:r>
            <a:r>
              <a:rPr lang="en-US" altLang="zh-CN" sz="1300" b="1" dirty="0">
                <a:solidFill>
                  <a:srgbClr val="FFFFFF"/>
                </a:solidFill>
              </a:rPr>
              <a:t>4</a:t>
            </a:r>
            <a:r>
              <a:rPr lang="zh-CN" altLang="zh-CN" sz="1300" b="1" dirty="0">
                <a:solidFill>
                  <a:srgbClr val="FFFFFF"/>
                </a:solidFill>
              </a:rPr>
              <a:t>单元</a:t>
            </a:r>
            <a:r>
              <a:rPr lang="en-US" altLang="zh-CN" sz="1300" b="1" dirty="0">
                <a:solidFill>
                  <a:srgbClr val="FFFFFF"/>
                </a:solidFill>
              </a:rPr>
              <a:t> 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>
                <a:solidFill>
                  <a:srgbClr val="FFFFFF"/>
                </a:solidFill>
              </a:rPr>
              <a:t>1</a:t>
            </a:r>
            <a:r>
              <a:rPr lang="zh-CN" altLang="zh-CN" sz="1300" dirty="0">
                <a:solidFill>
                  <a:srgbClr val="FFFFFF"/>
                </a:solidFill>
              </a:rPr>
              <a:t>课 防盗盒子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>
                <a:solidFill>
                  <a:srgbClr val="FFFFFF"/>
                </a:solidFill>
              </a:rPr>
              <a:t>2</a:t>
            </a:r>
            <a:r>
              <a:rPr lang="zh-CN" altLang="zh-CN" sz="1300" dirty="0">
                <a:solidFill>
                  <a:srgbClr val="FFFFFF"/>
                </a:solidFill>
              </a:rPr>
              <a:t>课 抽奖箱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zh-CN" altLang="zh-CN" sz="1300" b="1" dirty="0">
                <a:solidFill>
                  <a:srgbClr val="FFFFFF"/>
                </a:solidFill>
              </a:rPr>
              <a:t>第</a:t>
            </a:r>
            <a:r>
              <a:rPr lang="en-US" altLang="zh-CN" sz="1300" b="1" dirty="0">
                <a:solidFill>
                  <a:srgbClr val="FFFFFF"/>
                </a:solidFill>
              </a:rPr>
              <a:t>5</a:t>
            </a:r>
            <a:r>
              <a:rPr lang="zh-CN" altLang="zh-CN" sz="1300" b="1" dirty="0">
                <a:solidFill>
                  <a:srgbClr val="FFFFFF"/>
                </a:solidFill>
              </a:rPr>
              <a:t>单元</a:t>
            </a:r>
            <a:r>
              <a:rPr lang="en-US" altLang="zh-CN" sz="1300" b="1" dirty="0">
                <a:solidFill>
                  <a:srgbClr val="FFFFFF"/>
                </a:solidFill>
              </a:rPr>
              <a:t> 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>
                <a:solidFill>
                  <a:srgbClr val="FFFFFF"/>
                </a:solidFill>
              </a:rPr>
              <a:t>1</a:t>
            </a:r>
            <a:r>
              <a:rPr lang="zh-CN" altLang="zh-CN" sz="1300" dirty="0">
                <a:solidFill>
                  <a:srgbClr val="FFFFFF"/>
                </a:solidFill>
              </a:rPr>
              <a:t>课 会说话的兔子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>
                <a:solidFill>
                  <a:srgbClr val="FFFFFF"/>
                </a:solidFill>
              </a:rPr>
              <a:t>2</a:t>
            </a:r>
            <a:r>
              <a:rPr lang="zh-CN" altLang="zh-CN" sz="1300" dirty="0">
                <a:solidFill>
                  <a:srgbClr val="FFFFFF"/>
                </a:solidFill>
              </a:rPr>
              <a:t>课 魔法屋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zh-CN" altLang="zh-CN" sz="1300" b="1" dirty="0">
                <a:solidFill>
                  <a:srgbClr val="FFFFFF"/>
                </a:solidFill>
              </a:rPr>
              <a:t>第</a:t>
            </a:r>
            <a:r>
              <a:rPr lang="en-US" altLang="zh-CN" sz="1300" b="1" dirty="0">
                <a:solidFill>
                  <a:srgbClr val="FFFFFF"/>
                </a:solidFill>
              </a:rPr>
              <a:t>6</a:t>
            </a:r>
            <a:r>
              <a:rPr lang="zh-CN" altLang="zh-CN" sz="1300" b="1" dirty="0">
                <a:solidFill>
                  <a:srgbClr val="FFFFFF"/>
                </a:solidFill>
              </a:rPr>
              <a:t>单元 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>
                <a:solidFill>
                  <a:srgbClr val="FFFFFF"/>
                </a:solidFill>
              </a:rPr>
              <a:t>1</a:t>
            </a:r>
            <a:r>
              <a:rPr lang="zh-CN" altLang="zh-CN" sz="1300" dirty="0">
                <a:solidFill>
                  <a:srgbClr val="FFFFFF"/>
                </a:solidFill>
              </a:rPr>
              <a:t>课 怕黑的虫子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>
                <a:solidFill>
                  <a:srgbClr val="FFFFFF"/>
                </a:solidFill>
              </a:rPr>
              <a:t>2</a:t>
            </a:r>
            <a:r>
              <a:rPr lang="zh-CN" altLang="zh-CN" sz="1300" dirty="0">
                <a:solidFill>
                  <a:srgbClr val="FFFFFF"/>
                </a:solidFill>
              </a:rPr>
              <a:t>课 电动门铃</a:t>
            </a:r>
            <a:endParaRPr lang="zh-CN" altLang="zh-CN" sz="1300" dirty="0">
              <a:solidFill>
                <a:srgbClr val="FFFFFF"/>
              </a:solidFill>
            </a:endParaRPr>
          </a:p>
        </p:txBody>
      </p:sp>
      <p:pic>
        <p:nvPicPr>
          <p:cNvPr id="16" name="Picture 2" descr="C:\Users\Alienware\Desktop\课程全封面JPG\课程封面-02.jp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702605" y="1897843"/>
            <a:ext cx="2067280" cy="287401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/>
          <p:cNvSpPr txBox="1"/>
          <p:nvPr/>
        </p:nvSpPr>
        <p:spPr>
          <a:xfrm>
            <a:off x="453113" y="237593"/>
            <a:ext cx="132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FFFFFF"/>
                </a:solidFill>
              </a:rPr>
              <a:t>课</a:t>
            </a:r>
            <a:r>
              <a:rPr lang="zh-CN" altLang="en-US" sz="1800" b="1" dirty="0" smtClean="0">
                <a:solidFill>
                  <a:srgbClr val="FFFFFF"/>
                </a:solidFill>
              </a:rPr>
              <a:t>例演示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  <p:pic>
        <p:nvPicPr>
          <p:cNvPr id="3" name="图片 2" descr="模块教案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1023" y="687456"/>
            <a:ext cx="5921954" cy="421220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模块教案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8924" y="741680"/>
            <a:ext cx="6226152" cy="42057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3113" y="237593"/>
            <a:ext cx="132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FFFFFF"/>
                </a:solidFill>
              </a:rPr>
              <a:t>课</a:t>
            </a:r>
            <a:r>
              <a:rPr lang="zh-CN" altLang="en-US" sz="1800" b="1" dirty="0" smtClean="0">
                <a:solidFill>
                  <a:srgbClr val="FFFFFF"/>
                </a:solidFill>
              </a:rPr>
              <a:t>例演示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/>
          <p:cNvSpPr txBox="1"/>
          <p:nvPr/>
        </p:nvSpPr>
        <p:spPr>
          <a:xfrm>
            <a:off x="453113" y="237593"/>
            <a:ext cx="819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FFFFFF"/>
                </a:solidFill>
              </a:rPr>
              <a:t>课程成果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9144000" cy="514272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MG_5301.JP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0747" y="891893"/>
            <a:ext cx="2906528" cy="3875370"/>
          </a:xfrm>
          <a:prstGeom prst="rect">
            <a:avLst/>
          </a:prstGeom>
        </p:spPr>
      </p:pic>
      <p:pic>
        <p:nvPicPr>
          <p:cNvPr id="6" name="图片 5" descr="QQ图片2017010915592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173418" y="891893"/>
            <a:ext cx="2906528" cy="3875370"/>
          </a:xfrm>
          <a:prstGeom prst="rect">
            <a:avLst/>
          </a:prstGeom>
        </p:spPr>
      </p:pic>
      <p:pic>
        <p:nvPicPr>
          <p:cNvPr id="7" name="图片 6" descr="QQ图片20170109155956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237472" y="891893"/>
            <a:ext cx="2906528" cy="3875370"/>
          </a:xfrm>
          <a:prstGeom prst="rect">
            <a:avLst/>
          </a:prstGeom>
        </p:spPr>
      </p:pic>
      <p:pic>
        <p:nvPicPr>
          <p:cNvPr id="8" name="图片 7" descr="QQ图片2017010916005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237473" y="882628"/>
            <a:ext cx="2913476" cy="3884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/>
          <p:cNvSpPr txBox="1"/>
          <p:nvPr/>
        </p:nvSpPr>
        <p:spPr>
          <a:xfrm>
            <a:off x="453113" y="237593"/>
            <a:ext cx="819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FFFFFF"/>
                </a:solidFill>
              </a:rPr>
              <a:t>课程成果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  <p:pic>
        <p:nvPicPr>
          <p:cNvPr id="4" name="图片 3" descr="作品.jp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16860"/>
            <a:ext cx="9159120" cy="5171946"/>
          </a:xfrm>
          <a:prstGeom prst="rect">
            <a:avLst/>
          </a:prstGeom>
        </p:spPr>
      </p:pic>
      <p:sp>
        <p:nvSpPr>
          <p:cNvPr id="5" name="幻灯片编号占位符 1"/>
          <p:cNvSpPr txBox="1"/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2E312C-0221-2B4D-9917-4FF9209C4E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1"/>
          <p:cNvSpPr txBox="1">
            <a:spLocks noChangeArrowheads="1"/>
          </p:cNvSpPr>
          <p:nvPr/>
        </p:nvSpPr>
        <p:spPr bwMode="auto">
          <a:xfrm>
            <a:off x="1425997" y="821086"/>
            <a:ext cx="645278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9pPr>
          </a:lstStyle>
          <a:p>
            <a:pPr algn="ctr" eaLnBrk="1" hangingPunct="1"/>
            <a:r>
              <a:rPr lang="zh-CN" altLang="en-US" sz="4000" dirty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六</a:t>
            </a:r>
            <a:r>
              <a:rPr lang="zh-CN" altLang="en-US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、</a:t>
            </a:r>
            <a:r>
              <a:rPr lang="en-US" altLang="zh-CN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Scratch</a:t>
            </a:r>
            <a:r>
              <a:rPr lang="zh-CN" altLang="en-US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跨学科应用</a:t>
            </a:r>
            <a:endParaRPr lang="zh-CN" altLang="en-US" sz="4000" dirty="0">
              <a:ln>
                <a:solidFill>
                  <a:schemeClr val="bg1"/>
                </a:solidFill>
              </a:ln>
              <a:blipFill dpi="0" rotWithShape="1">
                <a:blip r:embed="rId1"/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海报体W12" panose="040B0C09000000000000" pitchFamily="81" charset="-122"/>
              <a:ea typeface="华康海报体W12" panose="040B0C09000000000000" pitchFamily="8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367" y="1785310"/>
            <a:ext cx="3510040" cy="225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/>
        </p:nvSpPr>
        <p:spPr bwMode="auto">
          <a:xfrm rot="10800000">
            <a:off x="494117" y="957966"/>
            <a:ext cx="8117835" cy="3765074"/>
          </a:xfrm>
          <a:prstGeom prst="rect">
            <a:avLst/>
          </a:prstGeom>
          <a:solidFill>
            <a:srgbClr val="FF858E">
              <a:alpha val="40000"/>
            </a:srgbClr>
          </a:solidFill>
          <a:ln w="3175">
            <a:noFill/>
            <a:miter lim="800000"/>
          </a:ln>
        </p:spPr>
        <p:txBody>
          <a:bodyPr wrap="none" anchor="ctr"/>
          <a:lstStyle/>
          <a:p>
            <a:endParaRPr lang="zh-CN" altLang="en-US" sz="1445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4117" y="337012"/>
            <a:ext cx="4420783" cy="45204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71437" tIns="71437" rIns="71437" bIns="71437" numCol="1" spcCol="38100" rtlCol="0" anchor="ctr" forceAA="0">
            <a:spAutoFit/>
          </a:bodyPr>
          <a:lstStyle/>
          <a:p>
            <a:pPr marL="0" marR="0" indent="0" defTabSz="8210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0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深圳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小学</a:t>
            </a:r>
            <a:r>
              <a:rPr kumimoji="0" lang="en-US" altLang="zh-CN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——Scratch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音乐课程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</p:txBody>
      </p:sp>
      <p:pic>
        <p:nvPicPr>
          <p:cNvPr id="2" name="图片 1" descr="timg-17.jpe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6553009" y="1134744"/>
            <a:ext cx="1930079" cy="3431252"/>
          </a:xfrm>
          <a:prstGeom prst="rect">
            <a:avLst/>
          </a:prstGeom>
        </p:spPr>
      </p:pic>
      <p:sp>
        <p:nvSpPr>
          <p:cNvPr id="8" name="文本框 0"/>
          <p:cNvSpPr txBox="1"/>
          <p:nvPr/>
        </p:nvSpPr>
        <p:spPr>
          <a:xfrm>
            <a:off x="615916" y="977389"/>
            <a:ext cx="4977900" cy="36206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71437" tIns="71437" rIns="71437" bIns="71437" numCol="1" spcCol="38100" rtlCol="0" anchor="ctr" forceAA="0">
            <a:spAutoFit/>
          </a:bodyPr>
          <a:lstStyle/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第1课：Scratch软件初探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第2课：捡到一个箱子（认识初级实验箱）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第3课：玩转实验箱（学习使用实验箱传感器控制输出）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第4课：开启音乐之旅（学习导入音乐进实验箱）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第5课：会响的实验箱（学习播放音乐）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第6课：温控音乐（温度传感器控制音乐）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第7课：声控音乐（声音传感器控制音乐）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第8课：会跳舞的音乐（利用滑杆控制音乐的切换）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第9课：音乐亮起来了（RGB灯闪动，音乐响）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第10课：会弹钢琴的实验箱（导入7个音符）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第11课：会编曲的实验箱（用实验箱滑杆控制音符的切换）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第12课：实验箱音乐大师（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综合利用传感器，演奏复杂音乐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/>
        </p:nvSpPr>
        <p:spPr bwMode="auto">
          <a:xfrm rot="10800000">
            <a:off x="494117" y="957966"/>
            <a:ext cx="8117835" cy="3765074"/>
          </a:xfrm>
          <a:prstGeom prst="rect">
            <a:avLst/>
          </a:prstGeom>
          <a:solidFill>
            <a:srgbClr val="FF858E">
              <a:alpha val="40000"/>
            </a:srgbClr>
          </a:solidFill>
          <a:ln w="3175">
            <a:noFill/>
            <a:miter lim="800000"/>
          </a:ln>
        </p:spPr>
        <p:txBody>
          <a:bodyPr wrap="none" anchor="ctr"/>
          <a:lstStyle/>
          <a:p>
            <a:endParaRPr lang="zh-CN" altLang="en-US" sz="1445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文本框 0"/>
          <p:cNvSpPr txBox="1"/>
          <p:nvPr/>
        </p:nvSpPr>
        <p:spPr>
          <a:xfrm>
            <a:off x="743749" y="1017965"/>
            <a:ext cx="5836414" cy="36206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71437" tIns="71437" rIns="71437" bIns="71437" numCol="1" spcCol="38100" rtlCol="0" anchor="ctr" forceAA="0">
            <a:spAutoFit/>
          </a:bodyPr>
          <a:lstStyle/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第1课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：</a:t>
            </a:r>
            <a:r>
              <a:rPr kumimoji="0" lang="en-US" altLang="zh-CN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恐龙舞会（介绍Scratch，演示操作方法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第2课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：</a:t>
            </a:r>
            <a:r>
              <a:rPr kumimoji="0" lang="en-US" altLang="zh-CN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绘画猫（学会用绘画工具绘画角色猫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第3课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：</a:t>
            </a:r>
            <a:r>
              <a:rPr kumimoji="0" lang="en-US" altLang="zh-CN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小猫问话（设计问话场景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第4课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：</a:t>
            </a:r>
            <a:r>
              <a:rPr kumimoji="0" lang="en-US" altLang="zh-CN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小猫与老鼠的动画（设计一个短暂的动画片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第5课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：</a:t>
            </a:r>
            <a:r>
              <a:rPr kumimoji="0" lang="en-US" altLang="zh-CN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喜羊羊的田径赛（设计喜羊羊和灰太狼比赛的小游戏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第6课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：</a:t>
            </a:r>
            <a:r>
              <a:rPr kumimoji="0" lang="en-US" altLang="zh-CN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设计迷宫（设计迷宫场景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第7课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：</a:t>
            </a:r>
            <a:r>
              <a:rPr kumimoji="0" lang="en-US" altLang="zh-CN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喜羊羊闯关（设计跟随鼠标方向行走的游戏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第8课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：</a:t>
            </a:r>
            <a:r>
              <a:rPr kumimoji="0" lang="en-US" altLang="zh-CN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喜羊羊打蚊子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(</a:t>
            </a:r>
            <a:r>
              <a:rPr kumimoji="0" lang="en-US" altLang="zh-CN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场景有很多蚊子，触碰拍子就消失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第9课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：</a:t>
            </a:r>
            <a:r>
              <a:rPr kumimoji="0" lang="en-US" altLang="zh-CN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动物聚会（绘画动物角色及设计聚会场景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第10课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：</a:t>
            </a:r>
            <a:r>
              <a:rPr kumimoji="0" lang="en-US" altLang="zh-CN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歌唱比赛（导入每个动物所配备的声音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）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第11课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：青青草原（利用画笔功能绘制动画）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  <a:p>
            <a:pPr marL="0" marR="0" indent="0" algn="l" defTabSz="821055" rtl="0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第12课 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：故事会（角色切换、声音、动作、背景、广播、变量</a:t>
            </a:r>
            <a:r>
              <a:rPr lang="zh-CN" altLang="en-US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综合应用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)</a:t>
            </a:r>
            <a:endParaRPr kumimoji="0" lang="en-US" altLang="zh-CN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4117" y="246576"/>
            <a:ext cx="5343975" cy="45204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71437" tIns="71437" rIns="71437" bIns="71437" numCol="1" spcCol="38100" rtlCol="0" anchor="ctr" forceAA="0">
            <a:spAutoFit/>
          </a:bodyPr>
          <a:lstStyle/>
          <a:p>
            <a:pPr marL="0" marR="0" indent="0" algn="ctr" defTabSz="82105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重庆市御湖</a:t>
            </a:r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小学</a:t>
            </a:r>
            <a:r>
              <a:rPr kumimoji="0" lang="en-US" altLang="zh-CN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——Scratch</a:t>
            </a:r>
            <a:r>
              <a:rPr kumimoji="0" lang="zh-CN" altLang="en-US" sz="2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Helvetica Light"/>
              </a:rPr>
              <a:t>动漫特色课程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Light"/>
            </a:endParaRPr>
          </a:p>
        </p:txBody>
      </p:sp>
      <p:pic>
        <p:nvPicPr>
          <p:cNvPr id="2" name="图片 1" descr="timg-17.jpe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6499098" y="959128"/>
            <a:ext cx="2114027" cy="375827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0"/>
          <p:cNvSpPr txBox="1"/>
          <p:nvPr/>
        </p:nvSpPr>
        <p:spPr>
          <a:xfrm>
            <a:off x="414229" y="1666274"/>
            <a:ext cx="8516411" cy="254492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71437" tIns="71437" rIns="71437" bIns="71437" numCol="1" spcCol="38100" rtlCol="0" anchor="ctr" forceAA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学段：五、六、七年级（大班）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课时：每周一节主课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学科：结合信息技术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机器人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特点：从五年级起步，以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Scratch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为基础，按年级分层次进行互动编程大班授课。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8013" y="685508"/>
            <a:ext cx="6647974" cy="742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深圳大学师范学院附属坂田学校</a:t>
            </a:r>
            <a:endParaRPr lang="zh-CN" altLang="en-US" sz="36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矩形 24"/>
          <p:cNvSpPr/>
          <p:nvPr/>
        </p:nvSpPr>
        <p:spPr>
          <a:xfrm>
            <a:off x="497840" y="264160"/>
            <a:ext cx="1524000" cy="40011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+mn-ea"/>
              </a:rPr>
              <a:t>案例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1"/>
          <p:cNvSpPr txBox="1">
            <a:spLocks noChangeArrowheads="1"/>
          </p:cNvSpPr>
          <p:nvPr/>
        </p:nvSpPr>
        <p:spPr bwMode="auto">
          <a:xfrm>
            <a:off x="1345610" y="640215"/>
            <a:ext cx="645278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9pPr>
          </a:lstStyle>
          <a:p>
            <a:pPr algn="ctr" eaLnBrk="1" hangingPunct="1"/>
            <a:r>
              <a:rPr lang="zh-CN" altLang="en-US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一、</a:t>
            </a:r>
            <a:r>
              <a:rPr lang="en-US" altLang="zh-CN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Scratch</a:t>
            </a:r>
            <a:r>
              <a:rPr lang="zh-CN" altLang="en-US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创意编程</a:t>
            </a:r>
            <a:endParaRPr lang="zh-CN" altLang="en-US" sz="4000" dirty="0">
              <a:ln>
                <a:solidFill>
                  <a:schemeClr val="bg1"/>
                </a:solidFill>
              </a:ln>
              <a:blipFill dpi="0" rotWithShape="1">
                <a:blip r:embed="rId1"/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海报体W12" panose="040B0C09000000000000" pitchFamily="81" charset="-122"/>
              <a:ea typeface="华康海报体W12" panose="040B0C09000000000000" pitchFamily="81" charset="-122"/>
            </a:endParaRPr>
          </a:p>
        </p:txBody>
      </p:sp>
      <p:pic>
        <p:nvPicPr>
          <p:cNvPr id="3" name="图片 2" descr="软件界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86" y="1681612"/>
            <a:ext cx="5943429" cy="30326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MG_20180103_174048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388506"/>
            <a:ext cx="3098800" cy="2165350"/>
          </a:xfrm>
          <a:prstGeom prst="rect">
            <a:avLst/>
          </a:prstGeom>
        </p:spPr>
      </p:pic>
      <p:pic>
        <p:nvPicPr>
          <p:cNvPr id="6" name="图片 5" descr="IMG_20180103_172520.jpg"/>
          <p:cNvPicPr>
            <a:picLocks noChangeAspect="1"/>
          </p:cNvPicPr>
          <p:nvPr/>
        </p:nvPicPr>
        <p:blipFill>
          <a:blip r:embed="rId2" cstate="print"/>
          <a:srcRect l="16963" t="11852"/>
          <a:stretch>
            <a:fillRect/>
          </a:stretch>
        </p:blipFill>
        <p:spPr>
          <a:xfrm>
            <a:off x="3129280" y="381080"/>
            <a:ext cx="3007360" cy="2193096"/>
          </a:xfrm>
          <a:prstGeom prst="rect">
            <a:avLst/>
          </a:prstGeom>
        </p:spPr>
      </p:pic>
      <p:pic>
        <p:nvPicPr>
          <p:cNvPr id="7" name="图片 6" descr="IMG_20180103_174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7280" y="383426"/>
            <a:ext cx="2966719" cy="2150110"/>
          </a:xfrm>
          <a:prstGeom prst="rect">
            <a:avLst/>
          </a:prstGeom>
        </p:spPr>
      </p:pic>
      <p:pic>
        <p:nvPicPr>
          <p:cNvPr id="10" name="图片 9" descr="IMG_20180103_1741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74176"/>
            <a:ext cx="3078480" cy="2237740"/>
          </a:xfrm>
          <a:prstGeom prst="rect">
            <a:avLst/>
          </a:prstGeom>
        </p:spPr>
      </p:pic>
      <p:pic>
        <p:nvPicPr>
          <p:cNvPr id="11" name="图片 10" descr="IMG_20180103_1741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9280" y="2586876"/>
            <a:ext cx="3027680" cy="2225040"/>
          </a:xfrm>
          <a:prstGeom prst="rect">
            <a:avLst/>
          </a:prstGeom>
        </p:spPr>
      </p:pic>
      <p:pic>
        <p:nvPicPr>
          <p:cNvPr id="12" name="图片 11" descr="IMG_20180103_1740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87440" y="2574176"/>
            <a:ext cx="2956560" cy="22377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0"/>
          <p:cNvSpPr txBox="1"/>
          <p:nvPr/>
        </p:nvSpPr>
        <p:spPr>
          <a:xfrm>
            <a:off x="414229" y="1666274"/>
            <a:ext cx="8516411" cy="254492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71437" tIns="71437" rIns="71437" bIns="71437" numCol="1" spcCol="38100" rtlCol="0" anchor="ctr" forceAA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学段：五年级（大班）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课时：每周一节主课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学科：结合信息技术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科学课程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特点：以智能家居为主题，项目学习方式，结合智能硬件基础对现代智能化生活深入了解，进行互动编程大班授课。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9741" y="685508"/>
            <a:ext cx="2031325" cy="742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荔园小学</a:t>
            </a:r>
            <a:endParaRPr lang="zh-CN" altLang="en-US" sz="36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矩形 24"/>
          <p:cNvSpPr/>
          <p:nvPr/>
        </p:nvSpPr>
        <p:spPr>
          <a:xfrm>
            <a:off x="497840" y="264160"/>
            <a:ext cx="1524000" cy="40011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+mn-ea"/>
              </a:rPr>
              <a:t>案例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0"/>
          <p:cNvSpPr txBox="1"/>
          <p:nvPr/>
        </p:nvSpPr>
        <p:spPr>
          <a:xfrm>
            <a:off x="414229" y="1666274"/>
            <a:ext cx="8516411" cy="254492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71437" tIns="71437" rIns="71437" bIns="71437" numCol="1" spcCol="38100" rtlCol="0" anchor="ctr" forceAA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学段：五、六年级（大班）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课时：每周一节主课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学科：结合信息技术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科学课程</a:t>
            </a:r>
            <a:endParaRPr lang="en-US" altLang="zh-CN" sz="24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特点：进行创客教育，以游戏化项目式、探究式、结合硬件基础素养的学习进行互动编程大班授课。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99741" y="685508"/>
            <a:ext cx="2031325" cy="742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前海学校</a:t>
            </a:r>
            <a:endParaRPr lang="zh-CN" altLang="en-US" sz="36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矩形 24"/>
          <p:cNvSpPr/>
          <p:nvPr/>
        </p:nvSpPr>
        <p:spPr>
          <a:xfrm>
            <a:off x="497840" y="264160"/>
            <a:ext cx="1524000" cy="400110"/>
          </a:xfrm>
          <a:prstGeom prst="rect">
            <a:avLst/>
          </a:prstGeom>
          <a:blipFill>
            <a:blip r:embed="rId1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000" dirty="0" smtClean="0">
                <a:solidFill>
                  <a:schemeClr val="bg1"/>
                </a:solidFill>
                <a:latin typeface="+mn-ea"/>
              </a:rPr>
              <a:t>案例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幻灯片编号占位符 1"/>
          <p:cNvSpPr txBox="1"/>
          <p:nvPr/>
        </p:nvSpPr>
        <p:spPr>
          <a:xfrm>
            <a:off x="6457950" y="5249874"/>
            <a:ext cx="2057400" cy="30156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2E312C-0221-2B4D-9917-4FF9209C4E0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9144000" cy="5664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702094" y="3953696"/>
            <a:ext cx="196173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US" altLang="zh-CN" sz="1700" dirty="0" smtClean="0">
                <a:solidFill>
                  <a:srgbClr val="FF858E"/>
                </a:solidFill>
                <a:latin typeface="+mn-ea"/>
                <a:ea typeface="+mn-ea"/>
              </a:rPr>
              <a:t>300</a:t>
            </a:r>
            <a:r>
              <a:rPr lang="zh-CN" altLang="en-US" sz="1700" dirty="0" smtClean="0">
                <a:solidFill>
                  <a:srgbClr val="FF858E"/>
                </a:solidFill>
                <a:latin typeface="+mn-ea"/>
                <a:ea typeface="+mn-ea"/>
              </a:rPr>
              <a:t>节以上</a:t>
            </a:r>
            <a:endParaRPr lang="en-US" altLang="zh-CN" sz="1700" dirty="0" smtClean="0">
              <a:solidFill>
                <a:srgbClr val="FF858E"/>
              </a:solidFill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defRPr/>
            </a:pPr>
            <a:r>
              <a:rPr lang="zh-CN" altLang="en-US" sz="1700" dirty="0" smtClean="0">
                <a:solidFill>
                  <a:srgbClr val="FF858E"/>
                </a:solidFill>
                <a:latin typeface="+mn-ea"/>
                <a:ea typeface="+mn-ea"/>
              </a:rPr>
              <a:t>创客教育视频课程</a:t>
            </a:r>
            <a:endParaRPr lang="en-US" altLang="zh-CN" sz="1700" dirty="0">
              <a:solidFill>
                <a:srgbClr val="FF858E"/>
              </a:solidFill>
              <a:latin typeface="+mn-ea"/>
              <a:ea typeface="+mn-ea"/>
            </a:endParaRPr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2736102" y="3953696"/>
            <a:ext cx="185848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en-US" altLang="zh-CN" sz="1700" dirty="0" smtClean="0">
                <a:solidFill>
                  <a:srgbClr val="8AE0D4"/>
                </a:solidFill>
                <a:latin typeface="+mn-ea"/>
                <a:ea typeface="+mn-ea"/>
              </a:rPr>
              <a:t>200</a:t>
            </a:r>
            <a:r>
              <a:rPr lang="zh-CN" altLang="en-US" sz="1700" dirty="0" smtClean="0">
                <a:solidFill>
                  <a:srgbClr val="8AE0D4"/>
                </a:solidFill>
                <a:latin typeface="+mn-ea"/>
                <a:ea typeface="+mn-ea"/>
              </a:rPr>
              <a:t>节关卡以上</a:t>
            </a:r>
            <a:endParaRPr lang="en-US" altLang="zh-CN" sz="1700" dirty="0" smtClean="0">
              <a:solidFill>
                <a:srgbClr val="8AE0D4"/>
              </a:solidFill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defRPr/>
            </a:pPr>
            <a:r>
              <a:rPr lang="zh-CN" altLang="en-US" sz="1700" dirty="0" smtClean="0">
                <a:solidFill>
                  <a:srgbClr val="8AE0D4"/>
                </a:solidFill>
                <a:latin typeface="+mn-ea"/>
                <a:ea typeface="+mn-ea"/>
              </a:rPr>
              <a:t>游戏化编程学习</a:t>
            </a:r>
            <a:endParaRPr lang="en-US" altLang="zh-CN" sz="1700" dirty="0">
              <a:solidFill>
                <a:srgbClr val="8AE0D4"/>
              </a:solidFill>
              <a:latin typeface="+mn-ea"/>
              <a:ea typeface="+mn-ea"/>
            </a:endParaRPr>
          </a:p>
        </p:txBody>
      </p:sp>
      <p:sp>
        <p:nvSpPr>
          <p:cNvPr id="47" name="Text Box 39"/>
          <p:cNvSpPr txBox="1">
            <a:spLocks noChangeArrowheads="1"/>
          </p:cNvSpPr>
          <p:nvPr/>
        </p:nvSpPr>
        <p:spPr bwMode="auto">
          <a:xfrm>
            <a:off x="4764767" y="3953696"/>
            <a:ext cx="166765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zh-CN" altLang="en-US" sz="1700" dirty="0">
                <a:solidFill>
                  <a:srgbClr val="95D4F6"/>
                </a:solidFill>
                <a:latin typeface="+mn-ea"/>
                <a:ea typeface="+mn-ea"/>
              </a:rPr>
              <a:t>海量学生创客作品分享平台</a:t>
            </a:r>
            <a:endParaRPr lang="en-US" altLang="zh-CN" sz="1700" dirty="0">
              <a:solidFill>
                <a:srgbClr val="95D4F6"/>
              </a:solidFill>
              <a:latin typeface="+mn-ea"/>
              <a:ea typeface="+mn-ea"/>
            </a:endParaRPr>
          </a:p>
        </p:txBody>
      </p:sp>
      <p:sp>
        <p:nvSpPr>
          <p:cNvPr id="57" name="Text Box 39"/>
          <p:cNvSpPr txBox="1">
            <a:spLocks noChangeArrowheads="1"/>
          </p:cNvSpPr>
          <p:nvPr/>
        </p:nvSpPr>
        <p:spPr bwMode="auto">
          <a:xfrm>
            <a:off x="6607943" y="3953696"/>
            <a:ext cx="187913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zh-CN" altLang="en-US" sz="1700" dirty="0">
                <a:solidFill>
                  <a:srgbClr val="FBAA67"/>
                </a:solidFill>
                <a:latin typeface="+mn-ea"/>
                <a:ea typeface="+mn-ea"/>
              </a:rPr>
              <a:t>各省市在线编程、创客比赛平台</a:t>
            </a:r>
            <a:endParaRPr lang="en-US" altLang="zh-CN" sz="1700" dirty="0">
              <a:solidFill>
                <a:srgbClr val="FBAA67"/>
              </a:solidFill>
              <a:latin typeface="+mn-ea"/>
              <a:ea typeface="+mn-ea"/>
            </a:endParaRPr>
          </a:p>
        </p:txBody>
      </p:sp>
      <p:sp>
        <p:nvSpPr>
          <p:cNvPr id="33" name="椭圆 6"/>
          <p:cNvSpPr/>
          <p:nvPr/>
        </p:nvSpPr>
        <p:spPr>
          <a:xfrm>
            <a:off x="1018080" y="3222020"/>
            <a:ext cx="1370854" cy="685427"/>
          </a:xfrm>
          <a:custGeom>
            <a:avLst/>
            <a:gdLst/>
            <a:ahLst/>
            <a:cxnLst/>
            <a:rect l="l" t="t" r="r" b="b"/>
            <a:pathLst>
              <a:path w="1296144" h="648072">
                <a:moveTo>
                  <a:pt x="0" y="0"/>
                </a:moveTo>
                <a:lnTo>
                  <a:pt x="171519" y="0"/>
                </a:lnTo>
                <a:cubicBezTo>
                  <a:pt x="171519" y="263193"/>
                  <a:pt x="384879" y="476553"/>
                  <a:pt x="648072" y="476553"/>
                </a:cubicBezTo>
                <a:cubicBezTo>
                  <a:pt x="911265" y="476553"/>
                  <a:pt x="1124625" y="263193"/>
                  <a:pt x="1124625" y="0"/>
                </a:cubicBezTo>
                <a:lnTo>
                  <a:pt x="1296144" y="0"/>
                </a:lnTo>
                <a:cubicBezTo>
                  <a:pt x="1296144" y="357920"/>
                  <a:pt x="1005992" y="648072"/>
                  <a:pt x="648072" y="648072"/>
                </a:cubicBezTo>
                <a:cubicBezTo>
                  <a:pt x="290152" y="648072"/>
                  <a:pt x="0" y="357920"/>
                  <a:pt x="0" y="0"/>
                </a:cubicBezTo>
                <a:close/>
              </a:path>
            </a:pathLst>
          </a:custGeom>
          <a:solidFill>
            <a:srgbClr val="FF858E">
              <a:alpha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4" name="椭圆 6"/>
          <p:cNvSpPr/>
          <p:nvPr/>
        </p:nvSpPr>
        <p:spPr>
          <a:xfrm>
            <a:off x="2960334" y="3222020"/>
            <a:ext cx="1370854" cy="685427"/>
          </a:xfrm>
          <a:custGeom>
            <a:avLst/>
            <a:gdLst/>
            <a:ahLst/>
            <a:cxnLst/>
            <a:rect l="l" t="t" r="r" b="b"/>
            <a:pathLst>
              <a:path w="1296144" h="648072">
                <a:moveTo>
                  <a:pt x="0" y="0"/>
                </a:moveTo>
                <a:lnTo>
                  <a:pt x="171519" y="0"/>
                </a:lnTo>
                <a:cubicBezTo>
                  <a:pt x="171519" y="263193"/>
                  <a:pt x="384879" y="476553"/>
                  <a:pt x="648072" y="476553"/>
                </a:cubicBezTo>
                <a:cubicBezTo>
                  <a:pt x="911265" y="476553"/>
                  <a:pt x="1124625" y="263193"/>
                  <a:pt x="1124625" y="0"/>
                </a:cubicBezTo>
                <a:lnTo>
                  <a:pt x="1296144" y="0"/>
                </a:lnTo>
                <a:cubicBezTo>
                  <a:pt x="1296144" y="357920"/>
                  <a:pt x="1005992" y="648072"/>
                  <a:pt x="648072" y="648072"/>
                </a:cubicBezTo>
                <a:cubicBezTo>
                  <a:pt x="290152" y="648072"/>
                  <a:pt x="0" y="357920"/>
                  <a:pt x="0" y="0"/>
                </a:cubicBezTo>
                <a:close/>
              </a:path>
            </a:pathLst>
          </a:custGeom>
          <a:solidFill>
            <a:srgbClr val="8AE0D4">
              <a:alpha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5" name="椭圆 6"/>
          <p:cNvSpPr/>
          <p:nvPr/>
        </p:nvSpPr>
        <p:spPr>
          <a:xfrm>
            <a:off x="4902585" y="3222020"/>
            <a:ext cx="1370854" cy="685427"/>
          </a:xfrm>
          <a:custGeom>
            <a:avLst/>
            <a:gdLst/>
            <a:ahLst/>
            <a:cxnLst/>
            <a:rect l="l" t="t" r="r" b="b"/>
            <a:pathLst>
              <a:path w="1296144" h="648072">
                <a:moveTo>
                  <a:pt x="0" y="0"/>
                </a:moveTo>
                <a:lnTo>
                  <a:pt x="171519" y="0"/>
                </a:lnTo>
                <a:cubicBezTo>
                  <a:pt x="171519" y="263193"/>
                  <a:pt x="384879" y="476553"/>
                  <a:pt x="648072" y="476553"/>
                </a:cubicBezTo>
                <a:cubicBezTo>
                  <a:pt x="911265" y="476553"/>
                  <a:pt x="1124625" y="263193"/>
                  <a:pt x="1124625" y="0"/>
                </a:cubicBezTo>
                <a:lnTo>
                  <a:pt x="1296144" y="0"/>
                </a:lnTo>
                <a:cubicBezTo>
                  <a:pt x="1296144" y="357920"/>
                  <a:pt x="1005992" y="648072"/>
                  <a:pt x="648072" y="648072"/>
                </a:cubicBezTo>
                <a:cubicBezTo>
                  <a:pt x="290152" y="648072"/>
                  <a:pt x="0" y="357920"/>
                  <a:pt x="0" y="0"/>
                </a:cubicBezTo>
                <a:close/>
              </a:path>
            </a:pathLst>
          </a:custGeom>
          <a:solidFill>
            <a:srgbClr val="95D4F6">
              <a:alpha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8" name="椭圆 13"/>
          <p:cNvSpPr/>
          <p:nvPr/>
        </p:nvSpPr>
        <p:spPr>
          <a:xfrm>
            <a:off x="1020156" y="1039091"/>
            <a:ext cx="4079967" cy="2119984"/>
          </a:xfrm>
          <a:custGeom>
            <a:avLst/>
            <a:gdLst/>
            <a:ahLst/>
            <a:cxnLst/>
            <a:rect l="l" t="t" r="r" b="b"/>
            <a:pathLst>
              <a:path w="3672408" h="1908212">
                <a:moveTo>
                  <a:pt x="1836204" y="0"/>
                </a:moveTo>
                <a:cubicBezTo>
                  <a:pt x="2850311" y="0"/>
                  <a:pt x="3672408" y="822097"/>
                  <a:pt x="3672408" y="1836204"/>
                </a:cubicBezTo>
                <a:lnTo>
                  <a:pt x="3668772" y="1908212"/>
                </a:lnTo>
                <a:lnTo>
                  <a:pt x="3488752" y="1908212"/>
                </a:lnTo>
                <a:cubicBezTo>
                  <a:pt x="3491871" y="1884397"/>
                  <a:pt x="3492388" y="1860361"/>
                  <a:pt x="3492388" y="1836204"/>
                </a:cubicBezTo>
                <a:cubicBezTo>
                  <a:pt x="3492388" y="921519"/>
                  <a:pt x="2750889" y="180020"/>
                  <a:pt x="1836204" y="180020"/>
                </a:cubicBezTo>
                <a:cubicBezTo>
                  <a:pt x="921519" y="180020"/>
                  <a:pt x="180020" y="921519"/>
                  <a:pt x="180020" y="1836204"/>
                </a:cubicBezTo>
                <a:lnTo>
                  <a:pt x="183656" y="1908212"/>
                </a:lnTo>
                <a:lnTo>
                  <a:pt x="3636" y="1908212"/>
                </a:lnTo>
                <a:cubicBezTo>
                  <a:pt x="466" y="1884382"/>
                  <a:pt x="0" y="1860347"/>
                  <a:pt x="0" y="1836204"/>
                </a:cubicBezTo>
                <a:cubicBezTo>
                  <a:pt x="0" y="822097"/>
                  <a:pt x="822097" y="0"/>
                  <a:pt x="1836204" y="0"/>
                </a:cubicBezTo>
                <a:close/>
              </a:path>
            </a:pathLst>
          </a:custGeom>
          <a:solidFill>
            <a:srgbClr val="FF858E">
              <a:alpha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9" name="椭圆 6"/>
          <p:cNvSpPr/>
          <p:nvPr/>
        </p:nvSpPr>
        <p:spPr>
          <a:xfrm>
            <a:off x="6844840" y="3222020"/>
            <a:ext cx="1370854" cy="685427"/>
          </a:xfrm>
          <a:custGeom>
            <a:avLst/>
            <a:gdLst/>
            <a:ahLst/>
            <a:cxnLst/>
            <a:rect l="l" t="t" r="r" b="b"/>
            <a:pathLst>
              <a:path w="1296144" h="648072">
                <a:moveTo>
                  <a:pt x="0" y="0"/>
                </a:moveTo>
                <a:lnTo>
                  <a:pt x="171519" y="0"/>
                </a:lnTo>
                <a:cubicBezTo>
                  <a:pt x="171519" y="263193"/>
                  <a:pt x="384879" y="476553"/>
                  <a:pt x="648072" y="476553"/>
                </a:cubicBezTo>
                <a:cubicBezTo>
                  <a:pt x="911265" y="476553"/>
                  <a:pt x="1124625" y="263193"/>
                  <a:pt x="1124625" y="0"/>
                </a:cubicBezTo>
                <a:lnTo>
                  <a:pt x="1296144" y="0"/>
                </a:lnTo>
                <a:cubicBezTo>
                  <a:pt x="1296144" y="357920"/>
                  <a:pt x="1005992" y="648072"/>
                  <a:pt x="648072" y="648072"/>
                </a:cubicBezTo>
                <a:cubicBezTo>
                  <a:pt x="290152" y="648072"/>
                  <a:pt x="0" y="357920"/>
                  <a:pt x="0" y="0"/>
                </a:cubicBezTo>
                <a:close/>
              </a:path>
            </a:pathLst>
          </a:custGeom>
          <a:solidFill>
            <a:srgbClr val="FBAA67">
              <a:alpha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0" name="椭圆 13"/>
          <p:cNvSpPr/>
          <p:nvPr/>
        </p:nvSpPr>
        <p:spPr>
          <a:xfrm>
            <a:off x="2947145" y="1039094"/>
            <a:ext cx="4079967" cy="2119983"/>
          </a:xfrm>
          <a:custGeom>
            <a:avLst/>
            <a:gdLst/>
            <a:ahLst/>
            <a:cxnLst/>
            <a:rect l="l" t="t" r="r" b="b"/>
            <a:pathLst>
              <a:path w="3672408" h="1908212">
                <a:moveTo>
                  <a:pt x="1836204" y="0"/>
                </a:moveTo>
                <a:cubicBezTo>
                  <a:pt x="2850311" y="0"/>
                  <a:pt x="3672408" y="822097"/>
                  <a:pt x="3672408" y="1836204"/>
                </a:cubicBezTo>
                <a:lnTo>
                  <a:pt x="3668772" y="1908212"/>
                </a:lnTo>
                <a:lnTo>
                  <a:pt x="3488752" y="1908212"/>
                </a:lnTo>
                <a:cubicBezTo>
                  <a:pt x="3491871" y="1884397"/>
                  <a:pt x="3492388" y="1860361"/>
                  <a:pt x="3492388" y="1836204"/>
                </a:cubicBezTo>
                <a:cubicBezTo>
                  <a:pt x="3492388" y="921519"/>
                  <a:pt x="2750889" y="180020"/>
                  <a:pt x="1836204" y="180020"/>
                </a:cubicBezTo>
                <a:cubicBezTo>
                  <a:pt x="921519" y="180020"/>
                  <a:pt x="180020" y="921519"/>
                  <a:pt x="180020" y="1836204"/>
                </a:cubicBezTo>
                <a:lnTo>
                  <a:pt x="183656" y="1908212"/>
                </a:lnTo>
                <a:lnTo>
                  <a:pt x="3636" y="1908212"/>
                </a:lnTo>
                <a:cubicBezTo>
                  <a:pt x="466" y="1884382"/>
                  <a:pt x="0" y="1860347"/>
                  <a:pt x="0" y="1836204"/>
                </a:cubicBezTo>
                <a:cubicBezTo>
                  <a:pt x="0" y="822097"/>
                  <a:pt x="822097" y="0"/>
                  <a:pt x="1836204" y="0"/>
                </a:cubicBezTo>
                <a:close/>
              </a:path>
            </a:pathLst>
          </a:custGeom>
          <a:solidFill>
            <a:srgbClr val="8AE0D4">
              <a:alpha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1" name="椭圆 13"/>
          <p:cNvSpPr/>
          <p:nvPr/>
        </p:nvSpPr>
        <p:spPr>
          <a:xfrm>
            <a:off x="4148923" y="1039094"/>
            <a:ext cx="4079967" cy="2119983"/>
          </a:xfrm>
          <a:custGeom>
            <a:avLst/>
            <a:gdLst/>
            <a:ahLst/>
            <a:cxnLst/>
            <a:rect l="l" t="t" r="r" b="b"/>
            <a:pathLst>
              <a:path w="3672408" h="1908212">
                <a:moveTo>
                  <a:pt x="1836204" y="0"/>
                </a:moveTo>
                <a:cubicBezTo>
                  <a:pt x="2850311" y="0"/>
                  <a:pt x="3672408" y="822097"/>
                  <a:pt x="3672408" y="1836204"/>
                </a:cubicBezTo>
                <a:lnTo>
                  <a:pt x="3668772" y="1908212"/>
                </a:lnTo>
                <a:lnTo>
                  <a:pt x="3488752" y="1908212"/>
                </a:lnTo>
                <a:cubicBezTo>
                  <a:pt x="3491871" y="1884397"/>
                  <a:pt x="3492388" y="1860361"/>
                  <a:pt x="3492388" y="1836204"/>
                </a:cubicBezTo>
                <a:cubicBezTo>
                  <a:pt x="3492388" y="921519"/>
                  <a:pt x="2750889" y="180020"/>
                  <a:pt x="1836204" y="180020"/>
                </a:cubicBezTo>
                <a:cubicBezTo>
                  <a:pt x="921519" y="180020"/>
                  <a:pt x="180020" y="921519"/>
                  <a:pt x="180020" y="1836204"/>
                </a:cubicBezTo>
                <a:lnTo>
                  <a:pt x="183656" y="1908212"/>
                </a:lnTo>
                <a:lnTo>
                  <a:pt x="3636" y="1908212"/>
                </a:lnTo>
                <a:cubicBezTo>
                  <a:pt x="466" y="1884382"/>
                  <a:pt x="0" y="1860347"/>
                  <a:pt x="0" y="1836204"/>
                </a:cubicBezTo>
                <a:cubicBezTo>
                  <a:pt x="0" y="822097"/>
                  <a:pt x="822097" y="0"/>
                  <a:pt x="1836204" y="0"/>
                </a:cubicBezTo>
                <a:close/>
              </a:path>
            </a:pathLst>
          </a:custGeom>
          <a:solidFill>
            <a:srgbClr val="FBAA67">
              <a:alpha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2" name="椭圆 13"/>
          <p:cNvSpPr/>
          <p:nvPr/>
        </p:nvSpPr>
        <p:spPr>
          <a:xfrm>
            <a:off x="2206671" y="1039094"/>
            <a:ext cx="4079967" cy="2119983"/>
          </a:xfrm>
          <a:custGeom>
            <a:avLst/>
            <a:gdLst/>
            <a:ahLst/>
            <a:cxnLst/>
            <a:rect l="l" t="t" r="r" b="b"/>
            <a:pathLst>
              <a:path w="3672408" h="1908212">
                <a:moveTo>
                  <a:pt x="1836204" y="0"/>
                </a:moveTo>
                <a:cubicBezTo>
                  <a:pt x="2850311" y="0"/>
                  <a:pt x="3672408" y="822097"/>
                  <a:pt x="3672408" y="1836204"/>
                </a:cubicBezTo>
                <a:lnTo>
                  <a:pt x="3668772" y="1908212"/>
                </a:lnTo>
                <a:lnTo>
                  <a:pt x="3488752" y="1908212"/>
                </a:lnTo>
                <a:cubicBezTo>
                  <a:pt x="3491871" y="1884397"/>
                  <a:pt x="3492388" y="1860361"/>
                  <a:pt x="3492388" y="1836204"/>
                </a:cubicBezTo>
                <a:cubicBezTo>
                  <a:pt x="3492388" y="921519"/>
                  <a:pt x="2750889" y="180020"/>
                  <a:pt x="1836204" y="180020"/>
                </a:cubicBezTo>
                <a:cubicBezTo>
                  <a:pt x="921519" y="180020"/>
                  <a:pt x="180020" y="921519"/>
                  <a:pt x="180020" y="1836204"/>
                </a:cubicBezTo>
                <a:lnTo>
                  <a:pt x="183656" y="1908212"/>
                </a:lnTo>
                <a:lnTo>
                  <a:pt x="3636" y="1908212"/>
                </a:lnTo>
                <a:cubicBezTo>
                  <a:pt x="466" y="1884382"/>
                  <a:pt x="0" y="1860347"/>
                  <a:pt x="0" y="1836204"/>
                </a:cubicBezTo>
                <a:cubicBezTo>
                  <a:pt x="0" y="822097"/>
                  <a:pt x="822097" y="0"/>
                  <a:pt x="1836204" y="0"/>
                </a:cubicBezTo>
                <a:close/>
              </a:path>
            </a:pathLst>
          </a:custGeom>
          <a:solidFill>
            <a:srgbClr val="95D4F6">
              <a:alpha val="80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kern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3" name="椭圆 33"/>
          <p:cNvSpPr/>
          <p:nvPr/>
        </p:nvSpPr>
        <p:spPr>
          <a:xfrm>
            <a:off x="1279966" y="2802405"/>
            <a:ext cx="845279" cy="845279"/>
          </a:xfrm>
          <a:prstGeom prst="ellipse">
            <a:avLst/>
          </a:prstGeom>
          <a:solidFill>
            <a:srgbClr val="FF858E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10" kern="0" dirty="0">
                <a:solidFill>
                  <a:schemeClr val="bg1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1</a:t>
            </a:r>
            <a:endParaRPr lang="zh-CN" altLang="en-US" sz="3610" kern="0" dirty="0">
              <a:solidFill>
                <a:schemeClr val="bg1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64" name="椭圆 34"/>
          <p:cNvSpPr/>
          <p:nvPr/>
        </p:nvSpPr>
        <p:spPr>
          <a:xfrm>
            <a:off x="3234328" y="2810692"/>
            <a:ext cx="845279" cy="845279"/>
          </a:xfrm>
          <a:prstGeom prst="ellipse">
            <a:avLst/>
          </a:prstGeom>
          <a:solidFill>
            <a:srgbClr val="8AE0D4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10" kern="0" dirty="0">
                <a:solidFill>
                  <a:schemeClr val="bg1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2</a:t>
            </a:r>
            <a:endParaRPr lang="zh-CN" altLang="en-US" sz="3610" kern="0" dirty="0">
              <a:solidFill>
                <a:schemeClr val="bg1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65" name="椭圆 35"/>
          <p:cNvSpPr/>
          <p:nvPr/>
        </p:nvSpPr>
        <p:spPr>
          <a:xfrm>
            <a:off x="5165210" y="2810692"/>
            <a:ext cx="845279" cy="845279"/>
          </a:xfrm>
          <a:prstGeom prst="ellipse">
            <a:avLst/>
          </a:prstGeom>
          <a:solidFill>
            <a:srgbClr val="95D4F6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10" kern="0" dirty="0">
                <a:solidFill>
                  <a:schemeClr val="bg1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3</a:t>
            </a:r>
            <a:endParaRPr lang="zh-CN" altLang="en-US" sz="3610" kern="0" dirty="0">
              <a:solidFill>
                <a:schemeClr val="bg1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66" name="椭圆 36"/>
          <p:cNvSpPr/>
          <p:nvPr/>
        </p:nvSpPr>
        <p:spPr>
          <a:xfrm>
            <a:off x="7107142" y="2799643"/>
            <a:ext cx="845279" cy="845279"/>
          </a:xfrm>
          <a:prstGeom prst="ellipse">
            <a:avLst/>
          </a:prstGeom>
          <a:solidFill>
            <a:srgbClr val="FBAA67">
              <a:alpha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10" kern="0" dirty="0">
                <a:solidFill>
                  <a:schemeClr val="bg1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4</a:t>
            </a:r>
            <a:endParaRPr lang="zh-CN" altLang="en-US" sz="3610" kern="0" dirty="0">
              <a:solidFill>
                <a:schemeClr val="bg1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55013" y="137528"/>
            <a:ext cx="3718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smtClean="0">
                <a:solidFill>
                  <a:srgbClr val="FFFFFF"/>
                </a:solidFill>
              </a:rPr>
              <a:t>www.steamaker.cn</a:t>
            </a:r>
            <a:endParaRPr kumimoji="1" lang="zh-CN" altLang="en-US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关于我们"/>
          <p:cNvSpPr/>
          <p:nvPr/>
        </p:nvSpPr>
        <p:spPr>
          <a:xfrm>
            <a:off x="476836" y="259132"/>
            <a:ext cx="2321215" cy="40011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+mn-ea"/>
              </a:rPr>
              <a:t>1.1  </a:t>
            </a:r>
            <a:r>
              <a:rPr lang="zh-CN" altLang="en-US" sz="2000" dirty="0" smtClean="0">
                <a:solidFill>
                  <a:schemeClr val="bg1"/>
                </a:solidFill>
                <a:latin typeface="+mn-ea"/>
              </a:rPr>
              <a:t>教学视频资源</a:t>
            </a:r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10151" y="1419964"/>
            <a:ext cx="6717060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spc="225" dirty="0" smtClean="0">
                <a:ln>
                  <a:solidFill>
                    <a:schemeClr val="bg1"/>
                  </a:solidFill>
                </a:ln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感谢聆听</a:t>
            </a:r>
            <a:endParaRPr lang="en-US" altLang="zh-CN" sz="6600" spc="225" dirty="0" smtClean="0">
              <a:ln>
                <a:solidFill>
                  <a:schemeClr val="bg1"/>
                </a:solidFill>
              </a:ln>
              <a:blipFill>
                <a:blip r:embed="rId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海报体W12" panose="040B0C09000000000000" pitchFamily="81" charset="-122"/>
              <a:ea typeface="华康海报体W12" panose="040B0C09000000000000" pitchFamily="81" charset="-122"/>
            </a:endParaRPr>
          </a:p>
          <a:p>
            <a:pPr algn="ctr"/>
            <a:r>
              <a:rPr lang="en-US" altLang="zh-CN" sz="2400" spc="225" dirty="0" smtClean="0">
                <a:ln>
                  <a:solidFill>
                    <a:schemeClr val="bg1"/>
                  </a:solidFill>
                </a:ln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Tel:15814488402</a:t>
            </a:r>
            <a:endParaRPr lang="en-US" altLang="zh-CN" sz="2400" spc="225" dirty="0" smtClean="0">
              <a:ln>
                <a:solidFill>
                  <a:schemeClr val="bg1"/>
                </a:solidFill>
              </a:ln>
              <a:blipFill>
                <a:blip r:embed="rId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海报体W12" panose="040B0C09000000000000" pitchFamily="81" charset="-122"/>
              <a:ea typeface="华康海报体W12" panose="040B0C09000000000000" pitchFamily="81" charset="-122"/>
            </a:endParaRPr>
          </a:p>
          <a:p>
            <a:pPr algn="ctr"/>
            <a:r>
              <a:rPr lang="zh-CN" altLang="en-US" sz="2400" spc="225" dirty="0">
                <a:ln>
                  <a:solidFill>
                    <a:schemeClr val="bg1"/>
                  </a:solidFill>
                </a:ln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微</a:t>
            </a:r>
            <a:r>
              <a:rPr lang="zh-CN" altLang="en-US" sz="2400" spc="225" dirty="0" smtClean="0">
                <a:ln>
                  <a:solidFill>
                    <a:schemeClr val="bg1"/>
                  </a:solidFill>
                </a:ln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信：</a:t>
            </a:r>
            <a:r>
              <a:rPr lang="en-US" altLang="zh-CN" sz="2400" spc="225" smtClean="0">
                <a:ln>
                  <a:solidFill>
                    <a:schemeClr val="bg1"/>
                  </a:solidFill>
                </a:ln>
                <a:blipFill>
                  <a:blip r:embed="rId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435109833</a:t>
            </a:r>
            <a:endParaRPr lang="zh-CN" altLang="en-US" sz="2400" spc="225" dirty="0">
              <a:ln>
                <a:solidFill>
                  <a:schemeClr val="bg1"/>
                </a:solidFill>
              </a:ln>
              <a:blipFill>
                <a:blip r:embed="rId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海报体W12" panose="040B0C09000000000000" pitchFamily="81" charset="-122"/>
              <a:ea typeface="华康海报体W12" panose="040B0C09000000000000" pitchFamily="81" charset="-122"/>
            </a:endParaRPr>
          </a:p>
        </p:txBody>
      </p:sp>
      <p:pic>
        <p:nvPicPr>
          <p:cNvPr id="16" name="Sensitive,Bogdan Bondarenko - 轻音乐、轻快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475767" y="-614831"/>
            <a:ext cx="457200" cy="4572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5399">
            <a:off x="78088" y="4125124"/>
            <a:ext cx="9042680" cy="1183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7914" y="320052"/>
            <a:ext cx="804475" cy="41865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1735" y="888377"/>
            <a:ext cx="492358" cy="256227"/>
          </a:xfrm>
          <a:prstGeom prst="rect">
            <a:avLst/>
          </a:prstGeom>
        </p:spPr>
      </p:pic>
      <p:sp>
        <p:nvSpPr>
          <p:cNvPr id="24" name="Freeform 5"/>
          <p:cNvSpPr/>
          <p:nvPr/>
        </p:nvSpPr>
        <p:spPr bwMode="auto">
          <a:xfrm>
            <a:off x="470274" y="299000"/>
            <a:ext cx="952500" cy="498475"/>
          </a:xfrm>
          <a:custGeom>
            <a:avLst/>
            <a:gdLst>
              <a:gd name="T0" fmla="*/ 262 w 289"/>
              <a:gd name="T1" fmla="*/ 59 h 150"/>
              <a:gd name="T2" fmla="*/ 249 w 289"/>
              <a:gd name="T3" fmla="*/ 61 h 150"/>
              <a:gd name="T4" fmla="*/ 245 w 289"/>
              <a:gd name="T5" fmla="*/ 60 h 150"/>
              <a:gd name="T6" fmla="*/ 225 w 289"/>
              <a:gd name="T7" fmla="*/ 66 h 150"/>
              <a:gd name="T8" fmla="*/ 223 w 289"/>
              <a:gd name="T9" fmla="*/ 63 h 150"/>
              <a:gd name="T10" fmla="*/ 192 w 289"/>
              <a:gd name="T11" fmla="*/ 31 h 150"/>
              <a:gd name="T12" fmla="*/ 179 w 289"/>
              <a:gd name="T13" fmla="*/ 32 h 150"/>
              <a:gd name="T14" fmla="*/ 177 w 289"/>
              <a:gd name="T15" fmla="*/ 32 h 150"/>
              <a:gd name="T16" fmla="*/ 169 w 289"/>
              <a:gd name="T17" fmla="*/ 31 h 150"/>
              <a:gd name="T18" fmla="*/ 132 w 289"/>
              <a:gd name="T19" fmla="*/ 2 h 150"/>
              <a:gd name="T20" fmla="*/ 88 w 289"/>
              <a:gd name="T21" fmla="*/ 32 h 150"/>
              <a:gd name="T22" fmla="*/ 73 w 289"/>
              <a:gd name="T23" fmla="*/ 26 h 150"/>
              <a:gd name="T24" fmla="*/ 38 w 289"/>
              <a:gd name="T25" fmla="*/ 51 h 150"/>
              <a:gd name="T26" fmla="*/ 30 w 289"/>
              <a:gd name="T27" fmla="*/ 50 h 150"/>
              <a:gd name="T28" fmla="*/ 1 w 289"/>
              <a:gd name="T29" fmla="*/ 74 h 150"/>
              <a:gd name="T30" fmla="*/ 25 w 289"/>
              <a:gd name="T31" fmla="*/ 103 h 150"/>
              <a:gd name="T32" fmla="*/ 43 w 289"/>
              <a:gd name="T33" fmla="*/ 99 h 150"/>
              <a:gd name="T34" fmla="*/ 83 w 289"/>
              <a:gd name="T35" fmla="*/ 140 h 150"/>
              <a:gd name="T36" fmla="*/ 123 w 289"/>
              <a:gd name="T37" fmla="*/ 122 h 150"/>
              <a:gd name="T38" fmla="*/ 166 w 289"/>
              <a:gd name="T39" fmla="*/ 148 h 150"/>
              <a:gd name="T40" fmla="*/ 219 w 289"/>
              <a:gd name="T41" fmla="*/ 124 h 150"/>
              <a:gd name="T42" fmla="*/ 228 w 289"/>
              <a:gd name="T43" fmla="*/ 126 h 150"/>
              <a:gd name="T44" fmla="*/ 253 w 289"/>
              <a:gd name="T45" fmla="*/ 115 h 150"/>
              <a:gd name="T46" fmla="*/ 254 w 289"/>
              <a:gd name="T47" fmla="*/ 114 h 150"/>
              <a:gd name="T48" fmla="*/ 257 w 289"/>
              <a:gd name="T49" fmla="*/ 115 h 150"/>
              <a:gd name="T50" fmla="*/ 287 w 289"/>
              <a:gd name="T51" fmla="*/ 90 h 150"/>
              <a:gd name="T52" fmla="*/ 262 w 289"/>
              <a:gd name="T53" fmla="*/ 59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9" h="150">
                <a:moveTo>
                  <a:pt x="262" y="59"/>
                </a:moveTo>
                <a:cubicBezTo>
                  <a:pt x="258" y="59"/>
                  <a:pt x="253" y="59"/>
                  <a:pt x="249" y="61"/>
                </a:cubicBezTo>
                <a:cubicBezTo>
                  <a:pt x="248" y="60"/>
                  <a:pt x="246" y="60"/>
                  <a:pt x="245" y="60"/>
                </a:cubicBezTo>
                <a:cubicBezTo>
                  <a:pt x="237" y="59"/>
                  <a:pt x="230" y="62"/>
                  <a:pt x="225" y="66"/>
                </a:cubicBezTo>
                <a:cubicBezTo>
                  <a:pt x="224" y="65"/>
                  <a:pt x="224" y="64"/>
                  <a:pt x="223" y="63"/>
                </a:cubicBezTo>
                <a:cubicBezTo>
                  <a:pt x="222" y="46"/>
                  <a:pt x="210" y="32"/>
                  <a:pt x="192" y="31"/>
                </a:cubicBezTo>
                <a:cubicBezTo>
                  <a:pt x="188" y="30"/>
                  <a:pt x="183" y="31"/>
                  <a:pt x="179" y="32"/>
                </a:cubicBezTo>
                <a:cubicBezTo>
                  <a:pt x="178" y="32"/>
                  <a:pt x="178" y="32"/>
                  <a:pt x="177" y="32"/>
                </a:cubicBezTo>
                <a:cubicBezTo>
                  <a:pt x="174" y="31"/>
                  <a:pt x="171" y="31"/>
                  <a:pt x="169" y="31"/>
                </a:cubicBezTo>
                <a:cubicBezTo>
                  <a:pt x="164" y="16"/>
                  <a:pt x="150" y="3"/>
                  <a:pt x="132" y="2"/>
                </a:cubicBezTo>
                <a:cubicBezTo>
                  <a:pt x="112" y="0"/>
                  <a:pt x="94" y="13"/>
                  <a:pt x="88" y="32"/>
                </a:cubicBezTo>
                <a:cubicBezTo>
                  <a:pt x="84" y="29"/>
                  <a:pt x="78" y="27"/>
                  <a:pt x="73" y="26"/>
                </a:cubicBezTo>
                <a:cubicBezTo>
                  <a:pt x="56" y="25"/>
                  <a:pt x="42" y="36"/>
                  <a:pt x="38" y="51"/>
                </a:cubicBezTo>
                <a:cubicBezTo>
                  <a:pt x="36" y="50"/>
                  <a:pt x="33" y="50"/>
                  <a:pt x="30" y="50"/>
                </a:cubicBezTo>
                <a:cubicBezTo>
                  <a:pt x="16" y="48"/>
                  <a:pt x="2" y="59"/>
                  <a:pt x="1" y="74"/>
                </a:cubicBezTo>
                <a:cubicBezTo>
                  <a:pt x="0" y="89"/>
                  <a:pt x="11" y="102"/>
                  <a:pt x="25" y="103"/>
                </a:cubicBezTo>
                <a:cubicBezTo>
                  <a:pt x="32" y="104"/>
                  <a:pt x="38" y="102"/>
                  <a:pt x="43" y="99"/>
                </a:cubicBezTo>
                <a:cubicBezTo>
                  <a:pt x="44" y="120"/>
                  <a:pt x="61" y="138"/>
                  <a:pt x="83" y="140"/>
                </a:cubicBezTo>
                <a:cubicBezTo>
                  <a:pt x="99" y="142"/>
                  <a:pt x="114" y="134"/>
                  <a:pt x="123" y="122"/>
                </a:cubicBezTo>
                <a:cubicBezTo>
                  <a:pt x="132" y="136"/>
                  <a:pt x="148" y="146"/>
                  <a:pt x="166" y="148"/>
                </a:cubicBezTo>
                <a:cubicBezTo>
                  <a:pt x="187" y="150"/>
                  <a:pt x="207" y="140"/>
                  <a:pt x="219" y="124"/>
                </a:cubicBezTo>
                <a:cubicBezTo>
                  <a:pt x="222" y="125"/>
                  <a:pt x="225" y="126"/>
                  <a:pt x="228" y="126"/>
                </a:cubicBezTo>
                <a:cubicBezTo>
                  <a:pt x="238" y="127"/>
                  <a:pt x="247" y="123"/>
                  <a:pt x="253" y="115"/>
                </a:cubicBezTo>
                <a:cubicBezTo>
                  <a:pt x="253" y="115"/>
                  <a:pt x="254" y="115"/>
                  <a:pt x="254" y="114"/>
                </a:cubicBezTo>
                <a:cubicBezTo>
                  <a:pt x="255" y="115"/>
                  <a:pt x="256" y="115"/>
                  <a:pt x="257" y="115"/>
                </a:cubicBezTo>
                <a:cubicBezTo>
                  <a:pt x="272" y="116"/>
                  <a:pt x="286" y="105"/>
                  <a:pt x="287" y="90"/>
                </a:cubicBezTo>
                <a:cubicBezTo>
                  <a:pt x="289" y="74"/>
                  <a:pt x="277" y="61"/>
                  <a:pt x="262" y="59"/>
                </a:cubicBezTo>
                <a:close/>
              </a:path>
            </a:pathLst>
          </a:custGeom>
          <a:noFill/>
          <a:ln w="12700" cap="flat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/>
        </p:nvSpPr>
        <p:spPr bwMode="auto">
          <a:xfrm rot="10800000">
            <a:off x="494118" y="1439564"/>
            <a:ext cx="8117835" cy="3283476"/>
          </a:xfrm>
          <a:prstGeom prst="rect">
            <a:avLst/>
          </a:prstGeom>
          <a:solidFill>
            <a:srgbClr val="8AE0D4">
              <a:alpha val="40000"/>
            </a:srgbClr>
          </a:solidFill>
          <a:ln w="3175">
            <a:noFill/>
            <a:miter lim="800000"/>
          </a:ln>
        </p:spPr>
        <p:txBody>
          <a:bodyPr wrap="none" anchor="ctr"/>
          <a:lstStyle/>
          <a:p>
            <a:endParaRPr lang="zh-CN" altLang="en-US" sz="14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矩形 13"/>
          <p:cNvSpPr>
            <a:spLocks noChangeArrowheads="1"/>
          </p:cNvSpPr>
          <p:nvPr/>
        </p:nvSpPr>
        <p:spPr bwMode="auto">
          <a:xfrm>
            <a:off x="6029305" y="1740956"/>
            <a:ext cx="2061950" cy="247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zh-CN" altLang="zh-CN" sz="1300" b="1" dirty="0">
                <a:solidFill>
                  <a:srgbClr val="FFFFFF"/>
                </a:solidFill>
              </a:rPr>
              <a:t>第</a:t>
            </a:r>
            <a:r>
              <a:rPr lang="en-US" altLang="zh-CN" sz="1300" b="1" dirty="0">
                <a:solidFill>
                  <a:srgbClr val="FFFFFF"/>
                </a:solidFill>
              </a:rPr>
              <a:t>3</a:t>
            </a:r>
            <a:r>
              <a:rPr lang="zh-CN" altLang="zh-CN" sz="1300" b="1" dirty="0">
                <a:solidFill>
                  <a:srgbClr val="FFFFFF"/>
                </a:solidFill>
              </a:rPr>
              <a:t>单元 神笔马良</a:t>
            </a:r>
            <a:endParaRPr lang="zh-CN" altLang="zh-CN" sz="1300" b="1" dirty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zh-CN" sz="1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 神奇的</a:t>
            </a:r>
            <a:r>
              <a:rPr lang="en-US" altLang="zh-CN" sz="1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zh-CN" sz="1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画笔</a:t>
            </a:r>
            <a:r>
              <a:rPr lang="en-US" altLang="zh-CN" sz="1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zh-CN" altLang="zh-CN" sz="13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zh-CN" sz="1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 设计画图板</a:t>
            </a:r>
            <a:endParaRPr lang="zh-CN" altLang="zh-CN" sz="13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zh-CN" sz="1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 美丽的七色</a:t>
            </a:r>
            <a:r>
              <a:rPr lang="zh-CN" altLang="zh-CN" sz="13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花</a:t>
            </a:r>
            <a:endParaRPr lang="zh-CN" altLang="zh-CN" sz="1300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b="1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b="1" dirty="0" smtClean="0">
                <a:solidFill>
                  <a:srgbClr val="FFFFFF"/>
                </a:solidFill>
              </a:rPr>
              <a:t>4</a:t>
            </a:r>
            <a:r>
              <a:rPr lang="zh-CN" altLang="zh-CN" sz="1300" b="1" dirty="0" smtClean="0">
                <a:solidFill>
                  <a:srgbClr val="FFFFFF"/>
                </a:solidFill>
              </a:rPr>
              <a:t>单元 基地探险</a:t>
            </a:r>
            <a:endParaRPr lang="zh-CN" altLang="zh-CN" sz="1300" b="1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zh-CN" sz="1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 贺卡设计</a:t>
            </a:r>
            <a:endParaRPr lang="zh-CN" altLang="zh-CN" sz="13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zh-CN" sz="1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 添加动画</a:t>
            </a:r>
            <a:endParaRPr lang="zh-CN" altLang="zh-CN" sz="13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zh-CN" sz="1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 节日贺卡</a:t>
            </a:r>
            <a:endParaRPr lang="zh-CN" altLang="zh-CN" sz="13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2032" y="265768"/>
            <a:ext cx="8199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FFFFFF"/>
                </a:solidFill>
              </a:rPr>
              <a:t>课程</a:t>
            </a:r>
            <a:r>
              <a:rPr lang="zh-CN" altLang="zh-CN" sz="1800" b="1" dirty="0" smtClean="0">
                <a:solidFill>
                  <a:srgbClr val="FFFFFF"/>
                </a:solidFill>
              </a:rPr>
              <a:t>目标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r>
              <a:rPr lang="zh-CN" altLang="en-US" sz="1400" b="1" dirty="0" smtClean="0">
                <a:solidFill>
                  <a:srgbClr val="FFFFFF"/>
                </a:solidFill>
              </a:rPr>
              <a:t>让孩子掌握基础的图形化编程技巧</a:t>
            </a:r>
            <a:r>
              <a:rPr lang="zh-CN" altLang="zh-CN" sz="1400" b="1" dirty="0" smtClean="0">
                <a:solidFill>
                  <a:srgbClr val="FFFFFF"/>
                </a:solidFill>
              </a:rPr>
              <a:t>包括建模</a:t>
            </a:r>
            <a:r>
              <a:rPr lang="zh-CN" altLang="zh-CN" sz="1400" b="1" dirty="0">
                <a:solidFill>
                  <a:srgbClr val="FFFFFF"/>
                </a:solidFill>
              </a:rPr>
              <a:t>、控制、动画、运算</a:t>
            </a:r>
            <a:r>
              <a:rPr lang="zh-CN" altLang="zh-CN" sz="1400" b="1" dirty="0" smtClean="0">
                <a:solidFill>
                  <a:srgbClr val="FFFFFF"/>
                </a:solidFill>
              </a:rPr>
              <a:t>等</a:t>
            </a:r>
            <a:r>
              <a:rPr lang="zh-CN" altLang="en-US" sz="1400" b="1" dirty="0" smtClean="0">
                <a:solidFill>
                  <a:srgbClr val="FFFFFF"/>
                </a:solidFill>
              </a:rPr>
              <a:t>，能够编写简单的故事和动画</a:t>
            </a:r>
            <a:r>
              <a:rPr lang="zh-CN" altLang="zh-CN" sz="1400" b="1" dirty="0" smtClean="0">
                <a:solidFill>
                  <a:srgbClr val="FFFFFF"/>
                </a:solidFill>
              </a:rPr>
              <a:t>，</a:t>
            </a:r>
            <a:r>
              <a:rPr lang="zh-CN" altLang="en-US" sz="1400" b="1" dirty="0" smtClean="0">
                <a:solidFill>
                  <a:srgbClr val="FFFFFF"/>
                </a:solidFill>
              </a:rPr>
              <a:t>培养学生编程兴趣，并让</a:t>
            </a:r>
            <a:r>
              <a:rPr lang="zh-CN" altLang="zh-CN" sz="1400" b="1" dirty="0" smtClean="0">
                <a:solidFill>
                  <a:srgbClr val="FFFFFF"/>
                </a:solidFill>
              </a:rPr>
              <a:t>孩子们更好</a:t>
            </a:r>
            <a:r>
              <a:rPr lang="zh-CN" altLang="zh-CN" sz="1400" b="1" dirty="0">
                <a:solidFill>
                  <a:srgbClr val="FFFFFF"/>
                </a:solidFill>
              </a:rPr>
              <a:t>地理解</a:t>
            </a:r>
            <a:r>
              <a:rPr lang="zh-CN" altLang="zh-CN" sz="1400" b="1" dirty="0" smtClean="0">
                <a:solidFill>
                  <a:srgbClr val="FFFFFF"/>
                </a:solidFill>
              </a:rPr>
              <a:t>编程思想，</a:t>
            </a:r>
            <a:r>
              <a:rPr lang="zh-CN" altLang="en-US" sz="1400" b="1" dirty="0" smtClean="0">
                <a:solidFill>
                  <a:srgbClr val="FFFFFF"/>
                </a:solidFill>
              </a:rPr>
              <a:t>学习基本算法</a:t>
            </a:r>
            <a:r>
              <a:rPr lang="zh-CN" altLang="zh-CN" sz="1400" b="1" dirty="0" smtClean="0">
                <a:solidFill>
                  <a:srgbClr val="FFFFFF"/>
                </a:solidFill>
              </a:rPr>
              <a:t>。 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93600" y="1740956"/>
            <a:ext cx="1657826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zh-CN" altLang="zh-CN" sz="1300" b="1" dirty="0">
                <a:solidFill>
                  <a:srgbClr val="FFFFFF"/>
                </a:solidFill>
              </a:rPr>
              <a:t>第</a:t>
            </a:r>
            <a:r>
              <a:rPr lang="en-US" altLang="zh-CN" sz="1300" b="1" dirty="0">
                <a:solidFill>
                  <a:srgbClr val="FFFFFF"/>
                </a:solidFill>
              </a:rPr>
              <a:t>1</a:t>
            </a:r>
            <a:r>
              <a:rPr lang="zh-CN" altLang="zh-CN" sz="1300" b="1" dirty="0">
                <a:solidFill>
                  <a:srgbClr val="FFFFFF"/>
                </a:solidFill>
              </a:rPr>
              <a:t>单元 基地探险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</a:rPr>
              <a:t>1</a:t>
            </a:r>
            <a:r>
              <a:rPr lang="zh-CN" altLang="zh-CN" sz="1300" dirty="0">
                <a:solidFill>
                  <a:srgbClr val="FFFFFF"/>
                </a:solidFill>
              </a:rPr>
              <a:t>课 </a:t>
            </a:r>
            <a:r>
              <a:rPr lang="zh-CN" altLang="zh-CN" sz="1300" dirty="0" smtClean="0">
                <a:solidFill>
                  <a:srgbClr val="FFFFFF"/>
                </a:solidFill>
              </a:rPr>
              <a:t>自我介绍</a:t>
            </a:r>
            <a:endParaRPr lang="en-US" altLang="zh-CN" sz="1300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</a:rPr>
              <a:t>2</a:t>
            </a:r>
            <a:r>
              <a:rPr lang="zh-CN" altLang="zh-CN" sz="1300" dirty="0">
                <a:solidFill>
                  <a:srgbClr val="FFFFFF"/>
                </a:solidFill>
              </a:rPr>
              <a:t>课 看我七十二变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</a:rPr>
              <a:t>3</a:t>
            </a:r>
            <a:r>
              <a:rPr lang="zh-CN" altLang="zh-CN" sz="1300" dirty="0">
                <a:solidFill>
                  <a:srgbClr val="FFFFFF"/>
                </a:solidFill>
              </a:rPr>
              <a:t>课 小猫动起来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b="1" dirty="0">
                <a:solidFill>
                  <a:srgbClr val="FFFFFF"/>
                </a:solidFill>
              </a:rPr>
              <a:t>第</a:t>
            </a:r>
            <a:r>
              <a:rPr lang="en-US" altLang="zh-CN" sz="1300" b="1" dirty="0">
                <a:solidFill>
                  <a:srgbClr val="FFFFFF"/>
                </a:solidFill>
              </a:rPr>
              <a:t>2</a:t>
            </a:r>
            <a:r>
              <a:rPr lang="zh-CN" altLang="zh-CN" sz="1300" b="1" dirty="0">
                <a:solidFill>
                  <a:srgbClr val="FFFFFF"/>
                </a:solidFill>
              </a:rPr>
              <a:t>单元 趣味抽奖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</a:rPr>
              <a:t>1</a:t>
            </a:r>
            <a:r>
              <a:rPr lang="zh-CN" altLang="zh-CN" sz="1300" dirty="0">
                <a:solidFill>
                  <a:srgbClr val="FFFFFF"/>
                </a:solidFill>
              </a:rPr>
              <a:t>课 幸运号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</a:rPr>
              <a:t>2</a:t>
            </a:r>
            <a:r>
              <a:rPr lang="zh-CN" altLang="zh-CN" sz="1300" dirty="0">
                <a:solidFill>
                  <a:srgbClr val="FFFFFF"/>
                </a:solidFill>
              </a:rPr>
              <a:t>课 幸运大转盘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dirty="0" smtClean="0">
                <a:solidFill>
                  <a:srgbClr val="FFFFFF"/>
                </a:solidFill>
              </a:rPr>
              <a:t>3</a:t>
            </a:r>
            <a:r>
              <a:rPr lang="zh-CN" altLang="zh-CN" sz="1300" dirty="0">
                <a:solidFill>
                  <a:srgbClr val="FFFFFF"/>
                </a:solidFill>
              </a:rPr>
              <a:t>课 砸金蛋</a:t>
            </a:r>
            <a:endParaRPr lang="zh-CN" altLang="zh-CN" sz="1300" dirty="0">
              <a:solidFill>
                <a:srgbClr val="FFFFFF"/>
              </a:solidFill>
            </a:endParaRPr>
          </a:p>
        </p:txBody>
      </p:sp>
      <p:pic>
        <p:nvPicPr>
          <p:cNvPr id="3074" name="Picture 2" descr="C:\Users\Alienware\Desktop\课程全封面JPG\课程封面-08.jp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702607" y="1660125"/>
            <a:ext cx="2056820" cy="2860442"/>
          </a:xfrm>
          <a:prstGeom prst="rect">
            <a:avLst/>
          </a:prstGeom>
          <a:noFill/>
        </p:spPr>
      </p:pic>
      <p:sp>
        <p:nvSpPr>
          <p:cNvPr id="9" name="文本框 2"/>
          <p:cNvSpPr txBox="1"/>
          <p:nvPr/>
        </p:nvSpPr>
        <p:spPr>
          <a:xfrm>
            <a:off x="422032" y="930929"/>
            <a:ext cx="819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FFFFFF"/>
                </a:solidFill>
              </a:rPr>
              <a:t>课程</a:t>
            </a:r>
            <a:r>
              <a:rPr lang="zh-CN" altLang="en-US" sz="1800" b="1" dirty="0">
                <a:solidFill>
                  <a:srgbClr val="FFFFFF"/>
                </a:solidFill>
              </a:rPr>
              <a:t>大纲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/>
          <p:cNvSpPr txBox="1"/>
          <p:nvPr/>
        </p:nvSpPr>
        <p:spPr>
          <a:xfrm>
            <a:off x="453113" y="237593"/>
            <a:ext cx="1345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FFFFFF"/>
                </a:solidFill>
              </a:rPr>
              <a:t>课</a:t>
            </a:r>
            <a:r>
              <a:rPr lang="zh-CN" altLang="en-US" sz="1800" b="1" dirty="0" smtClean="0">
                <a:solidFill>
                  <a:srgbClr val="FFFFFF"/>
                </a:solidFill>
              </a:rPr>
              <a:t>例演示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  <p:pic>
        <p:nvPicPr>
          <p:cNvPr id="3" name="图片 2" descr="教案1.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09283"/>
            <a:ext cx="3190240" cy="2536210"/>
          </a:xfrm>
          <a:prstGeom prst="rect">
            <a:avLst/>
          </a:prstGeom>
        </p:spPr>
      </p:pic>
      <p:pic>
        <p:nvPicPr>
          <p:cNvPr id="4" name="图片 3" descr="教案1.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99" y="609600"/>
            <a:ext cx="3058161" cy="2529840"/>
          </a:xfrm>
          <a:prstGeom prst="rect">
            <a:avLst/>
          </a:prstGeom>
        </p:spPr>
      </p:pic>
      <p:pic>
        <p:nvPicPr>
          <p:cNvPr id="5" name="图片 4" descr="教案1.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37" y="609600"/>
            <a:ext cx="2867063" cy="2553614"/>
          </a:xfrm>
          <a:prstGeom prst="rect">
            <a:avLst/>
          </a:prstGeom>
        </p:spPr>
      </p:pic>
      <p:pic>
        <p:nvPicPr>
          <p:cNvPr id="6" name="图片 5" descr="教案1.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0880"/>
            <a:ext cx="3200400" cy="1912620"/>
          </a:xfrm>
          <a:prstGeom prst="rect">
            <a:avLst/>
          </a:prstGeom>
        </p:spPr>
      </p:pic>
      <p:pic>
        <p:nvPicPr>
          <p:cNvPr id="7" name="图片 6" descr="教案1.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560" y="3230880"/>
            <a:ext cx="3058160" cy="1912620"/>
          </a:xfrm>
          <a:prstGeom prst="rect">
            <a:avLst/>
          </a:prstGeom>
        </p:spPr>
      </p:pic>
      <p:pic>
        <p:nvPicPr>
          <p:cNvPr id="8" name="图片 7" descr="教案1.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040" y="3234690"/>
            <a:ext cx="2854960" cy="190881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E312C-0221-2B4D-9917-4FF9209C4E0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3" name="图片 2" descr="IMG_6156(20161216-085809).jp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877543" y="147818"/>
            <a:ext cx="4158082" cy="4995682"/>
          </a:xfrm>
          <a:prstGeom prst="rect">
            <a:avLst/>
          </a:prstGeom>
        </p:spPr>
      </p:pic>
      <p:pic>
        <p:nvPicPr>
          <p:cNvPr id="5" name="图片 4" descr="IMG_6151(20161216-085809)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1183" y="177571"/>
            <a:ext cx="4131067" cy="4740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1"/>
          <p:cNvSpPr txBox="1">
            <a:spLocks noChangeArrowheads="1"/>
          </p:cNvSpPr>
          <p:nvPr/>
        </p:nvSpPr>
        <p:spPr bwMode="auto">
          <a:xfrm>
            <a:off x="1345610" y="720591"/>
            <a:ext cx="645278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Lao UI" panose="020B0502040204020203" pitchFamily="34" charset="0"/>
                <a:ea typeface="华康少女文字W5(P)" panose="040F0500000000000000" pitchFamily="82" charset="-122"/>
              </a:defRPr>
            </a:lvl9pPr>
          </a:lstStyle>
          <a:p>
            <a:pPr algn="ctr" eaLnBrk="1" hangingPunct="1"/>
            <a:r>
              <a:rPr lang="zh-CN" altLang="en-US" sz="4000" dirty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二</a:t>
            </a:r>
            <a:r>
              <a:rPr lang="zh-CN" altLang="en-US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、</a:t>
            </a:r>
            <a:r>
              <a:rPr lang="en-US" altLang="zh-CN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Scratch</a:t>
            </a:r>
            <a:r>
              <a:rPr lang="zh-CN" altLang="en-US" sz="40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互动编程</a:t>
            </a:r>
            <a:endParaRPr lang="en-US" altLang="zh-CN" sz="4000" dirty="0" smtClean="0">
              <a:ln>
                <a:solidFill>
                  <a:schemeClr val="bg1"/>
                </a:solidFill>
              </a:ln>
              <a:blipFill dpi="0" rotWithShape="1">
                <a:blip r:embed="rId1"/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海报体W12" panose="040B0C09000000000000" pitchFamily="81" charset="-122"/>
              <a:ea typeface="华康海报体W12" panose="040B0C09000000000000" pitchFamily="81" charset="-122"/>
            </a:endParaRPr>
          </a:p>
          <a:p>
            <a:pPr algn="ctr" eaLnBrk="1" hangingPunct="1"/>
            <a:r>
              <a:rPr lang="zh-CN" altLang="en-US" sz="24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（软件</a:t>
            </a:r>
            <a:r>
              <a:rPr lang="en-US" altLang="zh-CN" sz="24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+</a:t>
            </a:r>
            <a:r>
              <a:rPr lang="zh-CN" altLang="en-US" sz="2400" dirty="0" smtClean="0">
                <a:ln>
                  <a:solidFill>
                    <a:schemeClr val="bg1"/>
                  </a:solidFill>
                </a:ln>
                <a:blipFill dpi="0" rotWithShape="1">
                  <a:blip r:embed="rId1"/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" panose="040B0C09000000000000" pitchFamily="81" charset="-122"/>
                <a:ea typeface="华康海报体W12" panose="040B0C09000000000000" pitchFamily="81" charset="-122"/>
              </a:rPr>
              <a:t>智能硬件）</a:t>
            </a:r>
            <a:endParaRPr lang="zh-CN" altLang="en-US" sz="2400" dirty="0">
              <a:ln>
                <a:solidFill>
                  <a:schemeClr val="bg1"/>
                </a:solidFill>
              </a:ln>
              <a:blipFill dpi="0" rotWithShape="1">
                <a:blip r:embed="rId1"/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海报体W12" panose="040B0C09000000000000" pitchFamily="81" charset="-122"/>
              <a:ea typeface="华康海报体W12" panose="040B0C09000000000000" pitchFamily="8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27" y="2059911"/>
            <a:ext cx="3451562" cy="17997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2032" y="265768"/>
            <a:ext cx="8199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FFFFFF"/>
                </a:solidFill>
              </a:rPr>
              <a:t>课程</a:t>
            </a:r>
            <a:r>
              <a:rPr lang="zh-CN" altLang="zh-CN" sz="1800" b="1" dirty="0" smtClean="0">
                <a:solidFill>
                  <a:srgbClr val="FFFFFF"/>
                </a:solidFill>
              </a:rPr>
              <a:t>目标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r>
              <a:rPr lang="zh-CN" altLang="zh-CN" sz="1400" b="1" dirty="0" smtClean="0">
                <a:solidFill>
                  <a:srgbClr val="FFFFFF"/>
                </a:solidFill>
              </a:rPr>
              <a:t>通过</a:t>
            </a:r>
            <a:r>
              <a:rPr lang="zh-CN" altLang="en-US" sz="1400" b="1" dirty="0" smtClean="0">
                <a:solidFill>
                  <a:srgbClr val="FFFFFF"/>
                </a:solidFill>
              </a:rPr>
              <a:t>智能硬件</a:t>
            </a:r>
            <a:r>
              <a:rPr lang="zh-CN" altLang="zh-CN" sz="1400" b="1" dirty="0" smtClean="0">
                <a:solidFill>
                  <a:srgbClr val="FFFFFF"/>
                </a:solidFill>
              </a:rPr>
              <a:t>引导</a:t>
            </a:r>
            <a:r>
              <a:rPr lang="zh-CN" altLang="zh-CN" sz="1400" b="1" dirty="0">
                <a:solidFill>
                  <a:srgbClr val="FFFFFF"/>
                </a:solidFill>
              </a:rPr>
              <a:t>孩子用自己的智慧和创意把虚拟世界中的事物连接到现实</a:t>
            </a:r>
            <a:r>
              <a:rPr lang="zh-CN" altLang="en-US" sz="1400" b="1" dirty="0">
                <a:solidFill>
                  <a:srgbClr val="FFFFFF"/>
                </a:solidFill>
              </a:rPr>
              <a:t>物理</a:t>
            </a:r>
            <a:r>
              <a:rPr lang="zh-CN" altLang="zh-CN" sz="1400" b="1" dirty="0">
                <a:solidFill>
                  <a:srgbClr val="FFFFFF"/>
                </a:solidFill>
              </a:rPr>
              <a:t>世界中来，</a:t>
            </a:r>
            <a:r>
              <a:rPr lang="zh-CN" altLang="en-US" sz="1400" b="1" dirty="0">
                <a:solidFill>
                  <a:srgbClr val="FFFFFF"/>
                </a:solidFill>
              </a:rPr>
              <a:t>通过互动编程</a:t>
            </a:r>
            <a:r>
              <a:rPr lang="zh-CN" altLang="zh-CN" sz="1400" b="1" dirty="0">
                <a:solidFill>
                  <a:srgbClr val="FFFFFF"/>
                </a:solidFill>
              </a:rPr>
              <a:t>启发孩子的创造力和想象力，培养孩子在实践中发现问题、解决问题的能力。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  <p:sp>
        <p:nvSpPr>
          <p:cNvPr id="9" name="文本框 2"/>
          <p:cNvSpPr txBox="1"/>
          <p:nvPr/>
        </p:nvSpPr>
        <p:spPr>
          <a:xfrm>
            <a:off x="422032" y="930929"/>
            <a:ext cx="819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>
                <a:solidFill>
                  <a:srgbClr val="FFFFFF"/>
                </a:solidFill>
              </a:rPr>
              <a:t>课程</a:t>
            </a:r>
            <a:r>
              <a:rPr lang="zh-CN" altLang="en-US" sz="1800" b="1" dirty="0">
                <a:solidFill>
                  <a:srgbClr val="FFFFFF"/>
                </a:solidFill>
              </a:rPr>
              <a:t>大纲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 rot="10800000">
            <a:off x="483958" y="1439564"/>
            <a:ext cx="8117835" cy="3283476"/>
          </a:xfrm>
          <a:prstGeom prst="rect">
            <a:avLst/>
          </a:prstGeom>
          <a:solidFill>
            <a:srgbClr val="8AE0D4">
              <a:alpha val="40000"/>
            </a:srgbClr>
          </a:solidFill>
          <a:ln w="3175">
            <a:noFill/>
            <a:miter lim="800000"/>
          </a:ln>
        </p:spPr>
        <p:txBody>
          <a:bodyPr wrap="none" anchor="ctr"/>
          <a:lstStyle/>
          <a:p>
            <a:endParaRPr lang="zh-CN" altLang="en-US" sz="14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矩形 13"/>
          <p:cNvSpPr>
            <a:spLocks noChangeArrowheads="1"/>
          </p:cNvSpPr>
          <p:nvPr/>
        </p:nvSpPr>
        <p:spPr bwMode="auto">
          <a:xfrm>
            <a:off x="4982167" y="1533600"/>
            <a:ext cx="1825033" cy="283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zh-CN" altLang="zh-CN" sz="1300" b="1" dirty="0">
                <a:solidFill>
                  <a:srgbClr val="FFFFFF"/>
                </a:solidFill>
              </a:rPr>
              <a:t>第</a:t>
            </a:r>
            <a:r>
              <a:rPr lang="en-US" altLang="zh-CN" sz="1300" b="1" dirty="0">
                <a:solidFill>
                  <a:srgbClr val="FFFFFF"/>
                </a:solidFill>
              </a:rPr>
              <a:t>3</a:t>
            </a:r>
            <a:r>
              <a:rPr lang="zh-CN" altLang="zh-CN" sz="1300" b="1" dirty="0">
                <a:solidFill>
                  <a:srgbClr val="FFFFFF"/>
                </a:solidFill>
              </a:rPr>
              <a:t>单元 </a:t>
            </a:r>
            <a:endParaRPr lang="en-US" altLang="zh-CN" sz="1300" b="1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1200" b="1" dirty="0" smtClean="0">
                <a:solidFill>
                  <a:srgbClr val="FFFFFF"/>
                </a:solidFill>
              </a:rPr>
              <a:t> </a:t>
            </a:r>
            <a:r>
              <a:rPr lang="zh-CN" altLang="zh-CN" sz="1200" b="1" dirty="0" smtClean="0">
                <a:solidFill>
                  <a:srgbClr val="FFFFFF"/>
                </a:solidFill>
              </a:rPr>
              <a:t>神秘的摩尔斯码</a:t>
            </a:r>
            <a:endParaRPr lang="zh-CN" altLang="zh-CN" sz="1200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100" dirty="0" smtClean="0">
                <a:solidFill>
                  <a:srgbClr val="FFFFFF"/>
                </a:solidFill>
              </a:rPr>
              <a:t>第</a:t>
            </a:r>
            <a:r>
              <a:rPr lang="en-US" altLang="zh-CN" sz="1100" dirty="0">
                <a:solidFill>
                  <a:srgbClr val="FFFFFF"/>
                </a:solidFill>
              </a:rPr>
              <a:t>1</a:t>
            </a:r>
            <a:r>
              <a:rPr lang="zh-CN" altLang="zh-CN" sz="1100" dirty="0">
                <a:solidFill>
                  <a:srgbClr val="FFFFFF"/>
                </a:solidFill>
              </a:rPr>
              <a:t>课 了解摩斯密码</a:t>
            </a:r>
            <a:endParaRPr lang="zh-CN" altLang="zh-CN" sz="1100" dirty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1100" dirty="0" smtClean="0">
                <a:solidFill>
                  <a:srgbClr val="FFFFFF"/>
                </a:solidFill>
              </a:rPr>
              <a:t> </a:t>
            </a:r>
            <a:r>
              <a:rPr lang="zh-CN" altLang="zh-CN" sz="1100" dirty="0" smtClean="0">
                <a:solidFill>
                  <a:srgbClr val="FFFFFF"/>
                </a:solidFill>
              </a:rPr>
              <a:t>第</a:t>
            </a:r>
            <a:r>
              <a:rPr lang="en-US" altLang="zh-CN" sz="1100" dirty="0">
                <a:solidFill>
                  <a:srgbClr val="FFFFFF"/>
                </a:solidFill>
              </a:rPr>
              <a:t>2</a:t>
            </a:r>
            <a:r>
              <a:rPr lang="zh-CN" altLang="zh-CN" sz="1100" dirty="0">
                <a:solidFill>
                  <a:srgbClr val="FFFFFF"/>
                </a:solidFill>
              </a:rPr>
              <a:t>课 走进密码屋</a:t>
            </a:r>
            <a:endParaRPr lang="zh-CN" altLang="zh-CN" sz="1100" dirty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1100" dirty="0">
                <a:solidFill>
                  <a:srgbClr val="FFFFFF"/>
                </a:solidFill>
              </a:rPr>
              <a:t> </a:t>
            </a:r>
            <a:r>
              <a:rPr lang="zh-CN" altLang="zh-CN" sz="1100" dirty="0" smtClean="0">
                <a:solidFill>
                  <a:srgbClr val="FFFFFF"/>
                </a:solidFill>
              </a:rPr>
              <a:t>第</a:t>
            </a:r>
            <a:r>
              <a:rPr lang="en-US" altLang="zh-CN" sz="1100" dirty="0">
                <a:solidFill>
                  <a:srgbClr val="FFFFFF"/>
                </a:solidFill>
              </a:rPr>
              <a:t>3</a:t>
            </a:r>
            <a:r>
              <a:rPr lang="zh-CN" altLang="zh-CN" sz="1100" dirty="0">
                <a:solidFill>
                  <a:srgbClr val="FFFFFF"/>
                </a:solidFill>
              </a:rPr>
              <a:t>课 破译</a:t>
            </a:r>
            <a:r>
              <a:rPr lang="zh-CN" altLang="zh-CN" sz="1100" dirty="0" smtClean="0">
                <a:solidFill>
                  <a:srgbClr val="FFFFFF"/>
                </a:solidFill>
              </a:rPr>
              <a:t>密码</a:t>
            </a:r>
            <a:endParaRPr lang="zh-CN" altLang="zh-CN" sz="1100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endParaRPr lang="en-US" altLang="zh-CN" sz="1300" b="1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b="1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b="1" dirty="0" smtClean="0">
                <a:solidFill>
                  <a:srgbClr val="FFFFFF"/>
                </a:solidFill>
              </a:rPr>
              <a:t>4</a:t>
            </a:r>
            <a:r>
              <a:rPr lang="zh-CN" altLang="zh-CN" sz="1300" b="1" dirty="0" smtClean="0">
                <a:solidFill>
                  <a:srgbClr val="FFFFFF"/>
                </a:solidFill>
              </a:rPr>
              <a:t>单元保卫种植园</a:t>
            </a:r>
            <a:endParaRPr lang="zh-CN" altLang="zh-CN" sz="1300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1300" dirty="0" smtClean="0">
                <a:solidFill>
                  <a:srgbClr val="FFFFFF"/>
                </a:solidFill>
              </a:rPr>
              <a:t> </a:t>
            </a:r>
            <a:r>
              <a:rPr lang="zh-CN" altLang="zh-CN" sz="1100" dirty="0" smtClean="0">
                <a:solidFill>
                  <a:srgbClr val="FFFFFF"/>
                </a:solidFill>
              </a:rPr>
              <a:t>第</a:t>
            </a:r>
            <a:r>
              <a:rPr lang="en-US" altLang="zh-CN" sz="1100" dirty="0" smtClean="0">
                <a:solidFill>
                  <a:srgbClr val="FFFFFF"/>
                </a:solidFill>
              </a:rPr>
              <a:t>1</a:t>
            </a:r>
            <a:r>
              <a:rPr lang="zh-CN" altLang="zh-CN" sz="1100" dirty="0" smtClean="0">
                <a:solidFill>
                  <a:srgbClr val="FFFFFF"/>
                </a:solidFill>
              </a:rPr>
              <a:t>课 消灭害虫</a:t>
            </a:r>
            <a:endParaRPr lang="zh-CN" altLang="zh-CN" sz="1100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1100" dirty="0" smtClean="0">
                <a:solidFill>
                  <a:srgbClr val="FFFFFF"/>
                </a:solidFill>
              </a:rPr>
              <a:t> </a:t>
            </a:r>
            <a:r>
              <a:rPr lang="zh-CN" altLang="zh-CN" sz="1100" dirty="0" smtClean="0">
                <a:solidFill>
                  <a:srgbClr val="FFFFFF"/>
                </a:solidFill>
              </a:rPr>
              <a:t>第</a:t>
            </a:r>
            <a:r>
              <a:rPr lang="en-US" altLang="zh-CN" sz="1100" dirty="0" smtClean="0">
                <a:solidFill>
                  <a:srgbClr val="FFFFFF"/>
                </a:solidFill>
              </a:rPr>
              <a:t>2</a:t>
            </a:r>
            <a:r>
              <a:rPr lang="zh-CN" altLang="zh-CN" sz="1100" dirty="0" smtClean="0">
                <a:solidFill>
                  <a:srgbClr val="FFFFFF"/>
                </a:solidFill>
              </a:rPr>
              <a:t>课 害虫进化—感光</a:t>
            </a:r>
            <a:endParaRPr lang="zh-CN" altLang="zh-CN" sz="1100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en-US" altLang="zh-CN" sz="1100" dirty="0" smtClean="0">
                <a:solidFill>
                  <a:srgbClr val="FFFFFF"/>
                </a:solidFill>
              </a:rPr>
              <a:t> </a:t>
            </a:r>
            <a:r>
              <a:rPr lang="zh-CN" altLang="zh-CN" sz="1100" dirty="0" smtClean="0">
                <a:solidFill>
                  <a:srgbClr val="FFFFFF"/>
                </a:solidFill>
              </a:rPr>
              <a:t>第</a:t>
            </a:r>
            <a:r>
              <a:rPr lang="en-US" altLang="zh-CN" sz="1100" dirty="0" smtClean="0">
                <a:solidFill>
                  <a:srgbClr val="FFFFFF"/>
                </a:solidFill>
              </a:rPr>
              <a:t>3</a:t>
            </a:r>
            <a:r>
              <a:rPr lang="zh-CN" altLang="zh-CN" sz="1100" dirty="0" smtClean="0">
                <a:solidFill>
                  <a:srgbClr val="FFFFFF"/>
                </a:solidFill>
              </a:rPr>
              <a:t>课 设计游戏结束</a:t>
            </a:r>
            <a:endParaRPr lang="zh-CN" altLang="zh-CN" sz="1100" dirty="0">
              <a:solidFill>
                <a:srgbClr val="FFFFFF"/>
              </a:solidFill>
            </a:endParaRPr>
          </a:p>
        </p:txBody>
      </p:sp>
      <p:sp>
        <p:nvSpPr>
          <p:cNvPr id="12" name="文本框 3"/>
          <p:cNvSpPr txBox="1"/>
          <p:nvPr/>
        </p:nvSpPr>
        <p:spPr>
          <a:xfrm>
            <a:off x="3129135" y="1533600"/>
            <a:ext cx="1788305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zh-CN" altLang="zh-CN" sz="1300" b="1" dirty="0">
                <a:solidFill>
                  <a:srgbClr val="FFFFFF"/>
                </a:solidFill>
              </a:rPr>
              <a:t>第</a:t>
            </a:r>
            <a:r>
              <a:rPr lang="en-US" altLang="zh-CN" sz="1300" b="1" dirty="0">
                <a:solidFill>
                  <a:srgbClr val="FFFFFF"/>
                </a:solidFill>
              </a:rPr>
              <a:t>1</a:t>
            </a:r>
            <a:r>
              <a:rPr lang="zh-CN" altLang="zh-CN" sz="1300" b="1" dirty="0">
                <a:solidFill>
                  <a:srgbClr val="FFFFFF"/>
                </a:solidFill>
              </a:rPr>
              <a:t>单元 基地嘉年华</a:t>
            </a:r>
            <a:endParaRPr lang="zh-CN" altLang="zh-CN" sz="1300" dirty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100" dirty="0" smtClean="0">
                <a:solidFill>
                  <a:srgbClr val="FFFFFF"/>
                </a:solidFill>
              </a:rPr>
              <a:t>第</a:t>
            </a:r>
            <a:r>
              <a:rPr lang="en-US" altLang="zh-CN" sz="1100" dirty="0">
                <a:solidFill>
                  <a:srgbClr val="FFFFFF"/>
                </a:solidFill>
              </a:rPr>
              <a:t>1</a:t>
            </a:r>
            <a:r>
              <a:rPr lang="zh-CN" altLang="zh-CN" sz="1100" dirty="0">
                <a:solidFill>
                  <a:srgbClr val="FFFFFF"/>
                </a:solidFill>
              </a:rPr>
              <a:t>课 好大的嘉年华！</a:t>
            </a:r>
            <a:endParaRPr lang="zh-CN" altLang="zh-CN" sz="1100" dirty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100" dirty="0" smtClean="0">
                <a:solidFill>
                  <a:srgbClr val="FFFFFF"/>
                </a:solidFill>
              </a:rPr>
              <a:t>第</a:t>
            </a:r>
            <a:r>
              <a:rPr lang="en-US" altLang="zh-CN" sz="1100" dirty="0">
                <a:solidFill>
                  <a:srgbClr val="FFFFFF"/>
                </a:solidFill>
              </a:rPr>
              <a:t>2</a:t>
            </a:r>
            <a:r>
              <a:rPr lang="zh-CN" altLang="zh-CN" sz="1100" dirty="0">
                <a:solidFill>
                  <a:srgbClr val="FFFFFF"/>
                </a:solidFill>
              </a:rPr>
              <a:t>课 猫会说话么？</a:t>
            </a:r>
            <a:endParaRPr lang="zh-CN" altLang="zh-CN" sz="1100" dirty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100" dirty="0" smtClean="0">
                <a:solidFill>
                  <a:srgbClr val="FFFFFF"/>
                </a:solidFill>
              </a:rPr>
              <a:t>第</a:t>
            </a:r>
            <a:r>
              <a:rPr lang="en-US" altLang="zh-CN" sz="1100" dirty="0">
                <a:solidFill>
                  <a:srgbClr val="FFFFFF"/>
                </a:solidFill>
              </a:rPr>
              <a:t>3</a:t>
            </a:r>
            <a:r>
              <a:rPr lang="zh-CN" altLang="zh-CN" sz="1100" dirty="0">
                <a:solidFill>
                  <a:srgbClr val="FFFFFF"/>
                </a:solidFill>
              </a:rPr>
              <a:t>课 游览嘉年华</a:t>
            </a:r>
            <a:endParaRPr lang="zh-CN" altLang="zh-CN" sz="1100" dirty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100" dirty="0" smtClean="0">
                <a:solidFill>
                  <a:srgbClr val="FFFFFF"/>
                </a:solidFill>
              </a:rPr>
              <a:t>第</a:t>
            </a:r>
            <a:r>
              <a:rPr lang="en-US" altLang="zh-CN" sz="1100" dirty="0" smtClean="0">
                <a:solidFill>
                  <a:srgbClr val="FFFFFF"/>
                </a:solidFill>
              </a:rPr>
              <a:t>4</a:t>
            </a:r>
            <a:r>
              <a:rPr lang="zh-CN" altLang="zh-CN" sz="1100" dirty="0">
                <a:solidFill>
                  <a:srgbClr val="FFFFFF"/>
                </a:solidFill>
              </a:rPr>
              <a:t>课 捡到一个魔盒！</a:t>
            </a:r>
            <a:endParaRPr lang="zh-CN" altLang="zh-CN" sz="1100" dirty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endParaRPr lang="en-US" altLang="zh-CN" sz="1300" b="1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300" b="1" dirty="0" smtClean="0">
                <a:solidFill>
                  <a:srgbClr val="FFFFFF"/>
                </a:solidFill>
              </a:rPr>
              <a:t>第</a:t>
            </a:r>
            <a:r>
              <a:rPr lang="en-US" altLang="zh-CN" sz="1300" b="1" dirty="0">
                <a:solidFill>
                  <a:srgbClr val="FFFFFF"/>
                </a:solidFill>
              </a:rPr>
              <a:t>2</a:t>
            </a:r>
            <a:r>
              <a:rPr lang="zh-CN" altLang="zh-CN" sz="1300" b="1" dirty="0">
                <a:solidFill>
                  <a:srgbClr val="FFFFFF"/>
                </a:solidFill>
              </a:rPr>
              <a:t>单元 </a:t>
            </a:r>
            <a:r>
              <a:rPr lang="zh-CN" altLang="zh-CN" sz="1200" b="1" dirty="0" smtClean="0">
                <a:solidFill>
                  <a:srgbClr val="FFFFFF"/>
                </a:solidFill>
              </a:rPr>
              <a:t>摩天轮转起来</a:t>
            </a:r>
            <a:endParaRPr lang="zh-CN" altLang="zh-CN" sz="1200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100" dirty="0" smtClean="0">
                <a:solidFill>
                  <a:srgbClr val="FFFFFF"/>
                </a:solidFill>
              </a:rPr>
              <a:t>第</a:t>
            </a:r>
            <a:r>
              <a:rPr lang="en-US" altLang="zh-CN" sz="1100" dirty="0">
                <a:solidFill>
                  <a:srgbClr val="FFFFFF"/>
                </a:solidFill>
              </a:rPr>
              <a:t>1</a:t>
            </a:r>
            <a:r>
              <a:rPr lang="zh-CN" altLang="zh-CN" sz="1100" dirty="0">
                <a:solidFill>
                  <a:srgbClr val="FFFFFF"/>
                </a:solidFill>
              </a:rPr>
              <a:t>课 场景和角色</a:t>
            </a:r>
            <a:endParaRPr lang="zh-CN" altLang="zh-CN" sz="1100" dirty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100" dirty="0" smtClean="0">
                <a:solidFill>
                  <a:srgbClr val="FFFFFF"/>
                </a:solidFill>
              </a:rPr>
              <a:t>第</a:t>
            </a:r>
            <a:r>
              <a:rPr lang="en-US" altLang="zh-CN" sz="1100" dirty="0">
                <a:solidFill>
                  <a:srgbClr val="FFFFFF"/>
                </a:solidFill>
              </a:rPr>
              <a:t>2</a:t>
            </a:r>
            <a:r>
              <a:rPr lang="zh-CN" altLang="zh-CN" sz="1100" dirty="0">
                <a:solidFill>
                  <a:srgbClr val="FFFFFF"/>
                </a:solidFill>
              </a:rPr>
              <a:t>课 摩天轮转起来（一）</a:t>
            </a:r>
            <a:endParaRPr lang="zh-CN" altLang="zh-CN" sz="1100" dirty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r>
              <a:rPr lang="zh-CN" altLang="zh-CN" sz="1100" dirty="0" smtClean="0">
                <a:solidFill>
                  <a:srgbClr val="FFFFFF"/>
                </a:solidFill>
              </a:rPr>
              <a:t>第</a:t>
            </a:r>
            <a:r>
              <a:rPr lang="en-US" altLang="zh-CN" sz="1100" dirty="0">
                <a:solidFill>
                  <a:srgbClr val="FFFFFF"/>
                </a:solidFill>
              </a:rPr>
              <a:t>3</a:t>
            </a:r>
            <a:r>
              <a:rPr lang="zh-CN" altLang="zh-CN" sz="1100" dirty="0">
                <a:solidFill>
                  <a:srgbClr val="FFFFFF"/>
                </a:solidFill>
              </a:rPr>
              <a:t>课 </a:t>
            </a:r>
            <a:r>
              <a:rPr lang="zh-CN" altLang="zh-CN" sz="1100" dirty="0" smtClean="0">
                <a:solidFill>
                  <a:srgbClr val="FFFFFF"/>
                </a:solidFill>
              </a:rPr>
              <a:t>摩天轮转</a:t>
            </a:r>
            <a:r>
              <a:rPr lang="zh-CN" altLang="zh-CN" sz="1100" dirty="0">
                <a:solidFill>
                  <a:srgbClr val="FFFFFF"/>
                </a:solidFill>
              </a:rPr>
              <a:t>起来（二</a:t>
            </a:r>
            <a:r>
              <a:rPr lang="zh-CN" altLang="zh-CN" sz="1100" dirty="0" smtClean="0">
                <a:solidFill>
                  <a:srgbClr val="FFFFFF"/>
                </a:solidFill>
              </a:rPr>
              <a:t>）</a:t>
            </a:r>
            <a:endParaRPr lang="en-US" altLang="zh-CN" sz="1100" dirty="0" smtClean="0">
              <a:solidFill>
                <a:srgbClr val="FFFFFF"/>
              </a:solidFill>
            </a:endParaRPr>
          </a:p>
          <a:p>
            <a:pPr fontAlgn="ctr">
              <a:lnSpc>
                <a:spcPct val="150000"/>
              </a:lnSpc>
            </a:pPr>
            <a:endParaRPr lang="zh-CN" altLang="zh-CN" sz="1100" dirty="0">
              <a:solidFill>
                <a:srgbClr val="FFFFFF"/>
              </a:solidFill>
            </a:endParaRPr>
          </a:p>
        </p:txBody>
      </p:sp>
      <p:sp>
        <p:nvSpPr>
          <p:cNvPr id="13" name="文本框 11"/>
          <p:cNvSpPr txBox="1"/>
          <p:nvPr/>
        </p:nvSpPr>
        <p:spPr>
          <a:xfrm>
            <a:off x="6632494" y="1533600"/>
            <a:ext cx="2227026" cy="2943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fontAlgn="ctr">
              <a:lnSpc>
                <a:spcPct val="140000"/>
              </a:lnSpc>
              <a:defRPr sz="1400" b="1">
                <a:solidFill>
                  <a:srgbClr val="FFFFFF"/>
                </a:solidFill>
              </a:defRPr>
            </a:lvl1pPr>
          </a:lstStyle>
          <a:p>
            <a:r>
              <a:rPr lang="zh-CN" altLang="zh-CN" sz="1300" dirty="0">
                <a:latin typeface="+mj-ea"/>
                <a:ea typeface="+mj-ea"/>
              </a:rPr>
              <a:t>第</a:t>
            </a:r>
            <a:r>
              <a:rPr lang="en-US" altLang="zh-CN" sz="1300" dirty="0">
                <a:latin typeface="+mj-ea"/>
                <a:ea typeface="+mj-ea"/>
              </a:rPr>
              <a:t>5</a:t>
            </a:r>
            <a:r>
              <a:rPr lang="zh-CN" altLang="zh-CN" sz="1300" dirty="0">
                <a:latin typeface="+mj-ea"/>
                <a:ea typeface="+mj-ea"/>
              </a:rPr>
              <a:t>单元 </a:t>
            </a:r>
            <a:r>
              <a:rPr lang="zh-CN" altLang="zh-CN" sz="1300" dirty="0" smtClean="0">
                <a:latin typeface="+mj-ea"/>
                <a:ea typeface="+mj-ea"/>
              </a:rPr>
              <a:t>神奇</a:t>
            </a:r>
            <a:r>
              <a:rPr lang="zh-CN" altLang="zh-CN" sz="1300" dirty="0">
                <a:latin typeface="+mj-ea"/>
                <a:ea typeface="+mj-ea"/>
              </a:rPr>
              <a:t>的水杯</a:t>
            </a:r>
            <a:endParaRPr lang="zh-CN" altLang="zh-CN" sz="13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zh-CN" sz="1100" b="0" dirty="0" smtClean="0"/>
              <a:t>第</a:t>
            </a:r>
            <a:r>
              <a:rPr lang="en-US" altLang="zh-CN" sz="1100" b="0" dirty="0"/>
              <a:t>1</a:t>
            </a:r>
            <a:r>
              <a:rPr lang="zh-CN" altLang="zh-CN" sz="1100" b="0" dirty="0"/>
              <a:t>课 智能</a:t>
            </a:r>
            <a:r>
              <a:rPr lang="zh-CN" altLang="zh-CN" sz="1100" b="0" dirty="0" smtClean="0"/>
              <a:t>硬件—神奇</a:t>
            </a:r>
            <a:r>
              <a:rPr lang="zh-CN" altLang="zh-CN" sz="1100" b="0" dirty="0"/>
              <a:t>水杯</a:t>
            </a:r>
            <a:endParaRPr lang="zh-CN" altLang="zh-CN" sz="1100" b="0" dirty="0"/>
          </a:p>
          <a:p>
            <a:pPr>
              <a:lnSpc>
                <a:spcPct val="150000"/>
              </a:lnSpc>
            </a:pPr>
            <a:r>
              <a:rPr lang="zh-CN" altLang="zh-CN" sz="1100" b="0" dirty="0" smtClean="0"/>
              <a:t>第</a:t>
            </a:r>
            <a:r>
              <a:rPr lang="en-US" altLang="zh-CN" sz="1100" b="0" dirty="0"/>
              <a:t>2</a:t>
            </a:r>
            <a:r>
              <a:rPr lang="zh-CN" altLang="zh-CN" sz="1100" b="0" dirty="0"/>
              <a:t>课 神奇的水</a:t>
            </a:r>
            <a:r>
              <a:rPr lang="zh-CN" altLang="zh-CN" sz="1100" b="0" dirty="0" smtClean="0"/>
              <a:t>杯</a:t>
            </a:r>
            <a:endParaRPr lang="en-US" altLang="zh-CN" sz="1100" b="0" dirty="0" smtClean="0"/>
          </a:p>
          <a:p>
            <a:pPr>
              <a:lnSpc>
                <a:spcPct val="150000"/>
              </a:lnSpc>
            </a:pPr>
            <a:r>
              <a:rPr lang="en-US" altLang="zh-CN" sz="1100" b="0" dirty="0" smtClean="0"/>
              <a:t>                </a:t>
            </a:r>
            <a:r>
              <a:rPr lang="zh-CN" altLang="zh-CN" sz="1100" b="0" dirty="0" smtClean="0"/>
              <a:t>—温度传感器</a:t>
            </a:r>
            <a:endParaRPr lang="zh-CN" altLang="zh-CN" sz="1100" b="0" dirty="0"/>
          </a:p>
          <a:p>
            <a:pPr>
              <a:lnSpc>
                <a:spcPct val="150000"/>
              </a:lnSpc>
            </a:pPr>
            <a:r>
              <a:rPr lang="zh-CN" altLang="zh-CN" sz="1100" b="0" dirty="0" smtClean="0"/>
              <a:t>第</a:t>
            </a:r>
            <a:r>
              <a:rPr lang="en-US" altLang="zh-CN" sz="1100" b="0" dirty="0"/>
              <a:t>3</a:t>
            </a:r>
            <a:r>
              <a:rPr lang="zh-CN" altLang="zh-CN" sz="1100" b="0" dirty="0"/>
              <a:t>课 神奇的水</a:t>
            </a:r>
            <a:r>
              <a:rPr lang="zh-CN" altLang="zh-CN" sz="1100" b="0" dirty="0" smtClean="0"/>
              <a:t>杯</a:t>
            </a:r>
            <a:endParaRPr lang="en-US" altLang="zh-CN" sz="1100" b="0" dirty="0" smtClean="0"/>
          </a:p>
          <a:p>
            <a:pPr>
              <a:lnSpc>
                <a:spcPct val="150000"/>
              </a:lnSpc>
            </a:pPr>
            <a:r>
              <a:rPr lang="en-US" altLang="zh-CN" sz="1100" b="0" dirty="0" smtClean="0"/>
              <a:t>                </a:t>
            </a:r>
            <a:r>
              <a:rPr lang="zh-CN" altLang="zh-CN" sz="1100" b="0" dirty="0" smtClean="0"/>
              <a:t>—倾斜</a:t>
            </a:r>
            <a:r>
              <a:rPr lang="zh-CN" altLang="zh-CN" sz="1100" b="0" dirty="0"/>
              <a:t>传感器</a:t>
            </a:r>
            <a:endParaRPr lang="zh-CN" altLang="zh-CN" sz="1100" b="0" dirty="0"/>
          </a:p>
          <a:p>
            <a:endParaRPr lang="en-US" altLang="zh-CN" sz="1200" dirty="0"/>
          </a:p>
          <a:p>
            <a:r>
              <a:rPr lang="zh-CN" altLang="zh-CN" sz="1300" dirty="0" smtClean="0"/>
              <a:t>第</a:t>
            </a:r>
            <a:r>
              <a:rPr lang="en-US" altLang="zh-CN" sz="1300" dirty="0" smtClean="0"/>
              <a:t>6</a:t>
            </a:r>
            <a:r>
              <a:rPr lang="zh-CN" altLang="zh-CN" sz="1300" dirty="0"/>
              <a:t>单元 安全疏散</a:t>
            </a:r>
            <a:endParaRPr lang="zh-CN" altLang="zh-CN" sz="1300" dirty="0"/>
          </a:p>
          <a:p>
            <a:r>
              <a:rPr lang="en-US" altLang="zh-CN" sz="1200" dirty="0" smtClean="0"/>
              <a:t> </a:t>
            </a:r>
            <a:r>
              <a:rPr lang="zh-CN" altLang="zh-CN" sz="1200" b="0" dirty="0"/>
              <a:t>第</a:t>
            </a:r>
            <a:r>
              <a:rPr lang="en-US" altLang="zh-CN" sz="1200" b="0" dirty="0"/>
              <a:t>1</a:t>
            </a:r>
            <a:r>
              <a:rPr lang="zh-CN" altLang="zh-CN" sz="1200" b="0" dirty="0"/>
              <a:t>课 安全疏散</a:t>
            </a:r>
            <a:endParaRPr lang="zh-CN" altLang="zh-CN" sz="1200" b="0" dirty="0"/>
          </a:p>
          <a:p>
            <a:r>
              <a:rPr lang="en-US" altLang="zh-CN" sz="1200" b="0" dirty="0" smtClean="0"/>
              <a:t> </a:t>
            </a:r>
            <a:r>
              <a:rPr lang="zh-CN" altLang="zh-CN" sz="1200" b="0" dirty="0"/>
              <a:t>第</a:t>
            </a:r>
            <a:r>
              <a:rPr lang="en-US" altLang="zh-CN" sz="1200" b="0" dirty="0"/>
              <a:t>2</a:t>
            </a:r>
            <a:r>
              <a:rPr lang="zh-CN" altLang="zh-CN" sz="1200" b="0" dirty="0"/>
              <a:t>课</a:t>
            </a:r>
            <a:r>
              <a:rPr lang="en-US" altLang="zh-CN" sz="1200" b="0" dirty="0"/>
              <a:t> Maker</a:t>
            </a:r>
            <a:r>
              <a:rPr lang="zh-CN" altLang="zh-CN" sz="1200" b="0" dirty="0"/>
              <a:t>基地安全疏散</a:t>
            </a:r>
            <a:endParaRPr lang="zh-CN" altLang="zh-CN" sz="1200" b="0" dirty="0"/>
          </a:p>
          <a:p>
            <a:r>
              <a:rPr lang="en-US" altLang="zh-CN" sz="1200" b="0" dirty="0"/>
              <a:t> </a:t>
            </a:r>
            <a:r>
              <a:rPr lang="zh-CN" altLang="zh-CN" sz="1200" b="0" dirty="0" smtClean="0"/>
              <a:t>第</a:t>
            </a:r>
            <a:r>
              <a:rPr lang="en-US" altLang="zh-CN" sz="1200" b="0" dirty="0"/>
              <a:t>3</a:t>
            </a:r>
            <a:r>
              <a:rPr lang="zh-CN" altLang="zh-CN" sz="1200" b="0" dirty="0"/>
              <a:t>课 疏散演习</a:t>
            </a:r>
            <a:endParaRPr lang="zh-CN" altLang="zh-CN" sz="1200" b="0" dirty="0"/>
          </a:p>
        </p:txBody>
      </p:sp>
      <p:pic>
        <p:nvPicPr>
          <p:cNvPr id="14" name="Picture 2" descr="C:\Users\Alienware\Desktop\封面\封面\maker基地嘉年华.jp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733824" y="1661590"/>
            <a:ext cx="2043860" cy="28358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/>
          <p:cNvSpPr txBox="1"/>
          <p:nvPr/>
        </p:nvSpPr>
        <p:spPr>
          <a:xfrm>
            <a:off x="453113" y="237593"/>
            <a:ext cx="819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FFFFFF"/>
                </a:solidFill>
              </a:rPr>
              <a:t>课</a:t>
            </a:r>
            <a:r>
              <a:rPr lang="zh-CN" altLang="en-US" sz="1800" b="1" dirty="0" smtClean="0">
                <a:solidFill>
                  <a:srgbClr val="FFFFFF"/>
                </a:solidFill>
              </a:rPr>
              <a:t>例演示</a:t>
            </a:r>
            <a:r>
              <a:rPr lang="zh-CN" altLang="zh-CN" sz="1800" dirty="0" smtClean="0">
                <a:solidFill>
                  <a:srgbClr val="FFFFFF"/>
                </a:solidFill>
              </a:rPr>
              <a:t>：</a:t>
            </a:r>
            <a:endParaRPr lang="zh-CN" altLang="zh-CN" sz="1400" b="1" dirty="0">
              <a:solidFill>
                <a:srgbClr val="FFFFFF"/>
              </a:solidFill>
            </a:endParaRPr>
          </a:p>
        </p:txBody>
      </p:sp>
      <p:pic>
        <p:nvPicPr>
          <p:cNvPr id="3" name="图片 2" descr="魔盒教案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2787" y="740470"/>
            <a:ext cx="5198427" cy="42569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">
      <a:majorFont>
        <a:latin typeface="Arial"/>
        <a:ea typeface="微软雅黑 Light"/>
        <a:cs typeface=""/>
      </a:majorFont>
      <a:minorFont>
        <a:latin typeface="Arial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2607</Words>
  <Application>WPS 演示</Application>
  <PresentationFormat>全屏显示(16:9)</PresentationFormat>
  <Paragraphs>273</Paragraphs>
  <Slides>36</Slides>
  <Notes>31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2" baseType="lpstr">
      <vt:lpstr>Arial</vt:lpstr>
      <vt:lpstr>宋体</vt:lpstr>
      <vt:lpstr>Wingdings</vt:lpstr>
      <vt:lpstr>Mongolian Baiti</vt:lpstr>
      <vt:lpstr>微软雅黑 Light</vt:lpstr>
      <vt:lpstr>Calibri</vt:lpstr>
      <vt:lpstr>Lao UI</vt:lpstr>
      <vt:lpstr>华康少女文字W5(P)</vt:lpstr>
      <vt:lpstr>华康海报体W12</vt:lpstr>
      <vt:lpstr>微软雅黑</vt:lpstr>
      <vt:lpstr>Arial Unicode MS</vt:lpstr>
      <vt:lpstr>Helvetica Light</vt:lpstr>
      <vt:lpstr>Calibri</vt:lpstr>
      <vt:lpstr>Impact</vt:lpstr>
      <vt:lpstr>Segoe UI Symbol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Http://Dian1.taobao.com</dc:title>
  <dc:creator>Http://Dian1.taobao.com</dc:creator>
  <dc:description>Http://Dian1.taobao.com</dc:description>
  <cp:lastModifiedBy>盛思张为国</cp:lastModifiedBy>
  <cp:revision>225</cp:revision>
  <dcterms:created xsi:type="dcterms:W3CDTF">2015-03-31T05:49:00Z</dcterms:created>
  <dcterms:modified xsi:type="dcterms:W3CDTF">2018-01-30T13:46:48Z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