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5" r:id="rId3"/>
    <p:sldId id="639" r:id="rId5"/>
    <p:sldId id="259" r:id="rId6"/>
    <p:sldId id="818" r:id="rId7"/>
    <p:sldId id="1054" r:id="rId8"/>
    <p:sldId id="1293" r:id="rId9"/>
    <p:sldId id="1294" r:id="rId10"/>
    <p:sldId id="895" r:id="rId11"/>
    <p:sldId id="1178" r:id="rId12"/>
    <p:sldId id="421" r:id="rId13"/>
    <p:sldId id="377" r:id="rId14"/>
    <p:sldId id="394" r:id="rId15"/>
    <p:sldId id="395" r:id="rId16"/>
    <p:sldId id="396" r:id="rId17"/>
    <p:sldId id="397" r:id="rId18"/>
    <p:sldId id="402" r:id="rId19"/>
    <p:sldId id="398" r:id="rId20"/>
    <p:sldId id="400" r:id="rId21"/>
    <p:sldId id="404" r:id="rId22"/>
    <p:sldId id="383" r:id="rId23"/>
    <p:sldId id="385" r:id="rId24"/>
    <p:sldId id="721" r:id="rId25"/>
    <p:sldId id="898" r:id="rId26"/>
    <p:sldId id="896" r:id="rId27"/>
    <p:sldId id="626" r:id="rId28"/>
    <p:sldId id="722" r:id="rId29"/>
    <p:sldId id="992" r:id="rId30"/>
    <p:sldId id="987" r:id="rId31"/>
    <p:sldId id="897" r:id="rId32"/>
    <p:sldId id="276" r:id="rId33"/>
    <p:sldId id="278" r:id="rId34"/>
    <p:sldId id="291" r:id="rId35"/>
    <p:sldId id="1296" r:id="rId36"/>
    <p:sldId id="1295" r:id="rId37"/>
    <p:sldId id="374" r:id="rId38"/>
    <p:sldId id="298" r:id="rId39"/>
    <p:sldId id="776" r:id="rId40"/>
    <p:sldId id="991" r:id="rId41"/>
    <p:sldId id="988" r:id="rId42"/>
    <p:sldId id="302" r:id="rId43"/>
    <p:sldId id="304" r:id="rId44"/>
    <p:sldId id="778" r:id="rId45"/>
    <p:sldId id="990" r:id="rId46"/>
    <p:sldId id="989" r:id="rId47"/>
    <p:sldId id="308" r:id="rId48"/>
    <p:sldId id="310" r:id="rId49"/>
    <p:sldId id="329" r:id="rId50"/>
    <p:sldId id="779" r:id="rId51"/>
    <p:sldId id="335" r:id="rId52"/>
    <p:sldId id="337" r:id="rId53"/>
    <p:sldId id="338" r:id="rId54"/>
    <p:sldId id="342" r:id="rId55"/>
    <p:sldId id="345" r:id="rId56"/>
    <p:sldId id="346" r:id="rId57"/>
    <p:sldId id="633" r:id="rId58"/>
    <p:sldId id="635" r:id="rId59"/>
    <p:sldId id="630" r:id="rId60"/>
    <p:sldId id="1140" r:id="rId61"/>
    <p:sldId id="1263" r:id="rId62"/>
    <p:sldId id="969" r:id="rId63"/>
    <p:sldId id="993" r:id="rId64"/>
    <p:sldId id="996" r:id="rId65"/>
    <p:sldId id="994" r:id="rId66"/>
    <p:sldId id="995" r:id="rId67"/>
    <p:sldId id="357" r:id="rId68"/>
    <p:sldId id="358" r:id="rId69"/>
    <p:sldId id="359" r:id="rId70"/>
    <p:sldId id="360" r:id="rId71"/>
    <p:sldId id="363" r:id="rId72"/>
    <p:sldId id="1164" r:id="rId73"/>
    <p:sldId id="1165" r:id="rId74"/>
    <p:sldId id="365" r:id="rId75"/>
    <p:sldId id="638" r:id="rId76"/>
    <p:sldId id="637" r:id="rId77"/>
    <p:sldId id="1261" r:id="rId78"/>
    <p:sldId id="636" r:id="rId79"/>
    <p:sldId id="369" r:id="rId80"/>
    <p:sldId id="1260" r:id="rId81"/>
    <p:sldId id="1262" r:id="rId82"/>
    <p:sldId id="373" r:id="rId83"/>
    <p:sldId id="1377" r:id="rId8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94680F"/>
    <a:srgbClr val="793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8" Type="http://schemas.openxmlformats.org/officeDocument/2006/relationships/commentAuthors" Target="commentAuthors.xml"/><Relationship Id="rId87" Type="http://schemas.openxmlformats.org/officeDocument/2006/relationships/tableStyles" Target="tableStyles.xml"/><Relationship Id="rId86" Type="http://schemas.openxmlformats.org/officeDocument/2006/relationships/viewProps" Target="viewProps.xml"/><Relationship Id="rId85" Type="http://schemas.openxmlformats.org/officeDocument/2006/relationships/presProps" Target="presProps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看看下面的国际儿童画比赛获奖作品，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从画里我们很难看到流畅的线条，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逼真的形象。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我们能看到的只是孩子们随心所欲的表达。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看看下面的国际儿童画比赛获奖作品，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从画里我们很难看到流畅的线条，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逼真的形象。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我们能看到的只是孩子们随心所欲的表达。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看看下面的国际儿童画比赛获奖作品，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从画里我们很难看到流畅的线条，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逼真的形象。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我们能看到的只是孩子们随心所欲的表达。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看看下面的国际儿童画比赛获奖作品，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从画里我们很难看到流畅的线条，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逼真的形象。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我们能看到的只是孩子们随心所欲的表达。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看看下面的国际儿童画比赛获奖作品，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从画里我们很难看到流畅的线条，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逼真的形象。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我们能看到的只是孩子们随心所欲的表达。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file:///E:\2017&#24180;&#26477;&#24030;&#36741;&#23548;\&#30005;&#33041;&#32472;&#30011;\h0332fkjnx5.p703.1.mp4" TargetMode="External"/><Relationship Id="rId2" Type="http://schemas.openxmlformats.org/officeDocument/2006/relationships/video" Target="file:///E:\2017&#24180;&#26477;&#24030;&#36741;&#23548;\&#30005;&#33041;&#32472;&#30011;\h0332fkjnx5.p703.1.mp4" TargetMode="Externa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jpeg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jpeg"/><Relationship Id="rId1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4.jpeg"/><Relationship Id="rId1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9.jpeg"/><Relationship Id="rId1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2.jpeg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7.jpeg"/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8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7.GIF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1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9.jpeg"/><Relationship Id="rId1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0.jpeg"/><Relationship Id="rId1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0.jpeg"/><Relationship Id="rId1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8.jpeg"/><Relationship Id="rId7" Type="http://schemas.openxmlformats.org/officeDocument/2006/relationships/image" Target="../media/image127.jpeg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0" Type="http://schemas.openxmlformats.org/officeDocument/2006/relationships/notesSlide" Target="../notesSlides/notesSlide66.xml"/><Relationship Id="rId1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1.jpeg"/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7.jpeg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6.jpeg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3" Type="http://schemas.openxmlformats.org/officeDocument/2006/relationships/image" Target="../media/image152.png"/><Relationship Id="rId2" Type="http://schemas.openxmlformats.org/officeDocument/2006/relationships/image" Target="../media/image5.png"/><Relationship Id="rId1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6.jpeg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7.jpeg"/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5.jpeg"/><Relationship Id="rId1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12"/>
          <p:cNvPicPr>
            <a:picLocks noChangeAspect="1"/>
          </p:cNvPicPr>
          <p:nvPr/>
        </p:nvPicPr>
        <p:blipFill>
          <a:blip r:embed="rId1">
            <a:lum contrast="-6000"/>
          </a:blip>
          <a:stretch>
            <a:fillRect/>
          </a:stretch>
        </p:blipFill>
        <p:spPr>
          <a:xfrm>
            <a:off x="-18415" y="-11430"/>
            <a:ext cx="12209780" cy="6561455"/>
          </a:xfrm>
          <a:prstGeom prst="rect">
            <a:avLst/>
          </a:prstGeom>
        </p:spPr>
      </p:pic>
      <p:pic>
        <p:nvPicPr>
          <p:cNvPr id="3" name="图片 2" descr="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2296795"/>
            <a:ext cx="4951095" cy="31553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2450" y="6023610"/>
            <a:ext cx="43421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第十九届全国中小学电脑制作活动</a:t>
            </a:r>
            <a:endParaRPr lang="zh-CN" altLang="en-US" sz="1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3400" y="6268720"/>
            <a:ext cx="157353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2018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 江 西   南 昌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09" name="图片 13" descr="578额"/>
          <p:cNvPicPr>
            <a:picLocks noChangeAspect="1"/>
          </p:cNvPicPr>
          <p:nvPr/>
        </p:nvPicPr>
        <p:blipFill>
          <a:blip r:embed="rId2">
            <a:lum contrast="29999"/>
          </a:blip>
          <a:stretch>
            <a:fillRect/>
          </a:stretch>
        </p:blipFill>
        <p:spPr>
          <a:xfrm>
            <a:off x="6073140" y="1139190"/>
            <a:ext cx="5788660" cy="3988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图片 14" descr="743"/>
          <p:cNvPicPr>
            <a:picLocks noChangeAspect="1"/>
          </p:cNvPicPr>
          <p:nvPr/>
        </p:nvPicPr>
        <p:blipFill>
          <a:blip r:embed="rId3">
            <a:lum contrast="29999"/>
          </a:blip>
          <a:stretch>
            <a:fillRect/>
          </a:stretch>
        </p:blipFill>
        <p:spPr>
          <a:xfrm>
            <a:off x="320040" y="1139190"/>
            <a:ext cx="5636260" cy="3988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0040" y="5386070"/>
            <a:ext cx="1154239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6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以下是国际儿童画比赛获奖作品：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从画里我们很难看到流畅的线条，逼真的形象。我们能看到的只是孩子们随心所欲的表达。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833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640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330200" y="1259840"/>
            <a:ext cx="5753735" cy="407352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6168390" y="1259840"/>
            <a:ext cx="5742940" cy="407416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6833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图片 9" descr="77"/>
          <p:cNvPicPr>
            <a:picLocks noChangeAspect="1"/>
          </p:cNvPicPr>
          <p:nvPr/>
        </p:nvPicPr>
        <p:blipFill>
          <a:blip r:embed="rId2">
            <a:lum contrast="29999"/>
          </a:blip>
          <a:stretch>
            <a:fillRect/>
          </a:stretch>
        </p:blipFill>
        <p:spPr>
          <a:xfrm>
            <a:off x="5814060" y="1263650"/>
            <a:ext cx="6050280" cy="4234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63650"/>
            <a:ext cx="5441950" cy="423418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6833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247775"/>
            <a:ext cx="6095365" cy="403796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610" y="1247775"/>
            <a:ext cx="5208905" cy="403733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6833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3" name="图片 7" descr="25"/>
          <p:cNvPicPr>
            <a:picLocks noChangeAspect="1"/>
          </p:cNvPicPr>
          <p:nvPr/>
        </p:nvPicPr>
        <p:blipFill>
          <a:blip r:embed="rId2">
            <a:lum contrast="23999"/>
          </a:blip>
          <a:stretch>
            <a:fillRect/>
          </a:stretch>
        </p:blipFill>
        <p:spPr>
          <a:xfrm>
            <a:off x="6139180" y="1267460"/>
            <a:ext cx="5725160" cy="3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图片 3" descr="3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322580" y="1267460"/>
            <a:ext cx="5605145" cy="3895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15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7" name="图片 11" descr="356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6386830" y="1264285"/>
            <a:ext cx="5469255" cy="4132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334645" y="1252220"/>
            <a:ext cx="5836920" cy="4144645"/>
          </a:xfrm>
          <a:prstGeom prst="rect">
            <a:avLst/>
          </a:prstGeom>
        </p:spPr>
      </p:pic>
    </p:spTree>
  </p:cSld>
  <p:clrMapOvr>
    <a:masterClrMapping/>
  </p:clrMapOvr>
  <p:transition advTm="2949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669290"/>
            <a:ext cx="5625465" cy="406082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415" y="666750"/>
            <a:ext cx="5743575" cy="409257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4" name="文本框 3"/>
          <p:cNvSpPr txBox="1"/>
          <p:nvPr/>
        </p:nvSpPr>
        <p:spPr>
          <a:xfrm>
            <a:off x="309880" y="5043170"/>
            <a:ext cx="1154811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想读懂学生的内心世界？那得先读懂学生的画。小学生感知了外部世界，会产生表达的欲望，他看见什么都想“说”出来。但是因为年龄的限制，学生可能不擅长用语言来表达自己内心的感受。心理学家认为，孩子的绘画作品，反映了他们对世界的认识以及他们头脑中的所思所想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833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542925"/>
            <a:ext cx="4221480" cy="575246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75" y="538480"/>
            <a:ext cx="3911600" cy="5770245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365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29" name="图片 16" descr="5656"/>
          <p:cNvPicPr>
            <a:picLocks noChangeAspect="1"/>
          </p:cNvPicPr>
          <p:nvPr/>
        </p:nvPicPr>
        <p:blipFill>
          <a:blip r:embed="rId2">
            <a:lum contrast="29999"/>
          </a:blip>
          <a:stretch>
            <a:fillRect/>
          </a:stretch>
        </p:blipFill>
        <p:spPr>
          <a:xfrm>
            <a:off x="6537325" y="559435"/>
            <a:ext cx="4328160" cy="5742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1299845" y="534670"/>
            <a:ext cx="4719955" cy="5767705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5054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003"/>
          <p:cNvPicPr>
            <a:picLocks noChangeAspect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>
          <a:xfrm>
            <a:off x="4526280" y="545465"/>
            <a:ext cx="3354705" cy="488759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 descr="002"/>
          <p:cNvPicPr>
            <a:picLocks noChangeAspect="1"/>
          </p:cNvPicPr>
          <p:nvPr/>
        </p:nvPicPr>
        <p:blipFill>
          <a:blip r:embed="rId3">
            <a:lum contrast="18000"/>
          </a:blip>
          <a:srcRect r="49481"/>
          <a:stretch>
            <a:fillRect/>
          </a:stretch>
        </p:blipFill>
        <p:spPr>
          <a:xfrm>
            <a:off x="332105" y="501015"/>
            <a:ext cx="3462655" cy="491045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5" name="图片 4" descr="001"/>
          <p:cNvPicPr>
            <a:picLocks noChangeAspect="1"/>
          </p:cNvPicPr>
          <p:nvPr/>
        </p:nvPicPr>
        <p:blipFill>
          <a:blip r:embed="rId4">
            <a:lum contrast="24000"/>
          </a:blip>
          <a:srcRect/>
          <a:stretch>
            <a:fillRect/>
          </a:stretch>
        </p:blipFill>
        <p:spPr>
          <a:xfrm>
            <a:off x="8592185" y="545465"/>
            <a:ext cx="3232785" cy="484124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6" name="文本框 5"/>
          <p:cNvSpPr txBox="1"/>
          <p:nvPr/>
        </p:nvSpPr>
        <p:spPr>
          <a:xfrm>
            <a:off x="332105" y="5471795"/>
            <a:ext cx="1153160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绘画是小学生的一种特殊“语言”，具有内在的逻辑和表现形式。线条、色彩、图形、人物、环境、布局，显示着孩子的性格、气质、认知水平、兴趣爱好、心理变化、当时的情绪特征等等。我们要学会倾听这种“语言”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833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a2f4cd7b21f919741573c64f3f9aa91"/>
          <p:cNvPicPr>
            <a:picLocks noChangeAspect="1"/>
          </p:cNvPicPr>
          <p:nvPr/>
        </p:nvPicPr>
        <p:blipFill>
          <a:blip r:embed="rId1">
            <a:lum bright="-6000" contrast="12000"/>
          </a:blip>
          <a:stretch>
            <a:fillRect/>
          </a:stretch>
        </p:blipFill>
        <p:spPr>
          <a:xfrm>
            <a:off x="3175" y="-2540"/>
            <a:ext cx="12216765" cy="6865620"/>
          </a:xfrm>
          <a:prstGeom prst="rect">
            <a:avLst/>
          </a:prstGeom>
        </p:spPr>
      </p:pic>
      <p:pic>
        <p:nvPicPr>
          <p:cNvPr id="4" name="h0332fkjnx5.p703.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3655" y="1255395"/>
            <a:ext cx="7076440" cy="4110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003"/>
          <p:cNvPicPr>
            <a:picLocks noChangeAspect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>
          <a:xfrm>
            <a:off x="3162300" y="1121410"/>
            <a:ext cx="2763520" cy="406971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6025515" y="1121410"/>
            <a:ext cx="5812790" cy="406908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" name="图片 1" descr="002"/>
          <p:cNvPicPr>
            <a:picLocks noChangeAspect="1"/>
          </p:cNvPicPr>
          <p:nvPr/>
        </p:nvPicPr>
        <p:blipFill>
          <a:blip r:embed="rId4">
            <a:lum contrast="18000"/>
          </a:blip>
          <a:srcRect l="50519"/>
          <a:stretch>
            <a:fillRect/>
          </a:stretch>
        </p:blipFill>
        <p:spPr>
          <a:xfrm>
            <a:off x="248285" y="1068705"/>
            <a:ext cx="2847340" cy="412242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文本框 4"/>
          <p:cNvSpPr txBox="1"/>
          <p:nvPr/>
        </p:nvSpPr>
        <p:spPr>
          <a:xfrm>
            <a:off x="327660" y="5328920"/>
            <a:ext cx="11510645" cy="1032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7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对于学生来说，画画是一种探索世界的方式，是表达感情、获得快乐的方式，能锻炼手眼协调能力，培养专注力、想象力、形象思维、空间思维能力。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833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004"/>
          <p:cNvPicPr>
            <a:picLocks noChangeAspect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>
          <a:xfrm>
            <a:off x="290195" y="790575"/>
            <a:ext cx="11578590" cy="530225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6833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135380" y="1542415"/>
            <a:ext cx="10194290" cy="4916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60000"/>
              </a:lnSpc>
            </a:pPr>
            <a:r>
              <a:rPr lang="en-US" altLang="zh-CN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1</a:t>
            </a:r>
            <a:r>
              <a:rPr lang="zh-CN" altLang="en-US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、按照“成人画”的尺度苛求“儿童画”，总以透视和形体来衡量，使得学生无所适从，画兴日衰，束缚其自有的丰富想像力。</a:t>
            </a:r>
            <a:endParaRPr lang="zh-CN" altLang="en-US" sz="2800" b="0" u="none">
              <a:latin typeface="微软雅黑 Light" panose="020B0502040204020203" charset="-122"/>
              <a:ea typeface="微软雅黑 Light" panose="020B0502040204020203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60000"/>
              </a:lnSpc>
            </a:pPr>
            <a:r>
              <a:rPr lang="en-US" altLang="zh-CN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2</a:t>
            </a:r>
            <a:r>
              <a:rPr lang="zh-CN" altLang="en-US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、学生画画，老师督战，结果是：大人动口，学生动手。</a:t>
            </a:r>
            <a:endParaRPr lang="zh-CN" altLang="en-US" sz="2800" b="0" u="none">
              <a:latin typeface="微软雅黑 Light" panose="020B0502040204020203" charset="-122"/>
              <a:ea typeface="微软雅黑 Light" panose="020B0502040204020203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60000"/>
              </a:lnSpc>
            </a:pPr>
            <a:r>
              <a:rPr lang="en-US" altLang="zh-CN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3</a:t>
            </a:r>
            <a:r>
              <a:rPr lang="zh-CN" altLang="en-US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、教师示范要求学生模仿，</a:t>
            </a:r>
            <a:r>
              <a:rPr lang="zh-CN" altLang="en-US" sz="2800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  <a:sym typeface="+mn-ea"/>
              </a:rPr>
              <a:t>拿某些名家的作品，让学生模仿。</a:t>
            </a:r>
            <a:endParaRPr lang="zh-CN" altLang="en-US" sz="2800" b="0" u="none">
              <a:latin typeface="微软雅黑 Light" panose="020B0502040204020203" charset="-122"/>
              <a:ea typeface="微软雅黑 Light" panose="020B0502040204020203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60000"/>
              </a:lnSpc>
            </a:pPr>
            <a:r>
              <a:rPr lang="en-US" altLang="zh-CN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4</a:t>
            </a:r>
            <a:r>
              <a:rPr lang="zh-CN" altLang="en-US" sz="2800" b="0" u="none"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、未经同意擅自处理学生喜爱的作品;如果你不幸选择了“是”，那么你在对待孩子绘画方面真的应该“补课”了。</a:t>
            </a:r>
            <a:endParaRPr lang="zh-CN" altLang="en-US" sz="2800" b="0" u="none">
              <a:latin typeface="微软雅黑 Light" panose="020B0502040204020203" charset="-122"/>
              <a:ea typeface="微软雅黑 Light" panose="020B0502040204020203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60000"/>
              </a:lnSpc>
            </a:pPr>
            <a:r>
              <a:rPr lang="en-US" altLang="zh-CN" sz="2800" b="1" u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5</a:t>
            </a:r>
            <a:r>
              <a:rPr lang="zh-CN" altLang="en-US" sz="2800" b="1" u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</a:rPr>
              <a:t>、不懂得让其到大自然去感受。</a:t>
            </a:r>
            <a:endParaRPr lang="zh-CN" altLang="en-US" sz="2800" b="1" u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8125" y="826770"/>
            <a:ext cx="6651625" cy="12922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对小学生的错误教育方法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algn="ctr"/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advTm="6833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0160529_102349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240030" y="807720"/>
            <a:ext cx="5796915" cy="419862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2" name="图片 11" descr="20160529_102726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6161405" y="807720"/>
            <a:ext cx="5758180" cy="418909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2" name="文本框 1"/>
          <p:cNvSpPr txBox="1"/>
          <p:nvPr/>
        </p:nvSpPr>
        <p:spPr>
          <a:xfrm>
            <a:off x="240030" y="5138420"/>
            <a:ext cx="11678920" cy="1252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一、“听”学生的画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4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   首先要撇开“画的像”的错误观念。所以，我们看学生的画时，并不是看他画得像不像，而是要“听”他画中所表达的东西，并去理解、关心、尊重他所诉说的内容。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931025" y="545465"/>
            <a:ext cx="4936490" cy="456755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3" name="文本框 2"/>
          <p:cNvSpPr txBox="1"/>
          <p:nvPr/>
        </p:nvSpPr>
        <p:spPr>
          <a:xfrm>
            <a:off x="314960" y="5368925"/>
            <a:ext cx="1155192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二、以言语引导学生画画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当学生想要画一件事物，却不知如何表现时，用“言语”来启发他做画。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例如学生想画“大象”，可先和他一起讨论大象的特征，若能辅以图片或书籍，加深印象，甚至到动物园观看，都能加强学生对画作内容的表现欲望。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" y="537210"/>
            <a:ext cx="6487795" cy="4549140"/>
          </a:xfrm>
          <a:prstGeom prst="rect">
            <a:avLst/>
          </a:prstGeom>
        </p:spPr>
      </p:pic>
    </p:spTree>
  </p:cSld>
  <p:clrMapOvr>
    <a:masterClrMapping/>
  </p:clrMapOvr>
  <p:transition advTm="6833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009"/>
          <p:cNvPicPr>
            <a:picLocks noChangeAspect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>
          <a:xfrm>
            <a:off x="6195695" y="547370"/>
            <a:ext cx="5660390" cy="411924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" name="图片 1" descr="009"/>
          <p:cNvPicPr>
            <a:picLocks noChangeAspect="1"/>
          </p:cNvPicPr>
          <p:nvPr/>
        </p:nvPicPr>
        <p:blipFill>
          <a:blip r:embed="rId3">
            <a:lum contrast="18000"/>
          </a:blip>
          <a:srcRect t="2867" r="52015"/>
          <a:stretch>
            <a:fillRect/>
          </a:stretch>
        </p:blipFill>
        <p:spPr>
          <a:xfrm>
            <a:off x="323215" y="547370"/>
            <a:ext cx="5685155" cy="411035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3" name="文本框 2"/>
          <p:cNvSpPr txBox="1"/>
          <p:nvPr/>
        </p:nvSpPr>
        <p:spPr>
          <a:xfrm>
            <a:off x="322580" y="5054600"/>
            <a:ext cx="115328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三、丰富学生的生活经验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  学生要透过亲身的体验，才能描绘出生动、真挚、充满情感的作品，不会老是画一些内容空洞、缺乏变化、让人纳闷的画了。这样的作品，即使在技术上还不成熟，也能打动看画人的心，学生更能在绘画过程中得到满足。</a:t>
            </a:r>
            <a:endParaRPr lang="zh-CN" altLang="en-US"/>
          </a:p>
        </p:txBody>
      </p:sp>
    </p:spTree>
  </p:cSld>
  <p:clrMapOvr>
    <a:masterClrMapping/>
  </p:clrMapOvr>
  <p:transition advTm="6833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6620" y="764540"/>
            <a:ext cx="10582910" cy="6134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如何有效辅导学生画画  切记：“儿童不是成人的缩型”！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3860" y="1704340"/>
            <a:ext cx="11518900" cy="3703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/>
              <a:t>小学生有着与成人迥然不同认识世界的模式和框架。他们往往将多角度多距离多视点的观察结合起来，因此他们的透视是散点透视。这时期的画也不满足于直观的表现，而往往将以大观小的微观表现与以小观大的宏观表达结合起来。</a:t>
            </a:r>
            <a:endParaRPr lang="zh-CN" altLang="en-US" sz="2800"/>
          </a:p>
          <a:p>
            <a:pPr algn="l" fontAlgn="auto">
              <a:lnSpc>
                <a:spcPct val="150000"/>
              </a:lnSpc>
            </a:pPr>
            <a:r>
              <a:rPr lang="zh-CN" altLang="en-US" sz="2800"/>
              <a:t>         </a:t>
            </a:r>
            <a:endParaRPr lang="zh-CN" altLang="en-US" sz="2800"/>
          </a:p>
          <a:p>
            <a:pPr algn="l" fontAlgn="auto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  <p:transition advTm="6833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6620" y="764540"/>
            <a:ext cx="10582910" cy="6134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如何有效辅导学生画画  切记：“儿童不是成人的缩型”！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1175" y="1737360"/>
            <a:ext cx="11518900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/>
              <a:t>           </a:t>
            </a:r>
            <a:r>
              <a:rPr lang="zh-CN" altLang="en-US" sz="2800"/>
              <a:t>  这个时期的学生</a:t>
            </a:r>
            <a:r>
              <a:rPr lang="zh-CN" altLang="en-US" sz="2800">
                <a:sym typeface="+mn-ea"/>
              </a:rPr>
              <a:t>画不习惯于局限特定时空的三维表现，而习惯于二维平面表现。</a:t>
            </a:r>
            <a:r>
              <a:rPr lang="zh-CN" altLang="en-US" sz="2800"/>
              <a:t>这样画画，是出自于近乎游戏般的冲动，并不是在一种理性的指导下进行，如果这些东西得不到保护反而遭到压制的话，他们的这种艺术创造能力会很快萎缩。</a:t>
            </a:r>
            <a:endParaRPr lang="zh-CN" altLang="en-US" sz="2800"/>
          </a:p>
          <a:p>
            <a:pPr algn="l" fontAlgn="auto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  <p:transition advTm="6833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6620" y="764540"/>
            <a:ext cx="10582910" cy="6134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如何有效辅导学生画画  切记：“儿童不是成人的缩型”！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720" y="1588770"/>
            <a:ext cx="6582410" cy="4631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en-US" altLang="zh-CN"/>
              <a:t>           </a:t>
            </a:r>
            <a:r>
              <a:rPr lang="zh-CN" altLang="en-US" sz="2400"/>
              <a:t>我们应该理解学生的不同和不完美，正是因为有这些不同，才造就了孩子的天真、单纯、创造力、独一无二。</a:t>
            </a:r>
            <a:endParaRPr lang="zh-CN" altLang="en-US" sz="2400"/>
          </a:p>
          <a:p>
            <a:pPr algn="l">
              <a:lnSpc>
                <a:spcPct val="180000"/>
              </a:lnSpc>
            </a:pPr>
            <a:r>
              <a:rPr lang="zh-CN" altLang="en-US" sz="2400"/>
              <a:t>         当学生完成作品的时候给予适当的赞美，便能给予他们很强的成就感促使他继续进行下去，引导的重点在于吸引学生注意力。</a:t>
            </a:r>
            <a:endParaRPr lang="zh-CN" altLang="en-US" sz="2400"/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         让学生有权选择喜欢干的事情。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6731635" y="1907540"/>
            <a:ext cx="5299710" cy="347726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6833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1333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20160529_102331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93420" y="533400"/>
            <a:ext cx="4124325" cy="576707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4" name="图片 3" descr="IMG_744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30" y="533400"/>
            <a:ext cx="5479415" cy="57492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002sHvr0zy6KyOVdg6p35&amp;690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>
            <a:off x="6015990" y="745490"/>
            <a:ext cx="5878830" cy="43053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" name="图片 1" descr="4e465306x7ae6e811d7cc&amp;690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323215" y="745490"/>
            <a:ext cx="5616575" cy="4305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3215" y="5226685"/>
            <a:ext cx="11571605" cy="1189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70000"/>
              </a:lnSpc>
            </a:pP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可是这样的模式真的对学生有利吗？ 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小学生电脑绘画是什么？  我们让学生跟随我们固有的眼光真的好吗？  我们又该如何培养学生的想象力呢？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7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真正的儿童画是表达孩子独特的想法和思维，抒发自己还不能用语言表现的情感。太阳怎么跑到水里了？因为它想游泳。天空为什么是红色的？因为它生气了！太阳为什么是绿的？天气太热，绿太阳就不热了！天马行空的想象比一张在我们眼里很完美的作品更为珍贵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833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241935" y="532130"/>
            <a:ext cx="4032885" cy="577278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8509000" y="524510"/>
            <a:ext cx="3436620" cy="578866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lum contrast="18000"/>
          </a:blip>
          <a:stretch>
            <a:fillRect/>
          </a:stretch>
        </p:blipFill>
        <p:spPr>
          <a:xfrm>
            <a:off x="4382770" y="532130"/>
            <a:ext cx="4008120" cy="57492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7987030" y="538480"/>
            <a:ext cx="4060190" cy="532003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5" name="图片 4" descr="IMG_7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505460"/>
            <a:ext cx="4036060" cy="5353050"/>
          </a:xfrm>
          <a:prstGeom prst="rect">
            <a:avLst/>
          </a:prstGeom>
        </p:spPr>
      </p:pic>
      <p:pic>
        <p:nvPicPr>
          <p:cNvPr id="6" name="图片 5" descr="IMG_74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36390" y="505460"/>
            <a:ext cx="3869690" cy="53530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IMG_7557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333375" y="541655"/>
            <a:ext cx="7637780" cy="5763260"/>
          </a:xfrm>
          <a:prstGeom prst="rect">
            <a:avLst/>
          </a:prstGeom>
        </p:spPr>
      </p:pic>
      <p:pic>
        <p:nvPicPr>
          <p:cNvPr id="3" name="图片 2" descr="IMG_7491"/>
          <p:cNvPicPr>
            <a:picLocks noChangeAspect="1"/>
          </p:cNvPicPr>
          <p:nvPr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9057640" y="541655"/>
            <a:ext cx="2797810" cy="57600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0" y="4145280"/>
            <a:ext cx="12208510" cy="1621790"/>
            <a:chOff x="0" y="876"/>
            <a:chExt cx="22083" cy="3953"/>
          </a:xfrm>
        </p:grpSpPr>
        <p:pic>
          <p:nvPicPr>
            <p:cNvPr id="4" name="图片 3" descr="IMG_74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76"/>
              <a:ext cx="5521" cy="3949"/>
            </a:xfrm>
            <a:prstGeom prst="rect">
              <a:avLst/>
            </a:prstGeom>
          </p:spPr>
        </p:pic>
        <p:pic>
          <p:nvPicPr>
            <p:cNvPr id="5" name="图片 4" descr="IMG_74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2" y="901"/>
              <a:ext cx="5521" cy="3924"/>
            </a:xfrm>
            <a:prstGeom prst="rect">
              <a:avLst/>
            </a:prstGeom>
          </p:spPr>
        </p:pic>
        <p:pic>
          <p:nvPicPr>
            <p:cNvPr id="6" name="图片 5" descr="IMG_74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81" y="901"/>
              <a:ext cx="5703" cy="3929"/>
            </a:xfrm>
            <a:prstGeom prst="rect">
              <a:avLst/>
            </a:prstGeom>
          </p:spPr>
        </p:pic>
        <p:pic>
          <p:nvPicPr>
            <p:cNvPr id="7" name="图片 6" descr="IMG_74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1" y="896"/>
              <a:ext cx="5521" cy="3929"/>
            </a:xfrm>
            <a:prstGeom prst="rect">
              <a:avLst/>
            </a:prstGeom>
          </p:spPr>
        </p:pic>
      </p:grpSp>
      <p:pic>
        <p:nvPicPr>
          <p:cNvPr id="10" name="图片 9" descr="IMG_74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625"/>
            <a:ext cx="6103620" cy="3239135"/>
          </a:xfrm>
          <a:prstGeom prst="rect">
            <a:avLst/>
          </a:prstGeom>
        </p:spPr>
      </p:pic>
      <p:pic>
        <p:nvPicPr>
          <p:cNvPr id="11" name="图片 10" descr="IMG_74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695" y="555625"/>
            <a:ext cx="6139180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IMG_74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" y="528320"/>
            <a:ext cx="5574665" cy="2842895"/>
          </a:xfrm>
          <a:prstGeom prst="rect">
            <a:avLst/>
          </a:prstGeom>
        </p:spPr>
      </p:pic>
      <p:pic>
        <p:nvPicPr>
          <p:cNvPr id="5" name="图片 4" descr="IMG_75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" y="3517265"/>
            <a:ext cx="5574665" cy="2791460"/>
          </a:xfrm>
          <a:prstGeom prst="rect">
            <a:avLst/>
          </a:prstGeom>
        </p:spPr>
      </p:pic>
      <p:pic>
        <p:nvPicPr>
          <p:cNvPr id="6" name="图片 5" descr="IMG_75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380" y="528320"/>
            <a:ext cx="2766695" cy="2728595"/>
          </a:xfrm>
          <a:prstGeom prst="rect">
            <a:avLst/>
          </a:prstGeom>
        </p:spPr>
      </p:pic>
      <p:pic>
        <p:nvPicPr>
          <p:cNvPr id="7" name="图片 6" descr="IMG_74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380" y="3436620"/>
            <a:ext cx="2766060" cy="2952750"/>
          </a:xfrm>
          <a:prstGeom prst="rect">
            <a:avLst/>
          </a:prstGeom>
        </p:spPr>
      </p:pic>
      <p:pic>
        <p:nvPicPr>
          <p:cNvPr id="8" name="图片 7" descr="IMG_7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25" y="528320"/>
            <a:ext cx="2473960" cy="3114040"/>
          </a:xfrm>
          <a:prstGeom prst="rect">
            <a:avLst/>
          </a:prstGeom>
        </p:spPr>
      </p:pic>
      <p:pic>
        <p:nvPicPr>
          <p:cNvPr id="9" name="图片 8" descr="IMG_74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0060" y="3149600"/>
            <a:ext cx="2473325" cy="3225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715"/>
            <a:ext cx="12285345" cy="686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35199402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1003935" y="550545"/>
            <a:ext cx="10196195" cy="573976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3076" name="矩形 4100"/>
          <p:cNvSpPr/>
          <p:nvPr/>
        </p:nvSpPr>
        <p:spPr>
          <a:xfrm>
            <a:off x="8961120" y="4877435"/>
            <a:ext cx="3221990" cy="1412875"/>
          </a:xfrm>
          <a:prstGeom prst="rect">
            <a:avLst/>
          </a:prstGeom>
          <a:solidFill>
            <a:srgbClr val="FF6600"/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7" name="文本框 4101"/>
          <p:cNvSpPr txBox="1"/>
          <p:nvPr/>
        </p:nvSpPr>
        <p:spPr>
          <a:xfrm>
            <a:off x="9142730" y="5005070"/>
            <a:ext cx="1605280" cy="11582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小学组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电脑绘画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407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715"/>
            <a:ext cx="12285345" cy="686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5124" descr="踢足球—齐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70" y="1271905"/>
            <a:ext cx="5819140" cy="3665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148" descr="说悄悄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15" y="1271905"/>
            <a:ext cx="6347460" cy="33807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932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010" y="196215"/>
            <a:ext cx="6884670" cy="1325880"/>
          </a:xfrm>
        </p:spPr>
        <p:txBody>
          <a:bodyPr>
            <a:normAutofit fontScale="90000"/>
          </a:bodyPr>
          <a:p>
            <a:pPr algn="l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自信和自由在绘画中的重要性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3380" y="1800225"/>
            <a:ext cx="6607175" cy="5175250"/>
          </a:xfrm>
        </p:spPr>
        <p:txBody>
          <a:bodyPr>
            <a:normAutofit/>
          </a:bodyPr>
          <a:p>
            <a:pPr marL="0" indent="0">
              <a:lnSpc>
                <a:spcPct val="140000"/>
              </a:lnSpc>
              <a:buNone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美术中最重要的不是“像”。作为老师，要努力控制自己对“像”的认识，不管是有意的还是无意的。不应打扰学生的观察和思考，让他们培育出最基本的美术素质——自信和自由。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       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7634605" y="527050"/>
            <a:ext cx="4239260" cy="580580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自信和自由在绘画中的重要性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79905"/>
            <a:ext cx="11536045" cy="5175250"/>
          </a:xfrm>
        </p:spPr>
        <p:txBody>
          <a:bodyPr>
            <a:normAutofit/>
          </a:bodyPr>
          <a:p>
            <a:pPr marL="0" indent="0">
              <a:lnSpc>
                <a:spcPct val="140000"/>
              </a:lnSpc>
              <a:buNone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很多老师认为自己不会画画，甚至不懂美术，寻找其根本原因，和他们学习专业有关，当老师说学生的画不对，画的不像或者不好，这意味着对学生的一切美术素质加以否定，其原因可能仅仅是你的标准不一样。学生喜欢取悦于老师，他们不得不放弃原来的感觉、想法、理解甚至眼睛，因为他们认为自己的一切都很不好。如果他们不能完成成人标准的美术，他们只好放弃自己的想法。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140000"/>
              </a:lnSpc>
              <a:buNone/>
            </a:pP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自信和自由在绘画中的重要性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6240" y="1551305"/>
            <a:ext cx="11536045" cy="4829175"/>
          </a:xfrm>
        </p:spPr>
        <p:txBody>
          <a:bodyPr>
            <a:normAutofit/>
          </a:bodyPr>
          <a:p>
            <a:pPr marL="0" indent="0">
              <a:lnSpc>
                <a:spcPct val="140000"/>
              </a:lnSpc>
              <a:buNone/>
            </a:pPr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老师们要俯下身来倾听孩子的心声，了解他们的内心世界，充分肯定孩子的成绩，始终以欣赏的目光注视着孩子，用积极的态度激励孩子，诱发他们的创新意识，让学生能够热爱生活，发现生活中的美，创造生活中的美。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IMG_7509"/>
          <p:cNvPicPr>
            <a:picLocks noChangeAspect="1"/>
          </p:cNvPicPr>
          <p:nvPr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337820" y="541020"/>
            <a:ext cx="6802120" cy="5775325"/>
          </a:xfrm>
          <a:prstGeom prst="rect">
            <a:avLst/>
          </a:prstGeom>
        </p:spPr>
      </p:pic>
      <p:pic>
        <p:nvPicPr>
          <p:cNvPr id="7" name="图片 6" descr="IMG_75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215" y="3489960"/>
            <a:ext cx="4046855" cy="2826385"/>
          </a:xfrm>
          <a:prstGeom prst="rect">
            <a:avLst/>
          </a:prstGeom>
        </p:spPr>
      </p:pic>
      <p:pic>
        <p:nvPicPr>
          <p:cNvPr id="8" name="图片 7" descr="IMG_75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770" y="541020"/>
            <a:ext cx="4051300" cy="2841625"/>
          </a:xfrm>
          <a:prstGeom prst="rect">
            <a:avLst/>
          </a:prstGeom>
        </p:spPr>
      </p:pic>
    </p:spTree>
  </p:cSld>
  <p:clrMapOvr>
    <a:masterClrMapping/>
  </p:clrMapOvr>
  <p:transition advTm="6833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715"/>
            <a:ext cx="12285345" cy="686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2" descr="快乐的暑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1248410"/>
            <a:ext cx="5841365" cy="3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70" y="1248410"/>
            <a:ext cx="5694680" cy="3895090"/>
          </a:xfrm>
          <a:prstGeom prst="rect">
            <a:avLst/>
          </a:prstGeom>
        </p:spPr>
      </p:pic>
    </p:spTree>
  </p:cSld>
  <p:clrMapOvr>
    <a:masterClrMapping/>
  </p:clrMapOvr>
  <p:transition advTm="5944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715"/>
            <a:ext cx="12285345" cy="686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9" descr="水陆空三用交通工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" y="1255395"/>
            <a:ext cx="5395595" cy="3815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770" y="1255395"/>
            <a:ext cx="6089650" cy="3816350"/>
          </a:xfrm>
          <a:prstGeom prst="rect">
            <a:avLst/>
          </a:prstGeom>
        </p:spPr>
      </p:pic>
    </p:spTree>
  </p:cSld>
  <p:clrMapOvr>
    <a:masterClrMapping/>
  </p:clrMapOvr>
  <p:transition advTm="4867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学生经常画相同的形象怎么办?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7190" y="1506855"/>
            <a:ext cx="11536680" cy="4796155"/>
          </a:xfrm>
        </p:spPr>
        <p:txBody>
          <a:bodyPr>
            <a:noAutofit/>
          </a:bodyPr>
          <a:p>
            <a:pPr marL="0" indent="0">
              <a:lnSpc>
                <a:spcPct val="140000"/>
              </a:lnSpc>
              <a:buNone/>
            </a:pPr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      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学生经常画相同的形象，说明他已经熟练地掌握了这些形象的画法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画相同的形象有一定的习惯性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这些形象画起来比较顺利，容易从中体会到一定的绘画快感。有些学生画相同的形象始终没有变化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时间长了容易形成一定的概念或模式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这样会影响绘画水平的提高。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2400">
                <a:latin typeface="微软雅黑 Light" panose="020B0502040204020203" charset="-122"/>
                <a:ea typeface="微软雅黑 Light" panose="020B0502040204020203" charset="-122"/>
              </a:rPr>
              <a:t>      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      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学生经常画相同的形象怎么办?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5770" y="1506855"/>
            <a:ext cx="11536680" cy="4796155"/>
          </a:xfrm>
        </p:spPr>
        <p:txBody>
          <a:bodyPr>
            <a:noAutofit/>
          </a:bodyPr>
          <a:p>
            <a:pPr marL="0" indent="0">
              <a:lnSpc>
                <a:spcPct val="140000"/>
              </a:lnSpc>
              <a:buNone/>
            </a:pPr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      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对于这样的学生，首先应该提示他们真的去观察他们经常画的那些形象，从中不断的有新的发现。再把发现的东西在熟悉的形象上表现出来。鼓励他们去发现其它的形象，并大胆尝试把它们画出来。比如：有些学生经常画那种三角房顶、田字格形窗子的小平房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那么可以提示观察一下现代街道上的美丽的建筑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再观察街道上的车、人、树、路灯、广告等等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逐渐增多绘画的形象。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      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学生经常画相同的形象怎么办?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7190" y="1506855"/>
            <a:ext cx="11536680" cy="4796155"/>
          </a:xfrm>
        </p:spPr>
        <p:txBody>
          <a:bodyPr>
            <a:noAutofit/>
          </a:bodyPr>
          <a:p>
            <a:pPr marL="0" indent="0">
              <a:lnSpc>
                <a:spcPct val="140000"/>
              </a:lnSpc>
              <a:buNone/>
            </a:pPr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      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有些学生是因为特别喜欢某些形象或某一方面的内容。比如：美人、动物、战争等等。但是具体的形象的动作、服饰、样式还有些变化。熟能生巧，巧能生变，这样不一定是不好。这些学生绘画的内容有一定的局限。可以在日常生活、学习中扩大知识面，扩大兴趣范围。感兴趣的事物多了，有意识观察了解的就多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这样就容易在绘画过程中表现出来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，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作品的内容会逐渐丰富起来。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715"/>
            <a:ext cx="12285345" cy="686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5" descr="大狮子  董二小 徐光道 五（2）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332105" y="554990"/>
            <a:ext cx="5120640" cy="278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325" y="554990"/>
            <a:ext cx="5193665" cy="2755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3424555"/>
            <a:ext cx="5135880" cy="28835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960" y="3387725"/>
            <a:ext cx="5193030" cy="2920365"/>
          </a:xfrm>
          <a:prstGeom prst="rect">
            <a:avLst/>
          </a:prstGeom>
        </p:spPr>
      </p:pic>
    </p:spTree>
  </p:cSld>
  <p:clrMapOvr>
    <a:masterClrMapping/>
  </p:clrMapOvr>
  <p:transition advTm="1685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715"/>
            <a:ext cx="12285345" cy="686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妈妈洗头我帮忙---隆回县梨子园实验学校  龙祉昂（6岁画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1235075"/>
            <a:ext cx="5654675" cy="444309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1235075"/>
            <a:ext cx="6403975" cy="4253230"/>
          </a:xfrm>
          <a:prstGeom prst="rect">
            <a:avLst/>
          </a:prstGeom>
        </p:spPr>
      </p:pic>
    </p:spTree>
  </p:cSld>
  <p:clrMapOvr>
    <a:masterClrMapping/>
  </p:clrMapOvr>
  <p:transition advTm="4914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715"/>
            <a:ext cx="12285345" cy="686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70" y="1254125"/>
            <a:ext cx="6704330" cy="424751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50" y="1254125"/>
            <a:ext cx="5432425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9620" y="403225"/>
            <a:ext cx="3242310" cy="1325880"/>
          </a:xfrm>
        </p:spPr>
        <p:txBody>
          <a:bodyPr/>
          <a:p>
            <a:pPr algn="l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辅导要点：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内容占位符 3"/>
          <p:cNvSpPr/>
          <p:nvPr>
            <p:ph idx="1"/>
          </p:nvPr>
        </p:nvSpPr>
        <p:spPr>
          <a:xfrm>
            <a:off x="792480" y="1827530"/>
            <a:ext cx="11527790" cy="5060315"/>
          </a:xfrm>
        </p:spPr>
        <p:txBody>
          <a:bodyPr>
            <a:noAutofit/>
          </a:bodyPr>
          <a:p>
            <a:pPr marL="0" indent="0">
              <a:lnSpc>
                <a:spcPct val="30000"/>
              </a:lnSpc>
              <a:buNone/>
            </a:pPr>
            <a:r>
              <a:rPr lang="zh-CN" altLang="en-US" sz="3600">
                <a:latin typeface="微软雅黑 Light" panose="020B0502040204020203" charset="-122"/>
                <a:ea typeface="微软雅黑 Light" panose="020B0502040204020203" charset="-122"/>
              </a:rPr>
              <a:t>1）引导孩子观察细节与整体的关系。</a:t>
            </a: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r>
              <a:rPr lang="zh-CN" altLang="en-US" sz="3600">
                <a:latin typeface="微软雅黑 Light" panose="020B0502040204020203" charset="-122"/>
                <a:ea typeface="微软雅黑 Light" panose="020B0502040204020203" charset="-122"/>
              </a:rPr>
              <a:t>2）通过引导培养孩子的想象能力和创造能力。</a:t>
            </a: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r>
              <a:rPr lang="zh-CN" altLang="en-US" sz="3600">
                <a:latin typeface="微软雅黑 Light" panose="020B0502040204020203" charset="-122"/>
                <a:ea typeface="微软雅黑 Light" panose="020B0502040204020203" charset="-122"/>
              </a:rPr>
              <a:t>3）通过画绘画日记，培养孩子的形象表达能力。</a:t>
            </a: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r>
              <a:rPr lang="zh-CN" altLang="en-US" sz="3600">
                <a:latin typeface="微软雅黑 Light" panose="020B0502040204020203" charset="-122"/>
                <a:ea typeface="微软雅黑 Light" panose="020B0502040204020203" charset="-122"/>
              </a:rPr>
              <a:t>4）让孩子轻松大胆地用自己的方法绘画作品。</a:t>
            </a: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r>
              <a:rPr lang="zh-CN" altLang="en-US" sz="3600">
                <a:latin typeface="微软雅黑 Light" panose="020B0502040204020203" charset="-122"/>
                <a:ea typeface="微软雅黑 Light" panose="020B0502040204020203" charset="-122"/>
              </a:rPr>
              <a:t>5）重视孩子的主观意识，不要强调事物的逼真性。</a:t>
            </a:r>
            <a:endParaRPr lang="zh-CN" altLang="en-US" sz="3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24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endParaRPr lang="zh-CN" altLang="en-US" sz="24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0">
              <a:lnSpc>
                <a:spcPct val="30000"/>
              </a:lnSpc>
              <a:buNone/>
            </a:pPr>
            <a:r>
              <a:rPr lang="zh-CN" altLang="en-US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关键：培养学生的观察能力、想象能力、创造能力和形象记忆能力。</a:t>
            </a:r>
            <a:endParaRPr lang="zh-CN" altLang="en-US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sy_52121257152啊"/>
          <p:cNvPicPr>
            <a:picLocks noChangeAspect="1"/>
          </p:cNvPicPr>
          <p:nvPr/>
        </p:nvPicPr>
        <p:blipFill>
          <a:blip r:embed="rId1">
            <a:lum contrast="18000"/>
          </a:blip>
          <a:srcRect/>
          <a:stretch>
            <a:fillRect/>
          </a:stretch>
        </p:blipFill>
        <p:spPr>
          <a:xfrm>
            <a:off x="3810" y="-9525"/>
            <a:ext cx="7866380" cy="686308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24582" name="矩形 46086"/>
          <p:cNvSpPr/>
          <p:nvPr/>
        </p:nvSpPr>
        <p:spPr>
          <a:xfrm>
            <a:off x="8242935" y="4888865"/>
            <a:ext cx="3936365" cy="1421130"/>
          </a:xfrm>
          <a:prstGeom prst="rect">
            <a:avLst/>
          </a:prstGeom>
          <a:solidFill>
            <a:srgbClr val="94680F"/>
          </a:solidFill>
          <a:ln w="9525" cap="flat" cmpd="sng">
            <a:solidFill>
              <a:srgbClr val="CC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34450" y="5010150"/>
            <a:ext cx="1668780" cy="10058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lvl="0"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初中组</a:t>
            </a:r>
            <a:endParaRPr lang="zh-CN" altLang="en-US" sz="2400" b="1" dirty="0">
              <a:solidFill>
                <a:schemeClr val="accent4"/>
              </a:solidFill>
              <a:effectLst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lvl="0" algn="l"/>
            <a:r>
              <a:rPr lang="zh-CN" altLang="en-US" sz="24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电脑绘画</a:t>
            </a:r>
            <a:endParaRPr lang="zh-CN" altLang="en-US" sz="2400" b="1" dirty="0">
              <a:solidFill>
                <a:schemeClr val="accent4"/>
              </a:solidFill>
              <a:effectLst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524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IMG_7510"/>
          <p:cNvPicPr>
            <a:picLocks noChangeAspect="1"/>
          </p:cNvPicPr>
          <p:nvPr/>
        </p:nvPicPr>
        <p:blipFill>
          <a:blip r:embed="rId2">
            <a:lum bright="-6000" contrast="6000"/>
          </a:blip>
          <a:stretch>
            <a:fillRect/>
          </a:stretch>
        </p:blipFill>
        <p:spPr>
          <a:xfrm>
            <a:off x="320040" y="521970"/>
            <a:ext cx="6750685" cy="5786755"/>
          </a:xfrm>
          <a:prstGeom prst="rect">
            <a:avLst/>
          </a:prstGeom>
        </p:spPr>
      </p:pic>
      <p:pic>
        <p:nvPicPr>
          <p:cNvPr id="5" name="图片 4" descr="IMG_75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660" y="521970"/>
            <a:ext cx="4041140" cy="2840990"/>
          </a:xfrm>
          <a:prstGeom prst="rect">
            <a:avLst/>
          </a:prstGeom>
        </p:spPr>
      </p:pic>
      <p:pic>
        <p:nvPicPr>
          <p:cNvPr id="6" name="图片 5" descr="IMG_75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295" y="3489325"/>
            <a:ext cx="4040505" cy="2819400"/>
          </a:xfrm>
          <a:prstGeom prst="rect">
            <a:avLst/>
          </a:prstGeom>
        </p:spPr>
      </p:pic>
    </p:spTree>
  </p:cSld>
  <p:clrMapOvr>
    <a:masterClrMapping/>
  </p:clrMapOvr>
  <p:transition advTm="6833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pic>
        <p:nvPicPr>
          <p:cNvPr id="26628" name="图片 34818" descr="藏獒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55" y="550545"/>
            <a:ext cx="9268460" cy="575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837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pic>
        <p:nvPicPr>
          <p:cNvPr id="27652" name="图片 12" descr="永远年轻.永远热泪盈眶.永远的初三10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40" y="459105"/>
            <a:ext cx="8496300" cy="6134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838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pic>
        <p:nvPicPr>
          <p:cNvPr id="31748" name="图片 4" descr="1发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535940"/>
            <a:ext cx="4095115" cy="283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6" descr="2开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720" y="542925"/>
            <a:ext cx="4047490" cy="2802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8" descr="3枯萎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015" y="3496310"/>
            <a:ext cx="4102100" cy="2840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9" descr="4新生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20" y="3488690"/>
            <a:ext cx="4047490" cy="28016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4883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pic>
        <p:nvPicPr>
          <p:cNvPr id="2" name="图片 1" descr="雪中的豆腐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725" y="537845"/>
            <a:ext cx="7703185" cy="578231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159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晨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290"/>
            <a:ext cx="8289925" cy="538924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 descr="屋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35" y="542290"/>
            <a:ext cx="3809365" cy="5387340"/>
          </a:xfrm>
          <a:prstGeom prst="rect">
            <a:avLst/>
          </a:prstGeom>
        </p:spPr>
      </p:pic>
    </p:spTree>
  </p:cSld>
  <p:clrMapOvr>
    <a:masterClrMapping/>
  </p:clrMapOvr>
  <p:transition advTm="159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梨园香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541655"/>
            <a:ext cx="9595485" cy="575691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159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1270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相亲相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" y="1040765"/>
            <a:ext cx="5742940" cy="406019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 descr="龟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70" y="1040765"/>
            <a:ext cx="5741035" cy="40601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advTm="159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图片 50180" descr="烧番塔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334010" y="542925"/>
            <a:ext cx="3227705" cy="5768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不屈的民族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552450"/>
            <a:ext cx="4328160" cy="577215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5605" name="图片 50181" descr="家乡绘卷"/>
          <p:cNvPicPr>
            <a:picLocks noChangeAspect="1"/>
          </p:cNvPicPr>
          <p:nvPr/>
        </p:nvPicPr>
        <p:blipFill>
          <a:blip r:embed="rId4">
            <a:lum bright="-6000" contrast="18000"/>
          </a:blip>
          <a:srcRect/>
          <a:stretch>
            <a:fillRect/>
          </a:stretch>
        </p:blipFill>
        <p:spPr>
          <a:xfrm>
            <a:off x="9366885" y="554355"/>
            <a:ext cx="2545715" cy="5749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932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43_陈杭雨-乌鲁木齐一起摩拜558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525780"/>
            <a:ext cx="6773545" cy="5079365"/>
          </a:xfrm>
          <a:prstGeom prst="rect">
            <a:avLst/>
          </a:prstGeom>
        </p:spPr>
      </p:pic>
      <p:pic>
        <p:nvPicPr>
          <p:cNvPr id="6" name="图片 5" descr="共享单车与文明同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065" y="525780"/>
            <a:ext cx="3983990" cy="5775325"/>
          </a:xfrm>
          <a:prstGeom prst="rect">
            <a:avLst/>
          </a:prstGeom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4" imgW="914400" imgH="215900" progId="Equation.KSEE3">
                  <p:embed/>
                </p:oleObj>
              </mc:Choice>
              <mc:Fallback>
                <p:oleObj name="" r:id="rId4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097395" y="106045"/>
            <a:ext cx="140716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×</a:t>
            </a:r>
            <a:endParaRPr lang="zh-CN" altLang="en-US" sz="9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41630" y="1321435"/>
            <a:ext cx="7222490" cy="4742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运用各类绘画软件或图形、图像处理软件制作完成的作品。可以是主题性单幅画或表达同一主题的组画、连环画（建议不超过五幅）。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创作的视觉形象可以是二维的或三维的，可以选择写实、变形或抽象的表达方式。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表现形式可以是运用鼠标或数字笔模拟手绘效果，即用</a:t>
            </a:r>
            <a:r>
              <a:rPr lang="zh-CN" altLang="en-US" sz="24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一定的数字技术处理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手法，用电脑来模拟手绘效果；也可以是根据主题，利用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数字化图形、图像处理工具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对图像素材的再加工。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发作业细心负责的课代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0" y="542290"/>
            <a:ext cx="4342130" cy="579056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0825" y="643572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dist"/>
            <a:r>
              <a:rPr lang="zh-CN" altLang="en-US" sz="28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电脑绘画作品形态界定</a:t>
            </a:r>
            <a:endParaRPr lang="zh-CN" altLang="en-US" sz="2800" b="1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IMG_75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035"/>
            <a:ext cx="6054725" cy="4541520"/>
          </a:xfrm>
          <a:prstGeom prst="rect">
            <a:avLst/>
          </a:prstGeom>
        </p:spPr>
      </p:pic>
      <p:pic>
        <p:nvPicPr>
          <p:cNvPr id="3" name="图片 2" descr="IMG_75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15" y="534035"/>
            <a:ext cx="6055360" cy="4541520"/>
          </a:xfrm>
          <a:prstGeom prst="rect">
            <a:avLst/>
          </a:prstGeom>
        </p:spPr>
      </p:pic>
    </p:spTree>
  </p:cSld>
  <p:clrMapOvr>
    <a:masterClrMapping/>
  </p:clrMapOvr>
  <p:transition advTm="6833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20158121728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" y="510540"/>
            <a:ext cx="5641340" cy="2372995"/>
          </a:xfrm>
          <a:prstGeom prst="rect">
            <a:avLst/>
          </a:prstGeom>
        </p:spPr>
      </p:pic>
      <p:pic>
        <p:nvPicPr>
          <p:cNvPr id="4" name="图片 3" descr="0_IMG_066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31300" y="510540"/>
            <a:ext cx="2719070" cy="2372995"/>
          </a:xfrm>
          <a:prstGeom prst="rect">
            <a:avLst/>
          </a:prstGeom>
        </p:spPr>
      </p:pic>
      <p:pic>
        <p:nvPicPr>
          <p:cNvPr id="5" name="图片 4" descr="0_IMG_0666"/>
          <p:cNvPicPr>
            <a:picLocks noChangeAspect="1"/>
          </p:cNvPicPr>
          <p:nvPr/>
        </p:nvPicPr>
        <p:blipFill>
          <a:blip r:embed="rId4">
            <a:lum contrast="12000"/>
          </a:blip>
          <a:stretch>
            <a:fillRect/>
          </a:stretch>
        </p:blipFill>
        <p:spPr>
          <a:xfrm>
            <a:off x="357505" y="2993390"/>
            <a:ext cx="4393565" cy="32924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894070" y="3136265"/>
            <a:ext cx="5941060" cy="3177540"/>
            <a:chOff x="9856" y="5125"/>
            <a:chExt cx="9356" cy="5004"/>
          </a:xfrm>
        </p:grpSpPr>
        <p:pic>
          <p:nvPicPr>
            <p:cNvPr id="6" name="图片 5" descr="2370260173@chatroom_1487299096385_21"/>
            <p:cNvPicPr>
              <a:picLocks noChangeAspect="1"/>
            </p:cNvPicPr>
            <p:nvPr/>
          </p:nvPicPr>
          <p:blipFill>
            <a:blip r:embed="rId5">
              <a:lum contrast="12000"/>
            </a:blip>
            <a:stretch>
              <a:fillRect/>
            </a:stretch>
          </p:blipFill>
          <p:spPr>
            <a:xfrm>
              <a:off x="9856" y="5125"/>
              <a:ext cx="9356" cy="5004"/>
            </a:xfrm>
            <a:prstGeom prst="rect">
              <a:avLst/>
            </a:prstGeom>
          </p:spPr>
        </p:pic>
        <p:pic>
          <p:nvPicPr>
            <p:cNvPr id="7" name="图片 6" descr="2370260173@chatroom_1487298994855_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35" y="6066"/>
              <a:ext cx="3949" cy="3123"/>
            </a:xfrm>
            <a:prstGeom prst="rect">
              <a:avLst/>
            </a:prstGeom>
          </p:spPr>
        </p:pic>
      </p:grpSp>
      <p:pic>
        <p:nvPicPr>
          <p:cNvPr id="3" name="图片 2" descr="IMG_2187"/>
          <p:cNvPicPr>
            <a:picLocks noChangeAspect="1"/>
          </p:cNvPicPr>
          <p:nvPr/>
        </p:nvPicPr>
        <p:blipFill>
          <a:blip r:embed="rId7">
            <a:lum bright="-12000" contrast="6000"/>
          </a:blip>
          <a:stretch>
            <a:fillRect/>
          </a:stretch>
        </p:blipFill>
        <p:spPr>
          <a:xfrm>
            <a:off x="6227445" y="510540"/>
            <a:ext cx="2634615" cy="237236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2370260173@chatroom_1487730613065_91_结果"/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138430" y="782320"/>
            <a:ext cx="11931650" cy="519874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2370260173@chatroom_1487730613089_4_结果"/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148590" y="796290"/>
            <a:ext cx="11871325" cy="521081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2370260173@chatroom_1487730640592_8_结果"/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161290" y="840740"/>
            <a:ext cx="11890375" cy="51917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2370260173@chatroom_1487730640592_8_结果"/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136525" y="812800"/>
            <a:ext cx="11906885" cy="519874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819" name="组合 71683"/>
          <p:cNvGrpSpPr/>
          <p:nvPr/>
        </p:nvGrpSpPr>
        <p:grpSpPr>
          <a:xfrm>
            <a:off x="0" y="0"/>
            <a:ext cx="12192000" cy="6858000"/>
            <a:chOff x="0" y="0"/>
            <a:chExt cx="14400" cy="10800"/>
          </a:xfrm>
        </p:grpSpPr>
        <p:pic>
          <p:nvPicPr>
            <p:cNvPr id="34820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4400" cy="10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21" name="矩形 71685"/>
            <p:cNvSpPr/>
            <p:nvPr/>
          </p:nvSpPr>
          <p:spPr>
            <a:xfrm>
              <a:off x="2639" y="4560"/>
              <a:ext cx="7563" cy="2281"/>
            </a:xfrm>
            <a:prstGeom prst="rect">
              <a:avLst/>
            </a:prstGeom>
            <a:solidFill>
              <a:srgbClr val="CC0099"/>
            </a:solidFill>
            <a:ln w="9525" cap="flat" cmpd="sng">
              <a:solidFill>
                <a:srgbClr val="CC009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4822" name="矩形 71686"/>
          <p:cNvSpPr/>
          <p:nvPr/>
        </p:nvSpPr>
        <p:spPr>
          <a:xfrm>
            <a:off x="3124200" y="2762250"/>
            <a:ext cx="6021388" cy="1754188"/>
          </a:xfrm>
          <a:prstGeom prst="rect">
            <a:avLst/>
          </a:prstGeom>
          <a:solidFill>
            <a:srgbClr val="33CCCC"/>
          </a:solidFill>
          <a:ln w="9525" cap="flat" cmpd="sng">
            <a:solidFill>
              <a:srgbClr val="33CCC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823" name="文本框 71687"/>
          <p:cNvSpPr txBox="1"/>
          <p:nvPr/>
        </p:nvSpPr>
        <p:spPr>
          <a:xfrm>
            <a:off x="3276600" y="3552825"/>
            <a:ext cx="488696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问 题：雷同  说教  抄袭  脏话 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159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5841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43" name="文本框 72707"/>
          <p:cNvSpPr txBox="1"/>
          <p:nvPr/>
        </p:nvSpPr>
        <p:spPr>
          <a:xfrm>
            <a:off x="578803" y="698500"/>
            <a:ext cx="1452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评审组总结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5844" name="文本框 72708"/>
          <p:cNvSpPr txBox="1"/>
          <p:nvPr/>
        </p:nvSpPr>
        <p:spPr>
          <a:xfrm>
            <a:off x="2413635" y="789940"/>
            <a:ext cx="9319260" cy="5367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>
              <a:lnSpc>
                <a:spcPct val="130000"/>
              </a:lnSpc>
            </a:pPr>
            <a:r>
              <a:rPr lang="zh-CN" altLang="en-US" sz="2400" b="1" u="none">
                <a:latin typeface="宋体" panose="02010600030101010101" pitchFamily="2" charset="-122"/>
                <a:ea typeface="微软雅黑" panose="020B0503020204020204" charset="-122"/>
                <a:sym typeface="宋体" panose="02010600030101010101" pitchFamily="2" charset="-122"/>
              </a:rPr>
              <a:t>小学组电脑绘画：</a:t>
            </a:r>
            <a:endParaRPr lang="zh-CN" altLang="en-US" sz="2400" b="1" u="none">
              <a:latin typeface="宋体" panose="02010600030101010101" pitchFamily="2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1. 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整体水平高于初中电脑绘画水平；</a:t>
            </a:r>
            <a:endParaRPr lang="zh-CN" altLang="en-US" sz="2400" u="none">
              <a:latin typeface="Calibri" panose="020F0502020204030204" charset="0"/>
              <a:ea typeface="Calibri" panose="020F0502020204030204" charset="0"/>
              <a:sym typeface="Calibri" panose="020F0502020204030204" charset="0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2. 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涌现出一大批“幸福指数”高的作品，体现了当下儿童观察世界和表现世界的创新能力；</a:t>
            </a:r>
            <a:endParaRPr lang="zh-CN" altLang="en-US" sz="2400" u="none">
              <a:latin typeface="Calibri" panose="020F0502020204030204" charset="0"/>
              <a:ea typeface="Calibri" panose="020F0502020204030204" charset="0"/>
              <a:sym typeface="Calibri" panose="020F0502020204030204" charset="0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3. </a:t>
            </a:r>
            <a:r>
              <a:rPr lang="zh-CN" altLang="en-US" sz="2400" u="none"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rPr>
              <a:t>相当多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作品主题是</a:t>
            </a:r>
            <a:r>
              <a:rPr lang="en-US" altLang="zh-CN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农村、过节</a:t>
            </a:r>
            <a:r>
              <a:rPr lang="en-US" altLang="zh-CN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题材单一思维陈旧；</a:t>
            </a:r>
            <a:endParaRPr lang="zh-CN" altLang="en-US" sz="2400" u="none">
              <a:latin typeface="Calibri" panose="020F0502020204030204" charset="0"/>
              <a:ea typeface="Calibri" panose="020F0502020204030204" charset="0"/>
              <a:sym typeface="Calibri" panose="020F0502020204030204" charset="0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4. 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环保题材主要集中在“砍树”、“水污染”等题材；</a:t>
            </a:r>
            <a:endParaRPr lang="zh-CN" altLang="en-US" sz="2400" u="none">
              <a:latin typeface="Calibri" panose="020F0502020204030204" charset="0"/>
              <a:ea typeface="Calibri" panose="020F0502020204030204" charset="0"/>
              <a:sym typeface="Calibri" panose="020F0502020204030204" charset="0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5. 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科幻体材局限在“未来城市、交通”，有幻想无科学逻辑；</a:t>
            </a:r>
            <a:endParaRPr lang="zh-CN" altLang="en-US" sz="2400" u="none">
              <a:latin typeface="Calibri" panose="020F0502020204030204" charset="0"/>
              <a:ea typeface="Calibri" panose="020F0502020204030204" charset="0"/>
              <a:sym typeface="Calibri" panose="020F0502020204030204" charset="0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6. 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运用水墨画技巧题材集中在“松、竹、梅、山水</a:t>
            </a:r>
            <a:r>
              <a:rPr lang="zh-CN" altLang="en-US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”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缺乏题材的创新。</a:t>
            </a:r>
            <a:endParaRPr lang="zh-CN" altLang="en-US" sz="2400" u="none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2400" b="1" u="none">
                <a:latin typeface="宋体" panose="02010600030101010101" pitchFamily="2" charset="-122"/>
                <a:ea typeface="微软雅黑" panose="020B0503020204020204" charset="-122"/>
                <a:sym typeface="宋体" panose="02010600030101010101" pitchFamily="2" charset="-122"/>
              </a:rPr>
              <a:t>初中组电脑绘画：</a:t>
            </a:r>
            <a:endParaRPr lang="zh-CN" altLang="en-US" sz="2400" b="1" u="none">
              <a:latin typeface="宋体" panose="02010600030101010101" pitchFamily="2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1</a:t>
            </a:r>
            <a:r>
              <a:rPr lang="zh-CN" altLang="en-US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． 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对活动指南明显学习不够，送交作品出现大量的公益广告作品；</a:t>
            </a:r>
            <a:endParaRPr lang="zh-CN" altLang="en-US" sz="2400" u="none">
              <a:latin typeface="Calibri" panose="020F0502020204030204" charset="0"/>
              <a:ea typeface="Calibri" panose="020F0502020204030204" charset="0"/>
              <a:sym typeface="Calibri" panose="020F0502020204030204" charset="0"/>
            </a:endParaRPr>
          </a:p>
          <a:p>
            <a:pPr lvl="0">
              <a:lnSpc>
                <a:spcPct val="130000"/>
              </a:lnSpc>
            </a:pPr>
            <a:r>
              <a:rPr lang="en-US" altLang="zh-CN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2</a:t>
            </a:r>
            <a:r>
              <a:rPr lang="zh-CN" altLang="en-US" sz="2400" u="none">
                <a:latin typeface="Calibri" panose="020F0502020204030204" charset="0"/>
                <a:ea typeface="Calibri" panose="020F0502020204030204" charset="0"/>
                <a:sym typeface="Calibri" panose="020F0502020204030204" charset="0"/>
              </a:rPr>
              <a:t>． </a:t>
            </a:r>
            <a:r>
              <a:rPr lang="zh-CN" altLang="en-US" sz="2400" u="none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抄袭作品较多。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50520" y="541020"/>
            <a:ext cx="1950085" cy="1025525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2745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6865" name="Freeform 3"/>
          <p:cNvSpPr/>
          <p:nvPr/>
        </p:nvSpPr>
        <p:spPr>
          <a:xfrm>
            <a:off x="-8890" y="0"/>
            <a:ext cx="1220089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36869" name="图片 75781" descr="保护我们赖以生存的环境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4050665" y="1612265"/>
            <a:ext cx="3958590" cy="253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0" name="图片 75782" descr="a00文化---可怜的树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351155" y="1611630"/>
            <a:ext cx="3588385" cy="252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1" name="图片 75783" descr="保护环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9086850" y="4353560"/>
            <a:ext cx="2776538" cy="1962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2" name="图片 75784" descr="保卫绿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8135620" y="1612265"/>
            <a:ext cx="3728085" cy="253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3" name="图片 75785" descr="“吃尽”了的绿色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5953125" y="4371340"/>
            <a:ext cx="277495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4" name="图片 75786" descr="a00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42900" y="4353560"/>
            <a:ext cx="2590800" cy="1945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5" name="图片 75787" descr="节约用水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3216910" y="4353560"/>
            <a:ext cx="2374265" cy="19608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312420" y="541020"/>
            <a:ext cx="1822450" cy="830580"/>
            <a:chOff x="492" y="852"/>
            <a:chExt cx="2870" cy="1308"/>
          </a:xfrm>
        </p:grpSpPr>
        <p:sp>
          <p:nvSpPr>
            <p:cNvPr id="36867" name="文本框 75779"/>
            <p:cNvSpPr txBox="1"/>
            <p:nvPr/>
          </p:nvSpPr>
          <p:spPr>
            <a:xfrm>
              <a:off x="1145" y="852"/>
              <a:ext cx="1564" cy="8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vl="0"/>
              <a:r>
                <a:rPr lang="zh-CN" altLang="en-US" sz="2800" b="1" dirty="0">
                  <a:latin typeface="Arial" panose="020B0604020202020204" pitchFamily="34" charset="0"/>
                  <a:ea typeface="微软雅黑" panose="020B0503020204020204" charset="-122"/>
                </a:rPr>
                <a:t>雷 同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050" name=" 2050"/>
            <p:cNvSpPr/>
            <p:nvPr/>
          </p:nvSpPr>
          <p:spPr bwMode="auto">
            <a:xfrm>
              <a:off x="492" y="852"/>
              <a:ext cx="2870" cy="1308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advTm="4446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89" name="Freeform 3"/>
          <p:cNvSpPr/>
          <p:nvPr/>
        </p:nvSpPr>
        <p:spPr>
          <a:xfrm>
            <a:off x="0" y="0"/>
            <a:ext cx="1220089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37892" name="图片 77828" descr="《和谐之美》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680845"/>
            <a:ext cx="6493510" cy="4626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图片 77829" descr="a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5" y="3339465"/>
            <a:ext cx="4202430" cy="2967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77830" descr="a00爱的传递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010" y="554355"/>
            <a:ext cx="4170045" cy="2642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88067"/>
          <p:cNvSpPr txBox="1"/>
          <p:nvPr/>
        </p:nvSpPr>
        <p:spPr>
          <a:xfrm>
            <a:off x="726758" y="586740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说 教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1404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" name="文本框 88067"/>
          <p:cNvSpPr txBox="1"/>
          <p:nvPr/>
        </p:nvSpPr>
        <p:spPr>
          <a:xfrm>
            <a:off x="693738" y="57467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抄 袭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40964" name="图片 82948" descr="a00抖空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60" y="556260"/>
            <a:ext cx="4249420" cy="2753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82949" descr="a00踢毽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3398520"/>
            <a:ext cx="4250055" cy="291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81925" descr="四年一班 刘培峰  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3688080"/>
            <a:ext cx="4135755" cy="2621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81924" descr="a00宜昌滨小彭欣雨-孝道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835" y="546735"/>
            <a:ext cx="4135120" cy="3014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2" name="图片 80902" descr="这难道是胜利吗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40" y="2067560"/>
            <a:ext cx="2860675" cy="2071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80900" descr="a00我好疼 高丰靓杰"/>
          <p:cNvPicPr>
            <a:picLocks noChangeAspect="1"/>
          </p:cNvPicPr>
          <p:nvPr/>
        </p:nvPicPr>
        <p:blipFill>
          <a:blip r:embed="rId7">
            <a:lum bright="-12000"/>
          </a:blip>
          <a:stretch>
            <a:fillRect/>
          </a:stretch>
        </p:blipFill>
        <p:spPr>
          <a:xfrm>
            <a:off x="279400" y="4397375"/>
            <a:ext cx="2947035" cy="191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3136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IMG_75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920" y="544195"/>
            <a:ext cx="7680325" cy="5760085"/>
          </a:xfrm>
          <a:prstGeom prst="rect">
            <a:avLst/>
          </a:prstGeom>
        </p:spPr>
      </p:pic>
      <p:pic>
        <p:nvPicPr>
          <p:cNvPr id="5" name="图片 4" descr="IMG_75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" y="544195"/>
            <a:ext cx="3613150" cy="5760085"/>
          </a:xfrm>
          <a:prstGeom prst="rect">
            <a:avLst/>
          </a:prstGeom>
        </p:spPr>
      </p:pic>
    </p:spTree>
  </p:cSld>
  <p:clrMapOvr>
    <a:masterClrMapping/>
  </p:clrMapOvr>
  <p:transition advTm="6833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3" name="图片 2" descr="全家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880" y="3733165"/>
            <a:ext cx="3450590" cy="2571115"/>
          </a:xfrm>
          <a:prstGeom prst="rect">
            <a:avLst/>
          </a:prstGeom>
        </p:spPr>
      </p:pic>
      <p:pic>
        <p:nvPicPr>
          <p:cNvPr id="6" name="图片 5" descr="温馨团圆饭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40420" y="528320"/>
            <a:ext cx="3456305" cy="3070225"/>
          </a:xfrm>
          <a:prstGeom prst="rect">
            <a:avLst/>
          </a:prstGeom>
        </p:spPr>
      </p:pic>
      <p:pic>
        <p:nvPicPr>
          <p:cNvPr id="7" name="图片 6" descr="赶集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585" y="3645535"/>
            <a:ext cx="4331970" cy="2667000"/>
          </a:xfrm>
          <a:prstGeom prst="rect">
            <a:avLst/>
          </a:prstGeom>
        </p:spPr>
      </p:pic>
      <p:pic>
        <p:nvPicPr>
          <p:cNvPr id="8" name="图片 7" descr="拯救家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840" y="528320"/>
            <a:ext cx="4348480" cy="3070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lum bright="-12000"/>
          </a:blip>
          <a:stretch>
            <a:fillRect/>
          </a:stretch>
        </p:blipFill>
        <p:spPr>
          <a:xfrm>
            <a:off x="317500" y="2533650"/>
            <a:ext cx="3472180" cy="3768725"/>
          </a:xfrm>
          <a:prstGeom prst="rect">
            <a:avLst/>
          </a:prstGeom>
        </p:spPr>
      </p:pic>
      <p:sp>
        <p:nvSpPr>
          <p:cNvPr id="2" name="文本框 88067"/>
          <p:cNvSpPr txBox="1"/>
          <p:nvPr/>
        </p:nvSpPr>
        <p:spPr>
          <a:xfrm>
            <a:off x="693738" y="57467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抄 袭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3136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3" name="图片 2" descr="佳节赏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755" y="3501390"/>
            <a:ext cx="3907155" cy="2801620"/>
          </a:xfrm>
          <a:prstGeom prst="rect">
            <a:avLst/>
          </a:prstGeom>
        </p:spPr>
      </p:pic>
      <p:pic>
        <p:nvPicPr>
          <p:cNvPr id="4" name="图片 3" descr="作品：偶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120" y="449580"/>
            <a:ext cx="3907790" cy="2931160"/>
          </a:xfrm>
          <a:prstGeom prst="rect">
            <a:avLst/>
          </a:prstGeom>
        </p:spPr>
      </p:pic>
      <p:pic>
        <p:nvPicPr>
          <p:cNvPr id="6" name="图片 5" descr="剪纸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65" y="3526155"/>
            <a:ext cx="3733800" cy="2770505"/>
          </a:xfrm>
          <a:prstGeom prst="rect">
            <a:avLst/>
          </a:prstGeom>
        </p:spPr>
      </p:pic>
      <p:pic>
        <p:nvPicPr>
          <p:cNvPr id="7" name="图片 6" descr="梦想中的幸福家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865" y="442595"/>
            <a:ext cx="3733800" cy="2903855"/>
          </a:xfrm>
          <a:prstGeom prst="rect">
            <a:avLst/>
          </a:prstGeom>
        </p:spPr>
      </p:pic>
      <p:pic>
        <p:nvPicPr>
          <p:cNvPr id="8" name="图片 7" descr="飞翔的.梦"/>
          <p:cNvPicPr>
            <a:picLocks noChangeAspect="1"/>
          </p:cNvPicPr>
          <p:nvPr/>
        </p:nvPicPr>
        <p:blipFill>
          <a:blip r:embed="rId6">
            <a:lum bright="-6000"/>
          </a:blip>
          <a:stretch>
            <a:fillRect/>
          </a:stretch>
        </p:blipFill>
        <p:spPr>
          <a:xfrm>
            <a:off x="736600" y="1568450"/>
            <a:ext cx="2954020" cy="4728210"/>
          </a:xfrm>
          <a:prstGeom prst="rect">
            <a:avLst/>
          </a:prstGeom>
        </p:spPr>
      </p:pic>
      <p:sp>
        <p:nvSpPr>
          <p:cNvPr id="2" name="文本框 88067"/>
          <p:cNvSpPr txBox="1"/>
          <p:nvPr/>
        </p:nvSpPr>
        <p:spPr>
          <a:xfrm>
            <a:off x="693738" y="57467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抄 袭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3136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43012" name="图片 84996" descr="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454025"/>
            <a:ext cx="3827780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84997" descr="2013161121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210" y="3433445"/>
            <a:ext cx="3827145" cy="2877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图片 83973" descr="忆"/>
          <p:cNvPicPr>
            <a:picLocks noChangeAspect="1"/>
          </p:cNvPicPr>
          <p:nvPr/>
        </p:nvPicPr>
        <p:blipFill>
          <a:blip r:embed="rId4">
            <a:lum bright="-6000"/>
          </a:blip>
          <a:stretch>
            <a:fillRect/>
          </a:stretch>
        </p:blipFill>
        <p:spPr>
          <a:xfrm>
            <a:off x="312420" y="2116455"/>
            <a:ext cx="3491230" cy="419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图片 83974" descr="mmexport13761430896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760" y="555625"/>
            <a:ext cx="4107815" cy="5763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88067"/>
          <p:cNvSpPr txBox="1"/>
          <p:nvPr/>
        </p:nvSpPr>
        <p:spPr>
          <a:xfrm>
            <a:off x="693738" y="57467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抄 袭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1918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留守儿童早当家"/>
          <p:cNvPicPr>
            <a:picLocks noChangeAspect="1"/>
          </p:cNvPicPr>
          <p:nvPr/>
        </p:nvPicPr>
        <p:blipFill>
          <a:blip r:embed="rId3">
            <a:lum contrast="24000"/>
          </a:blip>
          <a:stretch>
            <a:fillRect/>
          </a:stretch>
        </p:blipFill>
        <p:spPr>
          <a:xfrm>
            <a:off x="7421245" y="3099435"/>
            <a:ext cx="4430395" cy="3221355"/>
          </a:xfrm>
          <a:prstGeom prst="rect">
            <a:avLst/>
          </a:prstGeom>
        </p:spPr>
      </p:pic>
      <p:pic>
        <p:nvPicPr>
          <p:cNvPr id="6" name="图片 5" descr="大丰收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" y="4100830"/>
            <a:ext cx="2763520" cy="2219960"/>
          </a:xfrm>
          <a:prstGeom prst="rect">
            <a:avLst/>
          </a:prstGeom>
        </p:spPr>
      </p:pic>
      <p:pic>
        <p:nvPicPr>
          <p:cNvPr id="44036" name="图片 88068" descr="寂静荷塘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990" y="532765"/>
            <a:ext cx="4438650" cy="246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雪院农家"/>
          <p:cNvPicPr>
            <a:picLocks noChangeAspect="1"/>
          </p:cNvPicPr>
          <p:nvPr/>
        </p:nvPicPr>
        <p:blipFill>
          <a:blip r:embed="rId6">
            <a:lum bright="-18000"/>
          </a:blip>
          <a:stretch>
            <a:fillRect/>
          </a:stretch>
        </p:blipFill>
        <p:spPr>
          <a:xfrm>
            <a:off x="3181350" y="532130"/>
            <a:ext cx="4138295" cy="5788660"/>
          </a:xfrm>
          <a:prstGeom prst="rect">
            <a:avLst/>
          </a:prstGeom>
        </p:spPr>
      </p:pic>
      <p:pic>
        <p:nvPicPr>
          <p:cNvPr id="9" name="图片 8" descr="文化下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65" y="1778000"/>
            <a:ext cx="2786380" cy="2242820"/>
          </a:xfrm>
          <a:prstGeom prst="rect">
            <a:avLst/>
          </a:prstGeom>
        </p:spPr>
      </p:pic>
      <p:sp>
        <p:nvSpPr>
          <p:cNvPr id="2" name="文本框 88067"/>
          <p:cNvSpPr txBox="1"/>
          <p:nvPr/>
        </p:nvSpPr>
        <p:spPr>
          <a:xfrm>
            <a:off x="693738" y="57467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抄 袭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012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7" name="图片 6" descr="原野秋色单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567180"/>
            <a:ext cx="4572635" cy="475615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 descr="新课改 新课堂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40630" y="1568450"/>
            <a:ext cx="6830695" cy="4003675"/>
          </a:xfrm>
          <a:prstGeom prst="rect">
            <a:avLst/>
          </a:prstGeom>
        </p:spPr>
      </p:pic>
      <p:sp>
        <p:nvSpPr>
          <p:cNvPr id="4" name="文本框 88067"/>
          <p:cNvSpPr txBox="1"/>
          <p:nvPr/>
        </p:nvSpPr>
        <p:spPr>
          <a:xfrm>
            <a:off x="693738" y="57467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抄 袭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012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2" name="图片 1" descr="多彩的童年（2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015" y="1591310"/>
            <a:ext cx="5511800" cy="4735830"/>
          </a:xfrm>
          <a:prstGeom prst="rect">
            <a:avLst/>
          </a:prstGeom>
        </p:spPr>
      </p:pic>
      <p:pic>
        <p:nvPicPr>
          <p:cNvPr id="8" name="图片 7" descr="多彩的童年（3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1595120"/>
            <a:ext cx="5507990" cy="4732020"/>
          </a:xfrm>
          <a:prstGeom prst="rect">
            <a:avLst/>
          </a:prstGeom>
        </p:spPr>
      </p:pic>
      <p:sp>
        <p:nvSpPr>
          <p:cNvPr id="4" name="文本框 88067"/>
          <p:cNvSpPr txBox="1"/>
          <p:nvPr/>
        </p:nvSpPr>
        <p:spPr>
          <a:xfrm>
            <a:off x="693738" y="57467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抄 袭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012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38916" name="图片 79876" descr="水城素景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361950" y="3799840"/>
            <a:ext cx="3319780" cy="248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79878" descr="童年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4058285" y="3785235"/>
            <a:ext cx="4065270" cy="2533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79880" descr="扬州晓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3785235"/>
            <a:ext cx="3409950" cy="2533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2" name="图片 79882" descr="印象非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185" y="1253490"/>
            <a:ext cx="3529965" cy="2366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3" name="图片 79883" descr="5探访古民居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255" y="1253490"/>
            <a:ext cx="2775585" cy="2312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1" name="图片 79881" descr="耶稣之死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1515745"/>
            <a:ext cx="3277235" cy="2049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88067"/>
          <p:cNvSpPr txBox="1"/>
          <p:nvPr/>
        </p:nvSpPr>
        <p:spPr>
          <a:xfrm>
            <a:off x="718503" y="58102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滤 镜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387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5" name="图片 4" descr="梦游洪崖洞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450" y="3326130"/>
            <a:ext cx="4292600" cy="298640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6" name="图片 5" descr="梦游洪崖洞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450" y="519430"/>
            <a:ext cx="4292600" cy="264477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3" name="图片 2" descr="美丽的家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460" y="3389630"/>
            <a:ext cx="4396105" cy="292290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8" name="图片 7" descr="美丽的家乡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935" y="519430"/>
            <a:ext cx="4405630" cy="275082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4" name="文本框 88067"/>
          <p:cNvSpPr txBox="1"/>
          <p:nvPr/>
        </p:nvSpPr>
        <p:spPr>
          <a:xfrm>
            <a:off x="718503" y="581025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滤 镜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012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0"/>
            <a:ext cx="1221105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" name="文本框 88067"/>
          <p:cNvSpPr txBox="1"/>
          <p:nvPr/>
        </p:nvSpPr>
        <p:spPr>
          <a:xfrm>
            <a:off x="710248" y="586740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代 笔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图片 4" descr="830907199748236201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5758815" y="1257300"/>
            <a:ext cx="6442710" cy="4061460"/>
          </a:xfrm>
          <a:prstGeom prst="rect">
            <a:avLst/>
          </a:prstGeom>
        </p:spPr>
      </p:pic>
      <p:pic>
        <p:nvPicPr>
          <p:cNvPr id="6" name="图片 5" descr="7843594335437116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1257300"/>
            <a:ext cx="5668645" cy="4061460"/>
          </a:xfrm>
          <a:prstGeom prst="rect">
            <a:avLst/>
          </a:prstGeom>
        </p:spPr>
      </p:pic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387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38913" name="Freeform 3"/>
          <p:cNvSpPr/>
          <p:nvPr/>
        </p:nvSpPr>
        <p:spPr>
          <a:xfrm>
            <a:off x="-9525" y="635"/>
            <a:ext cx="12211685" cy="685736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" name="文本框 88067"/>
          <p:cNvSpPr txBox="1"/>
          <p:nvPr/>
        </p:nvSpPr>
        <p:spPr>
          <a:xfrm>
            <a:off x="623888" y="631825"/>
            <a:ext cx="1198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风格相近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" name="图片 1" descr="捅马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75" y="1518285"/>
            <a:ext cx="5231765" cy="4751070"/>
          </a:xfrm>
          <a:prstGeom prst="rect">
            <a:avLst/>
          </a:prstGeom>
        </p:spPr>
      </p:pic>
      <p:pic>
        <p:nvPicPr>
          <p:cNvPr id="5" name="图片 4" descr="老师，我来擦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5" y="3645535"/>
            <a:ext cx="5247005" cy="2623820"/>
          </a:xfrm>
          <a:prstGeom prst="rect">
            <a:avLst/>
          </a:prstGeom>
        </p:spPr>
      </p:pic>
      <p:pic>
        <p:nvPicPr>
          <p:cNvPr id="7" name="图片 6" descr="说悄悄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5" y="623570"/>
            <a:ext cx="5247005" cy="2794000"/>
          </a:xfrm>
          <a:prstGeom prst="rect">
            <a:avLst/>
          </a:prstGeom>
        </p:spPr>
      </p:pic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2387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1270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61959871859030997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390525" y="422910"/>
            <a:ext cx="5415280" cy="5645150"/>
          </a:xfrm>
          <a:prstGeom prst="rect">
            <a:avLst/>
          </a:prstGeom>
        </p:spPr>
      </p:pic>
      <p:pic>
        <p:nvPicPr>
          <p:cNvPr id="3" name="图片 2" descr="755023025543203987"/>
          <p:cNvPicPr>
            <a:picLocks noChangeAspect="1"/>
          </p:cNvPicPr>
          <p:nvPr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6363970" y="546100"/>
            <a:ext cx="5327015" cy="53619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2915" y="6059805"/>
            <a:ext cx="1551940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树林月色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47130" y="6059805"/>
            <a:ext cx="2406650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我的好友阿波罗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833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47105" name="Freeform 3"/>
          <p:cNvSpPr/>
          <p:nvPr/>
        </p:nvSpPr>
        <p:spPr>
          <a:xfrm>
            <a:off x="-18415" y="0"/>
            <a:ext cx="12219940" cy="6858000"/>
          </a:xfrm>
          <a:custGeom>
            <a:avLst/>
            <a:gdLst>
              <a:gd name="txL" fmla="*/ 0 w 9144000"/>
              <a:gd name="txT" fmla="*/ 0 h 6858000"/>
              <a:gd name="txR" fmla="*/ 9144000 w 9144000"/>
              <a:gd name="txB" fmla="*/ 6858000 h 6858000"/>
            </a:gdLst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rect l="txL" t="txT" r="txR" b="tx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lvl="0">
              <a:lnSpc>
                <a:spcPct val="200000"/>
              </a:lnSpc>
            </a:pPr>
            <a:endParaRPr lang="en-US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>
              <a:lnSpc>
                <a:spcPct val="200000"/>
              </a:lnSpc>
            </a:pPr>
            <a:endParaRPr lang="en-US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88067"/>
          <p:cNvSpPr txBox="1"/>
          <p:nvPr/>
        </p:nvSpPr>
        <p:spPr>
          <a:xfrm>
            <a:off x="710883" y="572770"/>
            <a:ext cx="993140" cy="548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</a:rPr>
              <a:t>建 议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46084" name="图片 89092" descr="面孔之2012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7876540" y="534670"/>
            <a:ext cx="3984625" cy="5788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17805" y="1645285"/>
            <a:ext cx="7743190" cy="25685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300" b="1">
                <a:solidFill>
                  <a:schemeClr val="tx1">
                    <a:lumMod val="95000"/>
                    <a:lumOff val="5000"/>
                  </a:schemeClr>
                </a:solidFill>
              </a:rPr>
              <a:t>1.从生活中发现故事，你若想故事，就不会有生动故事；</a:t>
            </a:r>
            <a:endParaRPr lang="zh-CN" altLang="en-US" sz="23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23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300" b="1">
                <a:solidFill>
                  <a:schemeClr val="tx1">
                    <a:lumMod val="95000"/>
                    <a:lumOff val="5000"/>
                  </a:schemeClr>
                </a:solidFill>
              </a:rPr>
              <a:t>2.从日常生活中去寻找题材，能感动你、好玩、好看就行；</a:t>
            </a:r>
            <a:endParaRPr lang="zh-CN" altLang="en-US" sz="23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23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300" b="1">
                <a:solidFill>
                  <a:schemeClr val="tx1">
                    <a:lumMod val="95000"/>
                    <a:lumOff val="5000"/>
                  </a:schemeClr>
                </a:solidFill>
              </a:rPr>
              <a:t>3.故事生动，配合电脑技术的训练，画面就会生动；</a:t>
            </a:r>
            <a:endParaRPr lang="zh-CN" altLang="en-US" sz="23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23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300" b="1">
                <a:solidFill>
                  <a:schemeClr val="tx1">
                    <a:lumMod val="95000"/>
                    <a:lumOff val="5000"/>
                  </a:schemeClr>
                </a:solidFill>
              </a:rPr>
              <a:t>4.不违反道德、国家政策、常识性错误。</a:t>
            </a:r>
            <a:endParaRPr lang="zh-CN" altLang="en-US" sz="23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312420" y="541020"/>
            <a:ext cx="1822450" cy="83058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14554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9780" cy="6857365"/>
          </a:xfrm>
          <a:prstGeom prst="rect">
            <a:avLst/>
          </a:prstGeom>
        </p:spPr>
      </p:pic>
      <p:sp>
        <p:nvSpPr>
          <p:cNvPr id="47105" name="Freeform 3"/>
          <p:cNvSpPr/>
          <p:nvPr/>
        </p:nvSpPr>
        <p:spPr>
          <a:xfrm>
            <a:off x="-18415" y="0"/>
            <a:ext cx="12219940" cy="6858000"/>
          </a:xfrm>
          <a:custGeom>
            <a:avLst/>
            <a:gdLst>
              <a:gd name="txL" fmla="*/ 0 w 9144000"/>
              <a:gd name="txT" fmla="*/ 0 h 6858000"/>
              <a:gd name="txR" fmla="*/ 9144000 w 9144000"/>
              <a:gd name="txB" fmla="*/ 6858000 h 6858000"/>
            </a:gdLst>
            <a:ahLst/>
            <a:cxnLst>
              <a:cxn ang="0">
                <a:pos x="0" y="0"/>
              </a:cxn>
              <a:cxn ang="0">
                <a:pos x="9144000" y="0"/>
              </a:cxn>
              <a:cxn ang="0">
                <a:pos x="9144000" y="6858000"/>
              </a:cxn>
              <a:cxn ang="0">
                <a:pos x="0" y="6858000"/>
              </a:cxn>
              <a:cxn ang="0">
                <a:pos x="0" y="0"/>
              </a:cxn>
            </a:cxnLst>
            <a:rect l="txL" t="txT" r="txR" b="tx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>
                <a:alpha val="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lvl="0">
              <a:lnSpc>
                <a:spcPct val="200000"/>
              </a:lnSpc>
            </a:pPr>
            <a:endParaRPr lang="en-US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>
              <a:lnSpc>
                <a:spcPct val="200000"/>
              </a:lnSpc>
            </a:pPr>
            <a:endParaRPr lang="en-US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58920" y="1970405"/>
            <a:ext cx="41313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9600" b="1">
                <a:solidFill>
                  <a:schemeClr val="accent4">
                    <a:lumMod val="50000"/>
                  </a:schemeClr>
                </a:solidFill>
              </a:rPr>
              <a:t>谢 谢！</a:t>
            </a:r>
            <a:endParaRPr lang="zh-CN" altLang="en-US" sz="9600" b="1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455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1270"/>
            <a:ext cx="12207875" cy="685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18000" contrast="18000"/>
          </a:blip>
          <a:srcRect/>
          <a:stretch>
            <a:fillRect/>
          </a:stretch>
        </p:blipFill>
        <p:spPr>
          <a:xfrm>
            <a:off x="319405" y="546735"/>
            <a:ext cx="4206240" cy="2933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lum bright="-12000" contrast="18000"/>
          </a:blip>
          <a:stretch>
            <a:fillRect/>
          </a:stretch>
        </p:blipFill>
        <p:spPr>
          <a:xfrm>
            <a:off x="319405" y="3632835"/>
            <a:ext cx="4194175" cy="2860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bright="-24000" contrast="24000"/>
          </a:blip>
          <a:srcRect/>
          <a:stretch>
            <a:fillRect/>
          </a:stretch>
        </p:blipFill>
        <p:spPr>
          <a:xfrm>
            <a:off x="4649470" y="546735"/>
            <a:ext cx="4416425" cy="31483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48835" y="4004945"/>
            <a:ext cx="4417060" cy="232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200" b="1">
                <a:solidFill>
                  <a:srgbClr val="FF0000"/>
                </a:solidFill>
              </a:rPr>
              <a:t>第一组：</a:t>
            </a:r>
            <a:r>
              <a:rPr lang="zh-CN" altLang="en-US" sz="1200"/>
              <a:t>我们能看到的只是一些符号的书写，我们却看不到孩子的任何主张，甚至于连最能反映个体特性的笔迹都感受不到。画面只有责任感的沉重。</a:t>
            </a:r>
            <a:endParaRPr lang="zh-CN" altLang="en-US" sz="1200"/>
          </a:p>
          <a:p>
            <a:pPr algn="l">
              <a:lnSpc>
                <a:spcPct val="110000"/>
              </a:lnSpc>
            </a:pPr>
            <a:endParaRPr lang="zh-CN" altLang="en-US" sz="1200"/>
          </a:p>
          <a:p>
            <a:pPr algn="l">
              <a:lnSpc>
                <a:spcPct val="110000"/>
              </a:lnSpc>
            </a:pPr>
            <a:r>
              <a:rPr lang="zh-CN" altLang="en-US" sz="1200" b="1">
                <a:solidFill>
                  <a:srgbClr val="FF0000"/>
                </a:solidFill>
              </a:rPr>
              <a:t>第二组：</a:t>
            </a:r>
            <a:r>
              <a:rPr lang="zh-CN" altLang="en-US" sz="1200"/>
              <a:t>同样是长颈鹿，孩子却有自己的荒谬认知，长颈鹿脖子长的可以伸入云朵，还有足够的长度伸得更高。我们能感受到孩子像玩游戏一样的状态，也甚至可以感受到孩子当时作画时的自言自语与欢笑。那幅海滩的风景画，似乎可以感受到在海滩上嬉戏时的为所欲为，松松的洋洋洒洒，可以看到笔在画面呼呼的划过，手在纸面快乐的拍打，感觉画面海风飘过，清爽而通透。</a:t>
            </a:r>
            <a:endParaRPr lang="zh-CN" altLang="en-US" sz="1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825" y="546735"/>
            <a:ext cx="3059430" cy="5758180"/>
          </a:xfrm>
          <a:prstGeom prst="rect">
            <a:avLst/>
          </a:prstGeom>
        </p:spPr>
      </p:pic>
    </p:spTree>
  </p:cSld>
  <p:clrMapOvr>
    <a:masterClrMapping/>
  </p:clrMapOvr>
  <p:transition advTm="6833"/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3462</Words>
  <Application>WPS 演示</Application>
  <PresentationFormat>宽屏</PresentationFormat>
  <Paragraphs>178</Paragraphs>
  <Slides>81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81</vt:i4>
      </vt:variant>
    </vt:vector>
  </HeadingPairs>
  <TitlesOfParts>
    <vt:vector size="92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微软雅黑 Light</vt:lpstr>
      <vt:lpstr>黑体</vt:lpstr>
      <vt:lpstr>Office 主题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自信和自由在绘画中的重要性</vt:lpstr>
      <vt:lpstr>自信和自由在绘画中的重要性</vt:lpstr>
      <vt:lpstr>自信和自由在绘画中的重要性</vt:lpstr>
      <vt:lpstr>PowerPoint 演示文稿</vt:lpstr>
      <vt:lpstr>PowerPoint 演示文稿</vt:lpstr>
      <vt:lpstr>学生经常画相同的形象怎么办?</vt:lpstr>
      <vt:lpstr>学生经常画相同的形象怎么办?</vt:lpstr>
      <vt:lpstr>学生经常画相同的形象怎么办?</vt:lpstr>
      <vt:lpstr>PowerPoint 演示文稿</vt:lpstr>
      <vt:lpstr>PowerPoint 演示文稿</vt:lpstr>
      <vt:lpstr>PowerPoint 演示文稿</vt:lpstr>
      <vt:lpstr>辅导要点：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耕夫1379520293</cp:lastModifiedBy>
  <cp:revision>136</cp:revision>
  <dcterms:created xsi:type="dcterms:W3CDTF">2016-12-13T02:52:00Z</dcterms:created>
  <dcterms:modified xsi:type="dcterms:W3CDTF">2018-01-26T05:28:52Z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