
<file path=[Content_Types].xml><?xml version="1.0" encoding="utf-8"?>
<Types xmlns="http://schemas.openxmlformats.org/package/2006/content-types">
  <Default Extension="jpeg" ContentType="image/jpeg"/>
  <Default Extension="xlsx" ContentType="application/vnd.openxmlformats-officedocument.spreadsheetml.sheet"/>
  <Default Extension="wdp" ContentType="image/vnd.ms-photo"/>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7"/>
  </p:notesMasterIdLst>
  <p:sldIdLst>
    <p:sldId id="374" r:id="rId5"/>
    <p:sldId id="340" r:id="rId6"/>
    <p:sldId id="520" r:id="rId8"/>
    <p:sldId id="376" r:id="rId9"/>
    <p:sldId id="337" r:id="rId10"/>
    <p:sldId id="338" r:id="rId11"/>
    <p:sldId id="354" r:id="rId12"/>
    <p:sldId id="339" r:id="rId13"/>
    <p:sldId id="356" r:id="rId14"/>
    <p:sldId id="357" r:id="rId15"/>
    <p:sldId id="358" r:id="rId16"/>
    <p:sldId id="359" r:id="rId17"/>
    <p:sldId id="360" r:id="rId18"/>
    <p:sldId id="361" r:id="rId19"/>
    <p:sldId id="362" r:id="rId20"/>
    <p:sldId id="363" r:id="rId21"/>
    <p:sldId id="364" r:id="rId22"/>
    <p:sldId id="365" r:id="rId23"/>
    <p:sldId id="491" r:id="rId24"/>
    <p:sldId id="366" r:id="rId25"/>
    <p:sldId id="375" r:id="rId26"/>
    <p:sldId id="314" r:id="rId27"/>
    <p:sldId id="368" r:id="rId28"/>
    <p:sldId id="590" r:id="rId29"/>
    <p:sldId id="355" r:id="rId30"/>
    <p:sldId id="341" r:id="rId31"/>
    <p:sldId id="344" r:id="rId32"/>
    <p:sldId id="523" r:id="rId33"/>
    <p:sldId id="524" r:id="rId34"/>
    <p:sldId id="525" r:id="rId35"/>
    <p:sldId id="526" r:id="rId36"/>
    <p:sldId id="345" r:id="rId37"/>
    <p:sldId id="527" r:id="rId38"/>
    <p:sldId id="528" r:id="rId39"/>
    <p:sldId id="529" r:id="rId40"/>
    <p:sldId id="530" r:id="rId41"/>
    <p:sldId id="346" r:id="rId42"/>
    <p:sldId id="531" r:id="rId43"/>
    <p:sldId id="532" r:id="rId44"/>
    <p:sldId id="533" r:id="rId45"/>
    <p:sldId id="534" r:id="rId46"/>
    <p:sldId id="535" r:id="rId47"/>
    <p:sldId id="536" r:id="rId48"/>
    <p:sldId id="537" r:id="rId49"/>
    <p:sldId id="538" r:id="rId50"/>
    <p:sldId id="522" r:id="rId51"/>
    <p:sldId id="539" r:id="rId52"/>
    <p:sldId id="540" r:id="rId53"/>
    <p:sldId id="347" r:id="rId54"/>
    <p:sldId id="348" r:id="rId55"/>
    <p:sldId id="580" r:id="rId56"/>
    <p:sldId id="454" r:id="rId57"/>
    <p:sldId id="582" r:id="rId58"/>
    <p:sldId id="349" r:id="rId59"/>
    <p:sldId id="581" r:id="rId60"/>
    <p:sldId id="583" r:id="rId61"/>
    <p:sldId id="455" r:id="rId62"/>
    <p:sldId id="461" r:id="rId63"/>
    <p:sldId id="627" r:id="rId64"/>
    <p:sldId id="578" r:id="rId65"/>
    <p:sldId id="326" r:id="rId66"/>
  </p:sldIdLst>
  <p:sldSz cx="9144000" cy="6858000" type="screen4x3"/>
  <p:notesSz cx="6858000" cy="9947275"/>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jglxg" initials="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00"/>
    <a:srgbClr val="FCDE04"/>
    <a:srgbClr val="2301F1"/>
    <a:srgbClr val="368FBC"/>
    <a:srgbClr val="FF9900"/>
    <a:srgbClr val="5DAAD1"/>
    <a:srgbClr val="7FBCDB"/>
    <a:srgbClr val="9DCCE3"/>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416" autoAdjust="0"/>
    <p:restoredTop sz="94660"/>
  </p:normalViewPr>
  <p:slideViewPr>
    <p:cSldViewPr snapToGrid="0" snapToObjects="1">
      <p:cViewPr varScale="1">
        <p:scale>
          <a:sx n="97" d="100"/>
          <a:sy n="97" d="100"/>
        </p:scale>
        <p:origin x="-102" y="-120"/>
      </p:cViewPr>
      <p:guideLst>
        <p:guide orient="horz" pos="2180"/>
        <p:guide pos="2913"/>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0" Type="http://schemas.openxmlformats.org/officeDocument/2006/relationships/commentAuthors" Target="commentAuthors.xml"/><Relationship Id="rId7" Type="http://schemas.openxmlformats.org/officeDocument/2006/relationships/notesMaster" Target="notesMasters/notesMaster1.xml"/><Relationship Id="rId69" Type="http://schemas.openxmlformats.org/officeDocument/2006/relationships/tableStyles" Target="tableStyles.xml"/><Relationship Id="rId68" Type="http://schemas.openxmlformats.org/officeDocument/2006/relationships/viewProps" Target="viewProps.xml"/><Relationship Id="rId67" Type="http://schemas.openxmlformats.org/officeDocument/2006/relationships/presProps" Target="presProps.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slide" Target="slides/slide2.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1" Type="http://schemas.openxmlformats.org/officeDocument/2006/relationships/package" Target="../embeddings/Workbook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lgn="ctr">
              <a:defRPr lang="zh-CN" sz="1800" b="1" i="0" u="none" strike="noStrike" kern="1200" baseline="0">
                <a:solidFill>
                  <a:schemeClr val="bg1"/>
                </a:solidFill>
                <a:latin typeface="黑体" panose="02010609060101010101" pitchFamily="49" charset="-122"/>
                <a:ea typeface="黑体" panose="02010609060101010101" pitchFamily="49" charset="-122"/>
                <a:cs typeface="+mn-cs"/>
              </a:defRPr>
            </a:pPr>
            <a:r>
              <a:rPr lang="en-US" dirty="0" smtClean="0">
                <a:solidFill>
                  <a:schemeClr val="bg1"/>
                </a:solidFill>
                <a:latin typeface="黑体" panose="02010609060101010101" pitchFamily="49" charset="-122"/>
                <a:ea typeface="黑体" panose="02010609060101010101" pitchFamily="49" charset="-122"/>
              </a:rPr>
              <a:t> </a:t>
            </a:r>
            <a:endParaRPr lang="zh-CN" dirty="0">
              <a:solidFill>
                <a:schemeClr val="bg1"/>
              </a:solidFill>
              <a:latin typeface="黑体" panose="02010609060101010101" pitchFamily="49" charset="-122"/>
              <a:ea typeface="黑体" panose="02010609060101010101" pitchFamily="49" charset="-122"/>
            </a:endParaRPr>
          </a:p>
        </c:rich>
      </c:tx>
      <c:layout>
        <c:manualLayout>
          <c:xMode val="edge"/>
          <c:yMode val="edge"/>
          <c:x val="0.420730986939885"/>
          <c:y val="0.507038588261574"/>
        </c:manualLayout>
      </c:layout>
      <c:overlay val="0"/>
      <c:spPr>
        <a:noFill/>
        <a:ln>
          <a:noFill/>
        </a:ln>
        <a:effectLst/>
      </c:spPr>
    </c:title>
    <c:autoTitleDeleted val="0"/>
    <c:plotArea>
      <c:layout/>
      <c:doughnutChart>
        <c:varyColors val="1"/>
        <c:ser>
          <c:idx val="0"/>
          <c:order val="0"/>
          <c:tx>
            <c:strRef>
              <c:f>Sheet1!$B$1</c:f>
              <c:strCache>
                <c:ptCount val="1"/>
                <c:pt idx="0">
                  <c:v>500名校长</c:v>
                </c:pt>
              </c:strCache>
            </c:strRef>
          </c:tx>
          <c:spPr>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l="50000" t="50000" r="50000" b="50000"/>
              </a:path>
              <a:tileRect/>
            </a:gradFill>
            <a:effectLst/>
          </c:spPr>
          <c:explosion val="0"/>
          <c:dPt>
            <c:idx val="0"/>
            <c:bubble3D val="0"/>
            <c:spPr>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l="50000" t="50000" r="50000" b="50000"/>
                </a:path>
                <a:tileRect/>
              </a:gradFill>
              <a:ln>
                <a:noFill/>
              </a:ln>
              <a:effectLst/>
            </c:spPr>
          </c:dPt>
          <c:dPt>
            <c:idx val="1"/>
            <c:bubble3D val="0"/>
            <c:spPr>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l="50000" t="50000" r="50000" b="50000"/>
                </a:path>
                <a:tileRect/>
              </a:gradFill>
              <a:ln>
                <a:noFill/>
              </a:ln>
              <a:effectLst/>
            </c:spPr>
          </c:dPt>
          <c:dLbls>
            <c:delete val="1"/>
          </c:dLbls>
          <c:cat>
            <c:strRef>
              <c:f>Sheet1!$A$2:$A$3</c:f>
              <c:strCache>
                <c:ptCount val="1"/>
                <c:pt idx="0">
                  <c:v>已完成</c:v>
                </c:pt>
              </c:strCache>
            </c:strRef>
          </c:cat>
          <c:val>
            <c:numRef>
              <c:f>Sheet1!$B$2:$B$3</c:f>
              <c:numCache>
                <c:formatCode>General</c:formatCode>
                <c:ptCount val="2"/>
                <c:pt idx="0">
                  <c:v>300</c:v>
                </c:pt>
                <c:pt idx="1">
                  <c:v>0</c:v>
                </c:pt>
              </c:numCache>
            </c:numRef>
          </c:val>
        </c:ser>
        <c:dLbls>
          <c:showLegendKey val="0"/>
          <c:showVal val="0"/>
          <c:showCatName val="0"/>
          <c:showSerName val="0"/>
          <c:showPercent val="0"/>
          <c:showBubbleSize val="0"/>
          <c:showLeaderLines val="1"/>
        </c:dLbls>
        <c:firstSliceAng val="0"/>
        <c:holeSize val="48"/>
      </c:doughnutChart>
      <c:spPr>
        <a:noFill/>
        <a:ln w="25407">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lgn="ctr">
              <a:defRPr lang="zh-CN" sz="1795" b="1" i="0" u="none" strike="noStrike" kern="1200" baseline="0">
                <a:solidFill>
                  <a:schemeClr val="bg1"/>
                </a:solidFill>
                <a:latin typeface="黑体" panose="02010609060101010101" pitchFamily="49" charset="-122"/>
                <a:ea typeface="黑体" panose="02010609060101010101" pitchFamily="49" charset="-122"/>
                <a:cs typeface="+mn-cs"/>
              </a:defRPr>
            </a:pPr>
            <a:r>
              <a:rPr lang="en-US" dirty="0" smtClean="0">
                <a:solidFill>
                  <a:schemeClr val="bg1"/>
                </a:solidFill>
                <a:latin typeface="黑体" panose="02010609060101010101" pitchFamily="49" charset="-122"/>
                <a:ea typeface="黑体" panose="02010609060101010101" pitchFamily="49" charset="-122"/>
              </a:rPr>
              <a:t> </a:t>
            </a:r>
            <a:endParaRPr lang="zh-CN" dirty="0">
              <a:solidFill>
                <a:schemeClr val="bg1"/>
              </a:solidFill>
              <a:latin typeface="黑体" panose="02010609060101010101" pitchFamily="49" charset="-122"/>
              <a:ea typeface="黑体" panose="02010609060101010101" pitchFamily="49" charset="-122"/>
            </a:endParaRPr>
          </a:p>
        </c:rich>
      </c:tx>
      <c:layout>
        <c:manualLayout>
          <c:xMode val="edge"/>
          <c:yMode val="edge"/>
          <c:x val="0.420730986939885"/>
          <c:y val="0.507038588261574"/>
        </c:manualLayout>
      </c:layout>
      <c:overlay val="0"/>
      <c:spPr>
        <a:noFill/>
        <a:ln>
          <a:noFill/>
        </a:ln>
        <a:effectLst/>
      </c:spPr>
    </c:title>
    <c:autoTitleDeleted val="0"/>
    <c:plotArea>
      <c:layout/>
      <c:doughnutChart>
        <c:varyColors val="1"/>
        <c:ser>
          <c:idx val="0"/>
          <c:order val="0"/>
          <c:tx>
            <c:strRef>
              <c:f>Sheet1!$B$1</c:f>
              <c:strCache>
                <c:ptCount val="1"/>
                <c:pt idx="0">
                  <c:v>500名校长</c:v>
                </c:pt>
              </c:strCache>
            </c:strRef>
          </c:tx>
          <c:spPr>
            <a:effectLst/>
          </c:spPr>
          <c:explosion val="0"/>
          <c:dPt>
            <c:idx val="0"/>
            <c:bubble3D val="0"/>
            <c:spPr>
              <a:solidFill>
                <a:srgbClr val="E46C0A"/>
              </a:solidFill>
              <a:ln>
                <a:noFill/>
              </a:ln>
              <a:effectLst/>
            </c:spPr>
          </c:dPt>
          <c:dPt>
            <c:idx val="1"/>
            <c:bubble3D val="0"/>
            <c:spPr>
              <a:solidFill>
                <a:schemeClr val="accent3">
                  <a:tint val="76667"/>
                </a:schemeClr>
              </a:solidFill>
              <a:ln>
                <a:noFill/>
              </a:ln>
              <a:effectLst/>
            </c:spPr>
          </c:dPt>
          <c:dLbls>
            <c:delete val="1"/>
          </c:dLbls>
          <c:cat>
            <c:strRef>
              <c:f>Sheet1!$A$2:$A$3</c:f>
              <c:strCache>
                <c:ptCount val="1"/>
                <c:pt idx="0">
                  <c:v>已完成</c:v>
                </c:pt>
              </c:strCache>
            </c:strRef>
          </c:cat>
          <c:val>
            <c:numRef>
              <c:f>Sheet1!$B$2:$B$3</c:f>
              <c:numCache>
                <c:formatCode>General</c:formatCode>
                <c:ptCount val="2"/>
                <c:pt idx="0">
                  <c:v>500</c:v>
                </c:pt>
                <c:pt idx="1">
                  <c:v>0</c:v>
                </c:pt>
              </c:numCache>
            </c:numRef>
          </c:val>
        </c:ser>
        <c:dLbls>
          <c:showLegendKey val="0"/>
          <c:showVal val="0"/>
          <c:showCatName val="0"/>
          <c:showSerName val="0"/>
          <c:showPercent val="0"/>
          <c:showBubbleSize val="0"/>
          <c:showLeaderLines val="1"/>
        </c:dLbls>
        <c:firstSliceAng val="0"/>
        <c:holeSize val="48"/>
      </c:doughnutChart>
      <c:spPr>
        <a:noFill/>
        <a:ln w="25360">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795"/>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lgn="ctr">
              <a:defRPr lang="zh-CN" sz="1800" b="1" i="0" u="none" strike="noStrike" kern="1200" baseline="0">
                <a:solidFill>
                  <a:schemeClr val="bg1"/>
                </a:solidFill>
                <a:latin typeface="黑体" panose="02010609060101010101" pitchFamily="49" charset="-122"/>
                <a:ea typeface="黑体" panose="02010609060101010101" pitchFamily="49" charset="-122"/>
                <a:cs typeface="+mn-cs"/>
              </a:defRPr>
            </a:pPr>
            <a:r>
              <a:rPr lang="en-US" dirty="0" smtClean="0">
                <a:solidFill>
                  <a:schemeClr val="bg1"/>
                </a:solidFill>
                <a:latin typeface="黑体" panose="02010609060101010101" pitchFamily="49" charset="-122"/>
                <a:ea typeface="黑体" panose="02010609060101010101" pitchFamily="49" charset="-122"/>
              </a:rPr>
              <a:t> </a:t>
            </a:r>
            <a:endParaRPr lang="zh-CN" dirty="0">
              <a:solidFill>
                <a:schemeClr val="bg1"/>
              </a:solidFill>
              <a:latin typeface="黑体" panose="02010609060101010101" pitchFamily="49" charset="-122"/>
              <a:ea typeface="黑体" panose="02010609060101010101" pitchFamily="49" charset="-122"/>
            </a:endParaRPr>
          </a:p>
        </c:rich>
      </c:tx>
      <c:layout>
        <c:manualLayout>
          <c:xMode val="edge"/>
          <c:yMode val="edge"/>
          <c:x val="0.420730986939885"/>
          <c:y val="0.507038588261574"/>
        </c:manualLayout>
      </c:layout>
      <c:overlay val="0"/>
      <c:spPr>
        <a:noFill/>
        <a:ln>
          <a:noFill/>
        </a:ln>
        <a:effectLst/>
      </c:spPr>
    </c:title>
    <c:autoTitleDeleted val="0"/>
    <c:plotArea>
      <c:layout/>
      <c:doughnutChart>
        <c:varyColors val="1"/>
        <c:ser>
          <c:idx val="0"/>
          <c:order val="0"/>
          <c:tx>
            <c:strRef>
              <c:f>Sheet1!$B$1</c:f>
              <c:strCache>
                <c:ptCount val="1"/>
                <c:pt idx="0">
                  <c:v>500名校长</c:v>
                </c:pt>
              </c:strCache>
            </c:strRef>
          </c:tx>
          <c:spPr>
            <a:effectLst/>
          </c:spPr>
          <c:explosion val="0"/>
          <c:dPt>
            <c:idx val="0"/>
            <c:bubble3D val="0"/>
            <c:spPr>
              <a:solidFill>
                <a:srgbClr val="00B0F0"/>
              </a:solidFill>
              <a:ln>
                <a:noFill/>
              </a:ln>
              <a:effectLst/>
            </c:spPr>
          </c:dPt>
          <c:dPt>
            <c:idx val="1"/>
            <c:bubble3D val="0"/>
            <c:spPr>
              <a:solidFill>
                <a:schemeClr val="accent3">
                  <a:tint val="76667"/>
                </a:schemeClr>
              </a:solidFill>
              <a:ln>
                <a:noFill/>
              </a:ln>
              <a:effectLst/>
            </c:spPr>
          </c:dPt>
          <c:dLbls>
            <c:delete val="1"/>
          </c:dLbls>
          <c:cat>
            <c:strRef>
              <c:f>Sheet1!$A$2:$A$3</c:f>
              <c:strCache>
                <c:ptCount val="1"/>
                <c:pt idx="0">
                  <c:v>已完成</c:v>
                </c:pt>
              </c:strCache>
            </c:strRef>
          </c:cat>
          <c:val>
            <c:numRef>
              <c:f>Sheet1!$B$2:$B$3</c:f>
              <c:numCache>
                <c:formatCode>General</c:formatCode>
                <c:ptCount val="2"/>
                <c:pt idx="0">
                  <c:v>200</c:v>
                </c:pt>
                <c:pt idx="1">
                  <c:v>0</c:v>
                </c:pt>
              </c:numCache>
            </c:numRef>
          </c:val>
        </c:ser>
        <c:dLbls>
          <c:showLegendKey val="0"/>
          <c:showVal val="0"/>
          <c:showCatName val="0"/>
          <c:showSerName val="0"/>
          <c:showPercent val="0"/>
          <c:showBubbleSize val="0"/>
          <c:showLeaderLines val="1"/>
        </c:dLbls>
        <c:firstSliceAng val="0"/>
        <c:holeSize val="48"/>
      </c:doughnutChart>
      <c:spPr>
        <a:noFill/>
        <a:ln w="25370">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lgn="ctr">
              <a:defRPr lang="zh-CN" sz="1800" b="1" i="0" u="none" strike="noStrike" kern="1200" baseline="0">
                <a:solidFill>
                  <a:schemeClr val="bg1"/>
                </a:solidFill>
                <a:latin typeface="黑体" panose="02010609060101010101" pitchFamily="49" charset="-122"/>
                <a:ea typeface="黑体" panose="02010609060101010101" pitchFamily="49" charset="-122"/>
                <a:cs typeface="+mn-cs"/>
              </a:defRPr>
            </a:pPr>
            <a:r>
              <a:rPr lang="en-US" dirty="0" smtClean="0">
                <a:solidFill>
                  <a:schemeClr val="bg1"/>
                </a:solidFill>
                <a:latin typeface="黑体" panose="02010609060101010101" pitchFamily="49" charset="-122"/>
                <a:ea typeface="黑体" panose="02010609060101010101" pitchFamily="49" charset="-122"/>
              </a:rPr>
              <a:t> </a:t>
            </a:r>
            <a:endParaRPr lang="zh-CN" dirty="0">
              <a:solidFill>
                <a:schemeClr val="bg1"/>
              </a:solidFill>
              <a:latin typeface="黑体" panose="02010609060101010101" pitchFamily="49" charset="-122"/>
              <a:ea typeface="黑体" panose="02010609060101010101" pitchFamily="49" charset="-122"/>
            </a:endParaRPr>
          </a:p>
        </c:rich>
      </c:tx>
      <c:layout>
        <c:manualLayout>
          <c:xMode val="edge"/>
          <c:yMode val="edge"/>
          <c:x val="0.420730986939885"/>
          <c:y val="0.507038588261574"/>
        </c:manualLayout>
      </c:layout>
      <c:overlay val="0"/>
      <c:spPr>
        <a:noFill/>
        <a:ln>
          <a:noFill/>
        </a:ln>
        <a:effectLst/>
      </c:spPr>
    </c:title>
    <c:autoTitleDeleted val="0"/>
    <c:plotArea>
      <c:layout/>
      <c:doughnutChart>
        <c:varyColors val="1"/>
        <c:ser>
          <c:idx val="0"/>
          <c:order val="0"/>
          <c:tx>
            <c:strRef>
              <c:f>Sheet1!$B$1</c:f>
              <c:strCache>
                <c:ptCount val="1"/>
                <c:pt idx="0">
                  <c:v>1000名</c:v>
                </c:pt>
              </c:strCache>
            </c:strRef>
          </c:tx>
          <c:spPr>
            <a:effectLst/>
          </c:spPr>
          <c:explosion val="0"/>
          <c:dPt>
            <c:idx val="0"/>
            <c:bubble3D val="0"/>
            <c:spPr>
              <a:solidFill>
                <a:srgbClr val="92D050"/>
              </a:solidFill>
              <a:ln>
                <a:noFill/>
              </a:ln>
              <a:effectLst/>
            </c:spPr>
          </c:dPt>
          <c:dPt>
            <c:idx val="1"/>
            <c:bubble3D val="0"/>
            <c:spPr>
              <a:solidFill>
                <a:schemeClr val="accent3">
                  <a:tint val="76667"/>
                </a:schemeClr>
              </a:solidFill>
              <a:ln>
                <a:noFill/>
              </a:ln>
              <a:effectLst/>
            </c:spPr>
          </c:dPt>
          <c:dLbls>
            <c:delete val="1"/>
          </c:dLbls>
          <c:cat>
            <c:strRef>
              <c:f>Sheet1!$A$2:$A$3</c:f>
              <c:strCache>
                <c:ptCount val="1"/>
                <c:pt idx="0">
                  <c:v>已完成</c:v>
                </c:pt>
              </c:strCache>
            </c:strRef>
          </c:cat>
          <c:val>
            <c:numRef>
              <c:f>Sheet1!$B$2:$B$3</c:f>
              <c:numCache>
                <c:formatCode>General</c:formatCode>
                <c:ptCount val="2"/>
                <c:pt idx="0">
                  <c:v>1000</c:v>
                </c:pt>
                <c:pt idx="1">
                  <c:v>0</c:v>
                </c:pt>
              </c:numCache>
            </c:numRef>
          </c:val>
        </c:ser>
        <c:dLbls>
          <c:showLegendKey val="0"/>
          <c:showVal val="0"/>
          <c:showCatName val="0"/>
          <c:showSerName val="0"/>
          <c:showPercent val="0"/>
          <c:showBubbleSize val="0"/>
          <c:showLeaderLines val="1"/>
        </c:dLbls>
        <c:firstSliceAng val="0"/>
        <c:holeSize val="48"/>
      </c:doughnutChart>
      <c:spPr>
        <a:noFill/>
        <a:ln w="25407">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lgn="ctr">
              <a:defRPr lang="zh-CN" sz="1800" b="1" i="0" u="none" strike="noStrike" kern="1200" baseline="0">
                <a:solidFill>
                  <a:schemeClr val="bg1"/>
                </a:solidFill>
                <a:latin typeface="黑体" panose="02010609060101010101" pitchFamily="49" charset="-122"/>
                <a:ea typeface="黑体" panose="02010609060101010101" pitchFamily="49" charset="-122"/>
                <a:cs typeface="+mn-cs"/>
              </a:defRPr>
            </a:pPr>
            <a:r>
              <a:rPr lang="en-US" dirty="0" smtClean="0">
                <a:solidFill>
                  <a:schemeClr val="bg1"/>
                </a:solidFill>
                <a:latin typeface="黑体" panose="02010609060101010101" pitchFamily="49" charset="-122"/>
                <a:ea typeface="黑体" panose="02010609060101010101" pitchFamily="49" charset="-122"/>
              </a:rPr>
              <a:t> </a:t>
            </a:r>
            <a:endParaRPr lang="zh-CN" dirty="0">
              <a:solidFill>
                <a:schemeClr val="bg1"/>
              </a:solidFill>
              <a:latin typeface="黑体" panose="02010609060101010101" pitchFamily="49" charset="-122"/>
              <a:ea typeface="黑体" panose="02010609060101010101" pitchFamily="49" charset="-122"/>
            </a:endParaRPr>
          </a:p>
        </c:rich>
      </c:tx>
      <c:layout>
        <c:manualLayout>
          <c:xMode val="edge"/>
          <c:yMode val="edge"/>
          <c:x val="0.420730986939885"/>
          <c:y val="0.507038588261574"/>
        </c:manualLayout>
      </c:layout>
      <c:overlay val="0"/>
      <c:spPr>
        <a:noFill/>
        <a:ln>
          <a:noFill/>
        </a:ln>
        <a:effectLst/>
      </c:spPr>
    </c:title>
    <c:autoTitleDeleted val="0"/>
    <c:plotArea>
      <c:layout/>
      <c:doughnutChart>
        <c:varyColors val="1"/>
        <c:ser>
          <c:idx val="0"/>
          <c:order val="0"/>
          <c:tx>
            <c:strRef>
              <c:f>Sheet1!$B$1</c:f>
              <c:strCache>
                <c:ptCount val="1"/>
                <c:pt idx="0">
                  <c:v>500名校长</c:v>
                </c:pt>
              </c:strCache>
            </c:strRef>
          </c:tx>
          <c:spPr>
            <a:effectLst/>
          </c:spPr>
          <c:explosion val="0"/>
          <c:dPt>
            <c:idx val="0"/>
            <c:bubble3D val="0"/>
            <c:spPr>
              <a:solidFill>
                <a:schemeClr val="accent2"/>
              </a:solidFill>
              <a:ln>
                <a:noFill/>
              </a:ln>
              <a:effectLst/>
            </c:spPr>
          </c:dPt>
          <c:dPt>
            <c:idx val="1"/>
            <c:bubble3D val="0"/>
            <c:spPr>
              <a:solidFill>
                <a:schemeClr val="accent3">
                  <a:tint val="76667"/>
                </a:schemeClr>
              </a:solidFill>
              <a:ln>
                <a:noFill/>
              </a:ln>
              <a:effectLst/>
            </c:spPr>
          </c:dPt>
          <c:dLbls>
            <c:delete val="1"/>
          </c:dLbls>
          <c:cat>
            <c:strRef>
              <c:f>Sheet1!$A$2:$A$3</c:f>
              <c:strCache>
                <c:ptCount val="1"/>
                <c:pt idx="0">
                  <c:v>已完成</c:v>
                </c:pt>
              </c:strCache>
            </c:strRef>
          </c:cat>
          <c:val>
            <c:numRef>
              <c:f>Sheet1!$B$2:$B$3</c:f>
              <c:numCache>
                <c:formatCode>General</c:formatCode>
                <c:ptCount val="2"/>
                <c:pt idx="0">
                  <c:v>4480</c:v>
                </c:pt>
                <c:pt idx="1">
                  <c:v>4520</c:v>
                </c:pt>
              </c:numCache>
            </c:numRef>
          </c:val>
        </c:ser>
        <c:dLbls>
          <c:showLegendKey val="0"/>
          <c:showVal val="0"/>
          <c:showCatName val="0"/>
          <c:showSerName val="0"/>
          <c:showPercent val="0"/>
          <c:showBubbleSize val="0"/>
          <c:showLeaderLines val="1"/>
        </c:dLbls>
        <c:firstSliceAng val="0"/>
        <c:holeSize val="48"/>
      </c:doughnutChart>
      <c:spPr>
        <a:noFill/>
        <a:ln w="25370">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pP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36E0AE4-00F4-4632-B702-5192E66C64BA}" type="doc">
      <dgm:prSet loTypeId="urn:microsoft.com/office/officeart/2005/8/layout/cycle2" loCatId="cycle" qsTypeId="urn:microsoft.com/office/officeart/2005/8/quickstyle/simple1#2" qsCatId="simple" csTypeId="urn:microsoft.com/office/officeart/2005/8/colors/accent1_2#2" csCatId="accent1" phldr="1"/>
      <dgm:spPr/>
      <dgm:t>
        <a:bodyPr/>
        <a:lstStyle/>
        <a:p>
          <a:endParaRPr lang="zh-CN" altLang="en-US"/>
        </a:p>
      </dgm:t>
    </dgm:pt>
    <dgm:pt modelId="{9410F316-AD41-40D9-B7CA-CC569B98874A}">
      <dgm:prSet phldrT="[文本]"/>
      <dgm:spPr/>
      <dgm:t>
        <a:bodyPr/>
        <a:lstStyle/>
        <a:p>
          <a:r>
            <a:rPr lang="zh-CN" altLang="en-US" dirty="0" smtClean="0">
              <a:solidFill>
                <a:schemeClr val="tx1">
                  <a:lumMod val="95000"/>
                  <a:lumOff val="5000"/>
                </a:schemeClr>
              </a:solidFill>
              <a:latin typeface="隶书" panose="02010509060101010101" pitchFamily="49" charset="-122"/>
              <a:ea typeface="隶书" panose="02010509060101010101" pitchFamily="49" charset="-122"/>
            </a:rPr>
            <a:t>关键应用</a:t>
          </a:r>
          <a:endParaRPr lang="zh-CN" altLang="en-US" dirty="0">
            <a:solidFill>
              <a:schemeClr val="tx1">
                <a:lumMod val="95000"/>
                <a:lumOff val="5000"/>
              </a:schemeClr>
            </a:solidFill>
            <a:latin typeface="隶书" panose="02010509060101010101" pitchFamily="49" charset="-122"/>
            <a:ea typeface="隶书" panose="02010509060101010101" pitchFamily="49" charset="-122"/>
          </a:endParaRPr>
        </a:p>
      </dgm:t>
    </dgm:pt>
    <dgm:pt modelId="{D01AB3CA-5A10-4EBA-A4E9-C717D472EA92}" cxnId="{68CA6145-82D0-472D-B987-B1A229F66A3E}" type="parTrans">
      <dgm:prSet/>
      <dgm:spPr/>
      <dgm:t>
        <a:bodyPr/>
        <a:lstStyle/>
        <a:p>
          <a:endParaRPr lang="zh-CN" altLang="en-US"/>
        </a:p>
      </dgm:t>
    </dgm:pt>
    <dgm:pt modelId="{44BDDE2A-98B1-4BD0-A279-ABDCDD74A3D5}" cxnId="{68CA6145-82D0-472D-B987-B1A229F66A3E}" type="sibTrans">
      <dgm:prSet/>
      <dgm:spPr>
        <a:solidFill>
          <a:srgbClr val="92D050"/>
        </a:solidFill>
      </dgm:spPr>
      <dgm:t>
        <a:bodyPr/>
        <a:lstStyle/>
        <a:p>
          <a:endParaRPr lang="zh-CN" altLang="en-US"/>
        </a:p>
      </dgm:t>
    </dgm:pt>
    <dgm:pt modelId="{EB1C7521-8E1F-43BA-96DA-C5B3BB44D403}">
      <dgm:prSet phldrT="[文本]"/>
      <dgm:spPr/>
      <dgm:t>
        <a:bodyPr/>
        <a:lstStyle/>
        <a:p>
          <a:r>
            <a:rPr lang="zh-CN" altLang="en-US" dirty="0" smtClean="0">
              <a:solidFill>
                <a:schemeClr val="tx1">
                  <a:lumMod val="95000"/>
                  <a:lumOff val="5000"/>
                </a:schemeClr>
              </a:solidFill>
              <a:latin typeface="隶书" panose="02010509060101010101" pitchFamily="49" charset="-122"/>
              <a:ea typeface="隶书" panose="02010509060101010101" pitchFamily="49" charset="-122"/>
            </a:rPr>
            <a:t>教师能力</a:t>
          </a:r>
          <a:endParaRPr lang="zh-CN" altLang="en-US" dirty="0">
            <a:solidFill>
              <a:schemeClr val="tx1">
                <a:lumMod val="95000"/>
                <a:lumOff val="5000"/>
              </a:schemeClr>
            </a:solidFill>
            <a:latin typeface="隶书" panose="02010509060101010101" pitchFamily="49" charset="-122"/>
            <a:ea typeface="隶书" panose="02010509060101010101" pitchFamily="49" charset="-122"/>
          </a:endParaRPr>
        </a:p>
      </dgm:t>
    </dgm:pt>
    <dgm:pt modelId="{2E3EE75C-AD4D-4804-8150-870760052936}" cxnId="{22BB6828-FAF2-406D-8BE7-629A6CBC745B}" type="parTrans">
      <dgm:prSet/>
      <dgm:spPr/>
      <dgm:t>
        <a:bodyPr/>
        <a:lstStyle/>
        <a:p>
          <a:endParaRPr lang="zh-CN" altLang="en-US"/>
        </a:p>
      </dgm:t>
    </dgm:pt>
    <dgm:pt modelId="{C11D38E7-6F14-4522-906E-B9A70CC5B50F}" cxnId="{22BB6828-FAF2-406D-8BE7-629A6CBC745B}" type="sibTrans">
      <dgm:prSet/>
      <dgm:spPr>
        <a:solidFill>
          <a:srgbClr val="92D050"/>
        </a:solidFill>
      </dgm:spPr>
      <dgm:t>
        <a:bodyPr/>
        <a:lstStyle/>
        <a:p>
          <a:endParaRPr lang="zh-CN" altLang="en-US"/>
        </a:p>
      </dgm:t>
    </dgm:pt>
    <dgm:pt modelId="{AD0E7C42-BD47-4199-9C35-B35047075C02}">
      <dgm:prSet phldrT="[文本]"/>
      <dgm:spPr/>
      <dgm:t>
        <a:bodyPr/>
        <a:lstStyle/>
        <a:p>
          <a:r>
            <a:rPr lang="zh-CN" altLang="en-US" dirty="0" smtClean="0">
              <a:solidFill>
                <a:schemeClr val="tx1">
                  <a:lumMod val="95000"/>
                  <a:lumOff val="5000"/>
                </a:schemeClr>
              </a:solidFill>
              <a:latin typeface="隶书" panose="02010509060101010101" pitchFamily="49" charset="-122"/>
              <a:ea typeface="隶书" panose="02010509060101010101" pitchFamily="49" charset="-122"/>
            </a:rPr>
            <a:t>政策制度</a:t>
          </a:r>
          <a:endParaRPr lang="zh-CN" altLang="en-US" dirty="0">
            <a:solidFill>
              <a:schemeClr val="tx1">
                <a:lumMod val="95000"/>
                <a:lumOff val="5000"/>
              </a:schemeClr>
            </a:solidFill>
            <a:latin typeface="隶书" panose="02010509060101010101" pitchFamily="49" charset="-122"/>
            <a:ea typeface="隶书" panose="02010509060101010101" pitchFamily="49" charset="-122"/>
          </a:endParaRPr>
        </a:p>
      </dgm:t>
    </dgm:pt>
    <dgm:pt modelId="{8686BDC2-9712-4703-93EA-F97593C17D1A}" cxnId="{5042DACA-3B4D-49E7-BF48-C07AD88F27CE}" type="parTrans">
      <dgm:prSet/>
      <dgm:spPr/>
      <dgm:t>
        <a:bodyPr/>
        <a:lstStyle/>
        <a:p>
          <a:endParaRPr lang="zh-CN" altLang="en-US"/>
        </a:p>
      </dgm:t>
    </dgm:pt>
    <dgm:pt modelId="{D7A413CA-2F1D-45FF-A8EC-62B0C048C825}" cxnId="{5042DACA-3B4D-49E7-BF48-C07AD88F27CE}" type="sibTrans">
      <dgm:prSet/>
      <dgm:spPr>
        <a:solidFill>
          <a:srgbClr val="92D050"/>
        </a:solidFill>
      </dgm:spPr>
      <dgm:t>
        <a:bodyPr/>
        <a:lstStyle/>
        <a:p>
          <a:endParaRPr lang="zh-CN" altLang="en-US"/>
        </a:p>
      </dgm:t>
    </dgm:pt>
    <dgm:pt modelId="{B1FAE06A-79A9-48D8-AEB7-E6F1E03A6930}">
      <dgm:prSet phldrT="[文本]"/>
      <dgm:spPr/>
      <dgm:t>
        <a:bodyPr/>
        <a:lstStyle/>
        <a:p>
          <a:r>
            <a:rPr lang="zh-CN" altLang="en-US" dirty="0" smtClean="0">
              <a:solidFill>
                <a:schemeClr val="tx1">
                  <a:lumMod val="95000"/>
                  <a:lumOff val="5000"/>
                </a:schemeClr>
              </a:solidFill>
              <a:latin typeface="隶书" panose="02010509060101010101" pitchFamily="49" charset="-122"/>
              <a:ea typeface="隶书" panose="02010509060101010101" pitchFamily="49" charset="-122"/>
            </a:rPr>
            <a:t>基础环境</a:t>
          </a:r>
          <a:endParaRPr lang="zh-CN" altLang="en-US" dirty="0">
            <a:solidFill>
              <a:schemeClr val="tx1">
                <a:lumMod val="95000"/>
                <a:lumOff val="5000"/>
              </a:schemeClr>
            </a:solidFill>
            <a:latin typeface="隶书" panose="02010509060101010101" pitchFamily="49" charset="-122"/>
            <a:ea typeface="隶书" panose="02010509060101010101" pitchFamily="49" charset="-122"/>
          </a:endParaRPr>
        </a:p>
      </dgm:t>
    </dgm:pt>
    <dgm:pt modelId="{CCFF39A9-B9BA-439A-8492-5A6C970A62F7}" cxnId="{48E583E7-9EA7-4522-A3D0-CAF42C199139}" type="parTrans">
      <dgm:prSet/>
      <dgm:spPr/>
      <dgm:t>
        <a:bodyPr/>
        <a:lstStyle/>
        <a:p>
          <a:endParaRPr lang="zh-CN" altLang="en-US"/>
        </a:p>
      </dgm:t>
    </dgm:pt>
    <dgm:pt modelId="{2374F4FD-947B-4E4D-88A8-06B9B9F1CFE1}" cxnId="{48E583E7-9EA7-4522-A3D0-CAF42C199139}" type="sibTrans">
      <dgm:prSet/>
      <dgm:spPr>
        <a:solidFill>
          <a:srgbClr val="92D050"/>
        </a:solidFill>
      </dgm:spPr>
      <dgm:t>
        <a:bodyPr/>
        <a:lstStyle/>
        <a:p>
          <a:endParaRPr lang="zh-CN" altLang="en-US"/>
        </a:p>
      </dgm:t>
    </dgm:pt>
    <dgm:pt modelId="{171F43CA-E506-4201-A363-E9EA86CD9E12}">
      <dgm:prSet phldrT="[文本]"/>
      <dgm:spPr/>
      <dgm:t>
        <a:bodyPr/>
        <a:lstStyle/>
        <a:p>
          <a:r>
            <a:rPr lang="zh-CN" altLang="en-US" b="1" dirty="0" smtClean="0">
              <a:solidFill>
                <a:schemeClr val="tx1">
                  <a:lumMod val="95000"/>
                  <a:lumOff val="5000"/>
                </a:schemeClr>
              </a:solidFill>
              <a:latin typeface="隶书" panose="02010509060101010101" pitchFamily="49" charset="-122"/>
              <a:ea typeface="隶书" panose="02010509060101010101" pitchFamily="49" charset="-122"/>
            </a:rPr>
            <a:t>数字资源</a:t>
          </a:r>
          <a:endParaRPr lang="zh-CN" altLang="en-US" b="1" dirty="0">
            <a:solidFill>
              <a:schemeClr val="tx1">
                <a:lumMod val="95000"/>
                <a:lumOff val="5000"/>
              </a:schemeClr>
            </a:solidFill>
            <a:latin typeface="隶书" panose="02010509060101010101" pitchFamily="49" charset="-122"/>
            <a:ea typeface="隶书" panose="02010509060101010101" pitchFamily="49" charset="-122"/>
          </a:endParaRPr>
        </a:p>
      </dgm:t>
    </dgm:pt>
    <dgm:pt modelId="{4D0B7AE2-F85C-4575-AC6F-B87267DF4616}" cxnId="{BB4B2859-FF14-4A1C-9765-4799096D62D0}" type="parTrans">
      <dgm:prSet/>
      <dgm:spPr/>
      <dgm:t>
        <a:bodyPr/>
        <a:lstStyle/>
        <a:p>
          <a:endParaRPr lang="zh-CN" altLang="en-US"/>
        </a:p>
      </dgm:t>
    </dgm:pt>
    <dgm:pt modelId="{785AA788-7056-4BFB-8823-7B98A340CDC5}" cxnId="{BB4B2859-FF14-4A1C-9765-4799096D62D0}" type="sibTrans">
      <dgm:prSet/>
      <dgm:spPr>
        <a:solidFill>
          <a:srgbClr val="92D050"/>
        </a:solidFill>
      </dgm:spPr>
      <dgm:t>
        <a:bodyPr/>
        <a:lstStyle/>
        <a:p>
          <a:endParaRPr lang="zh-CN" altLang="en-US"/>
        </a:p>
      </dgm:t>
    </dgm:pt>
    <dgm:pt modelId="{808CF7E1-B598-445D-AD58-D0359EE638A3}" type="pres">
      <dgm:prSet presAssocID="{736E0AE4-00F4-4632-B702-5192E66C64BA}" presName="cycle" presStyleCnt="0">
        <dgm:presLayoutVars>
          <dgm:dir/>
          <dgm:resizeHandles val="exact"/>
        </dgm:presLayoutVars>
      </dgm:prSet>
      <dgm:spPr/>
      <dgm:t>
        <a:bodyPr/>
        <a:lstStyle/>
        <a:p>
          <a:endParaRPr lang="zh-CN" altLang="en-US"/>
        </a:p>
      </dgm:t>
    </dgm:pt>
    <dgm:pt modelId="{0311F5B6-6377-42DA-AFC5-97E4486B166D}" type="pres">
      <dgm:prSet presAssocID="{9410F316-AD41-40D9-B7CA-CC569B98874A}" presName="node" presStyleLbl="node1" presStyleIdx="0" presStyleCnt="5">
        <dgm:presLayoutVars>
          <dgm:bulletEnabled val="1"/>
        </dgm:presLayoutVars>
      </dgm:prSet>
      <dgm:spPr/>
      <dgm:t>
        <a:bodyPr/>
        <a:lstStyle/>
        <a:p>
          <a:endParaRPr lang="zh-CN" altLang="en-US"/>
        </a:p>
      </dgm:t>
    </dgm:pt>
    <dgm:pt modelId="{FDF7E674-2637-4666-AFD2-4F72F71F6575}" type="pres">
      <dgm:prSet presAssocID="{44BDDE2A-98B1-4BD0-A279-ABDCDD74A3D5}" presName="sibTrans" presStyleLbl="sibTrans2D1" presStyleIdx="0" presStyleCnt="5" custScaleX="232335"/>
      <dgm:spPr>
        <a:prstGeom prst="leftRightArrow">
          <a:avLst/>
        </a:prstGeom>
      </dgm:spPr>
      <dgm:t>
        <a:bodyPr/>
        <a:lstStyle/>
        <a:p>
          <a:endParaRPr lang="zh-CN" altLang="en-US"/>
        </a:p>
      </dgm:t>
    </dgm:pt>
    <dgm:pt modelId="{310DE798-B75C-4AEA-99A8-5C406716673A}" type="pres">
      <dgm:prSet presAssocID="{44BDDE2A-98B1-4BD0-A279-ABDCDD74A3D5}" presName="connectorText" presStyleLbl="sibTrans2D1" presStyleIdx="0" presStyleCnt="5"/>
      <dgm:spPr/>
      <dgm:t>
        <a:bodyPr/>
        <a:lstStyle/>
        <a:p>
          <a:endParaRPr lang="zh-CN" altLang="en-US"/>
        </a:p>
      </dgm:t>
    </dgm:pt>
    <dgm:pt modelId="{3CCED400-55A2-4359-A84E-0022C1659935}" type="pres">
      <dgm:prSet presAssocID="{EB1C7521-8E1F-43BA-96DA-C5B3BB44D403}" presName="node" presStyleLbl="node1" presStyleIdx="1" presStyleCnt="5">
        <dgm:presLayoutVars>
          <dgm:bulletEnabled val="1"/>
        </dgm:presLayoutVars>
      </dgm:prSet>
      <dgm:spPr/>
      <dgm:t>
        <a:bodyPr/>
        <a:lstStyle/>
        <a:p>
          <a:endParaRPr lang="zh-CN" altLang="en-US"/>
        </a:p>
      </dgm:t>
    </dgm:pt>
    <dgm:pt modelId="{972AA97D-EA86-45CF-A789-4398FFA5DA0A}" type="pres">
      <dgm:prSet presAssocID="{C11D38E7-6F14-4522-906E-B9A70CC5B50F}" presName="sibTrans" presStyleLbl="sibTrans2D1" presStyleIdx="1" presStyleCnt="5" custScaleX="194208"/>
      <dgm:spPr>
        <a:prstGeom prst="leftRightArrow">
          <a:avLst/>
        </a:prstGeom>
      </dgm:spPr>
      <dgm:t>
        <a:bodyPr/>
        <a:lstStyle/>
        <a:p>
          <a:endParaRPr lang="zh-CN" altLang="en-US"/>
        </a:p>
      </dgm:t>
    </dgm:pt>
    <dgm:pt modelId="{AD6B8568-3A0C-400B-8B2A-6008DDE513B6}" type="pres">
      <dgm:prSet presAssocID="{C11D38E7-6F14-4522-906E-B9A70CC5B50F}" presName="connectorText" presStyleLbl="sibTrans2D1" presStyleIdx="1" presStyleCnt="5"/>
      <dgm:spPr/>
      <dgm:t>
        <a:bodyPr/>
        <a:lstStyle/>
        <a:p>
          <a:endParaRPr lang="zh-CN" altLang="en-US"/>
        </a:p>
      </dgm:t>
    </dgm:pt>
    <dgm:pt modelId="{A57C089F-C86D-4804-ACF5-77458C0AF29C}" type="pres">
      <dgm:prSet presAssocID="{AD0E7C42-BD47-4199-9C35-B35047075C02}" presName="node" presStyleLbl="node1" presStyleIdx="2" presStyleCnt="5">
        <dgm:presLayoutVars>
          <dgm:bulletEnabled val="1"/>
        </dgm:presLayoutVars>
      </dgm:prSet>
      <dgm:spPr/>
      <dgm:t>
        <a:bodyPr/>
        <a:lstStyle/>
        <a:p>
          <a:endParaRPr lang="zh-CN" altLang="en-US"/>
        </a:p>
      </dgm:t>
    </dgm:pt>
    <dgm:pt modelId="{F8FAD85A-91DC-4171-9E36-2E96A7E2593B}" type="pres">
      <dgm:prSet presAssocID="{D7A413CA-2F1D-45FF-A8EC-62B0C048C825}" presName="sibTrans" presStyleLbl="sibTrans2D1" presStyleIdx="2" presStyleCnt="5" custScaleX="233466"/>
      <dgm:spPr>
        <a:prstGeom prst="leftRightArrow">
          <a:avLst/>
        </a:prstGeom>
      </dgm:spPr>
      <dgm:t>
        <a:bodyPr/>
        <a:lstStyle/>
        <a:p>
          <a:endParaRPr lang="zh-CN" altLang="en-US"/>
        </a:p>
      </dgm:t>
    </dgm:pt>
    <dgm:pt modelId="{28C4E8F5-1C8E-471D-A82C-493D1B2DD3B2}" type="pres">
      <dgm:prSet presAssocID="{D7A413CA-2F1D-45FF-A8EC-62B0C048C825}" presName="connectorText" presStyleLbl="sibTrans2D1" presStyleIdx="2" presStyleCnt="5"/>
      <dgm:spPr/>
      <dgm:t>
        <a:bodyPr/>
        <a:lstStyle/>
        <a:p>
          <a:endParaRPr lang="zh-CN" altLang="en-US"/>
        </a:p>
      </dgm:t>
    </dgm:pt>
    <dgm:pt modelId="{615FB39E-6D3A-4D57-80D5-D2B2ED9650A9}" type="pres">
      <dgm:prSet presAssocID="{B1FAE06A-79A9-48D8-AEB7-E6F1E03A6930}" presName="node" presStyleLbl="node1" presStyleIdx="3" presStyleCnt="5">
        <dgm:presLayoutVars>
          <dgm:bulletEnabled val="1"/>
        </dgm:presLayoutVars>
      </dgm:prSet>
      <dgm:spPr/>
      <dgm:t>
        <a:bodyPr/>
        <a:lstStyle/>
        <a:p>
          <a:endParaRPr lang="zh-CN" altLang="en-US"/>
        </a:p>
      </dgm:t>
    </dgm:pt>
    <dgm:pt modelId="{E5677D23-F120-4BF5-B3F5-58F791701684}" type="pres">
      <dgm:prSet presAssocID="{2374F4FD-947B-4E4D-88A8-06B9B9F1CFE1}" presName="sibTrans" presStyleLbl="sibTrans2D1" presStyleIdx="3" presStyleCnt="5" custScaleX="197408"/>
      <dgm:spPr>
        <a:prstGeom prst="leftRightArrow">
          <a:avLst/>
        </a:prstGeom>
      </dgm:spPr>
      <dgm:t>
        <a:bodyPr/>
        <a:lstStyle/>
        <a:p>
          <a:endParaRPr lang="zh-CN" altLang="en-US"/>
        </a:p>
      </dgm:t>
    </dgm:pt>
    <dgm:pt modelId="{BCD7A95C-C128-4C77-9112-3491E365E176}" type="pres">
      <dgm:prSet presAssocID="{2374F4FD-947B-4E4D-88A8-06B9B9F1CFE1}" presName="connectorText" presStyleLbl="sibTrans2D1" presStyleIdx="3" presStyleCnt="5"/>
      <dgm:spPr/>
      <dgm:t>
        <a:bodyPr/>
        <a:lstStyle/>
        <a:p>
          <a:endParaRPr lang="zh-CN" altLang="en-US"/>
        </a:p>
      </dgm:t>
    </dgm:pt>
    <dgm:pt modelId="{64F6972A-AFEF-4C60-A4A5-5CB755F5948A}" type="pres">
      <dgm:prSet presAssocID="{171F43CA-E506-4201-A363-E9EA86CD9E12}" presName="node" presStyleLbl="node1" presStyleIdx="4" presStyleCnt="5">
        <dgm:presLayoutVars>
          <dgm:bulletEnabled val="1"/>
        </dgm:presLayoutVars>
      </dgm:prSet>
      <dgm:spPr/>
      <dgm:t>
        <a:bodyPr/>
        <a:lstStyle/>
        <a:p>
          <a:endParaRPr lang="zh-CN" altLang="en-US"/>
        </a:p>
      </dgm:t>
    </dgm:pt>
    <dgm:pt modelId="{4CA94986-7B2B-4524-9FDC-7C576A4B15B9}" type="pres">
      <dgm:prSet presAssocID="{785AA788-7056-4BFB-8823-7B98A340CDC5}" presName="sibTrans" presStyleLbl="sibTrans2D1" presStyleIdx="4" presStyleCnt="5" custScaleX="192677"/>
      <dgm:spPr>
        <a:prstGeom prst="leftRightArrow">
          <a:avLst/>
        </a:prstGeom>
      </dgm:spPr>
      <dgm:t>
        <a:bodyPr/>
        <a:lstStyle/>
        <a:p>
          <a:endParaRPr lang="zh-CN" altLang="en-US"/>
        </a:p>
      </dgm:t>
    </dgm:pt>
    <dgm:pt modelId="{12028CBD-7646-426C-8C7D-D697AAD80791}" type="pres">
      <dgm:prSet presAssocID="{785AA788-7056-4BFB-8823-7B98A340CDC5}" presName="connectorText" presStyleLbl="sibTrans2D1" presStyleIdx="4" presStyleCnt="5"/>
      <dgm:spPr/>
      <dgm:t>
        <a:bodyPr/>
        <a:lstStyle/>
        <a:p>
          <a:endParaRPr lang="zh-CN" altLang="en-US"/>
        </a:p>
      </dgm:t>
    </dgm:pt>
  </dgm:ptLst>
  <dgm:cxnLst>
    <dgm:cxn modelId="{35181572-1E6C-492C-BF0B-9CDE963D6C89}" type="presOf" srcId="{C11D38E7-6F14-4522-906E-B9A70CC5B50F}" destId="{972AA97D-EA86-45CF-A789-4398FFA5DA0A}" srcOrd="0" destOrd="0" presId="urn:microsoft.com/office/officeart/2005/8/layout/cycle2"/>
    <dgm:cxn modelId="{43A3B624-8A2E-4617-BFA3-73E37ED85D8F}" type="presOf" srcId="{785AA788-7056-4BFB-8823-7B98A340CDC5}" destId="{4CA94986-7B2B-4524-9FDC-7C576A4B15B9}" srcOrd="0" destOrd="0" presId="urn:microsoft.com/office/officeart/2005/8/layout/cycle2"/>
    <dgm:cxn modelId="{2C514803-D8FE-40A1-8237-E84F8CD7C562}" type="presOf" srcId="{AD0E7C42-BD47-4199-9C35-B35047075C02}" destId="{A57C089F-C86D-4804-ACF5-77458C0AF29C}" srcOrd="0" destOrd="0" presId="urn:microsoft.com/office/officeart/2005/8/layout/cycle2"/>
    <dgm:cxn modelId="{1B359689-45CF-4491-8A43-3C889592A2F1}" type="presOf" srcId="{D7A413CA-2F1D-45FF-A8EC-62B0C048C825}" destId="{F8FAD85A-91DC-4171-9E36-2E96A7E2593B}" srcOrd="0" destOrd="0" presId="urn:microsoft.com/office/officeart/2005/8/layout/cycle2"/>
    <dgm:cxn modelId="{22BB6828-FAF2-406D-8BE7-629A6CBC745B}" srcId="{736E0AE4-00F4-4632-B702-5192E66C64BA}" destId="{EB1C7521-8E1F-43BA-96DA-C5B3BB44D403}" srcOrd="1" destOrd="0" parTransId="{2E3EE75C-AD4D-4804-8150-870760052936}" sibTransId="{C11D38E7-6F14-4522-906E-B9A70CC5B50F}"/>
    <dgm:cxn modelId="{48E583E7-9EA7-4522-A3D0-CAF42C199139}" srcId="{736E0AE4-00F4-4632-B702-5192E66C64BA}" destId="{B1FAE06A-79A9-48D8-AEB7-E6F1E03A6930}" srcOrd="3" destOrd="0" parTransId="{CCFF39A9-B9BA-439A-8492-5A6C970A62F7}" sibTransId="{2374F4FD-947B-4E4D-88A8-06B9B9F1CFE1}"/>
    <dgm:cxn modelId="{3481F68E-A3AA-4808-A322-C123E53E347A}" type="presOf" srcId="{C11D38E7-6F14-4522-906E-B9A70CC5B50F}" destId="{AD6B8568-3A0C-400B-8B2A-6008DDE513B6}" srcOrd="1" destOrd="0" presId="urn:microsoft.com/office/officeart/2005/8/layout/cycle2"/>
    <dgm:cxn modelId="{35457A0E-B7A6-4985-A6B4-2C148B9CD46B}" type="presOf" srcId="{B1FAE06A-79A9-48D8-AEB7-E6F1E03A6930}" destId="{615FB39E-6D3A-4D57-80D5-D2B2ED9650A9}" srcOrd="0" destOrd="0" presId="urn:microsoft.com/office/officeart/2005/8/layout/cycle2"/>
    <dgm:cxn modelId="{F466B2ED-E110-45AA-9190-17F9D8F24A87}" type="presOf" srcId="{2374F4FD-947B-4E4D-88A8-06B9B9F1CFE1}" destId="{E5677D23-F120-4BF5-B3F5-58F791701684}" srcOrd="0" destOrd="0" presId="urn:microsoft.com/office/officeart/2005/8/layout/cycle2"/>
    <dgm:cxn modelId="{126C92EA-D2F2-4AF6-9CDB-79A9134E0F60}" type="presOf" srcId="{D7A413CA-2F1D-45FF-A8EC-62B0C048C825}" destId="{28C4E8F5-1C8E-471D-A82C-493D1B2DD3B2}" srcOrd="1" destOrd="0" presId="urn:microsoft.com/office/officeart/2005/8/layout/cycle2"/>
    <dgm:cxn modelId="{135D8594-25E7-491A-8457-44C1447F4FB4}" type="presOf" srcId="{785AA788-7056-4BFB-8823-7B98A340CDC5}" destId="{12028CBD-7646-426C-8C7D-D697AAD80791}" srcOrd="1" destOrd="0" presId="urn:microsoft.com/office/officeart/2005/8/layout/cycle2"/>
    <dgm:cxn modelId="{BB4B2859-FF14-4A1C-9765-4799096D62D0}" srcId="{736E0AE4-00F4-4632-B702-5192E66C64BA}" destId="{171F43CA-E506-4201-A363-E9EA86CD9E12}" srcOrd="4" destOrd="0" parTransId="{4D0B7AE2-F85C-4575-AC6F-B87267DF4616}" sibTransId="{785AA788-7056-4BFB-8823-7B98A340CDC5}"/>
    <dgm:cxn modelId="{F7326B20-0A59-4A15-B5E2-1F4A1BF8E849}" type="presOf" srcId="{44BDDE2A-98B1-4BD0-A279-ABDCDD74A3D5}" destId="{FDF7E674-2637-4666-AFD2-4F72F71F6575}" srcOrd="0" destOrd="0" presId="urn:microsoft.com/office/officeart/2005/8/layout/cycle2"/>
    <dgm:cxn modelId="{68CA6145-82D0-472D-B987-B1A229F66A3E}" srcId="{736E0AE4-00F4-4632-B702-5192E66C64BA}" destId="{9410F316-AD41-40D9-B7CA-CC569B98874A}" srcOrd="0" destOrd="0" parTransId="{D01AB3CA-5A10-4EBA-A4E9-C717D472EA92}" sibTransId="{44BDDE2A-98B1-4BD0-A279-ABDCDD74A3D5}"/>
    <dgm:cxn modelId="{67EB0DC1-D53F-49F4-BDA0-91653BCFAE20}" type="presOf" srcId="{9410F316-AD41-40D9-B7CA-CC569B98874A}" destId="{0311F5B6-6377-42DA-AFC5-97E4486B166D}" srcOrd="0" destOrd="0" presId="urn:microsoft.com/office/officeart/2005/8/layout/cycle2"/>
    <dgm:cxn modelId="{1EBC9BA9-A3DA-46F4-9ACE-8CC712B229B9}" type="presOf" srcId="{44BDDE2A-98B1-4BD0-A279-ABDCDD74A3D5}" destId="{310DE798-B75C-4AEA-99A8-5C406716673A}" srcOrd="1" destOrd="0" presId="urn:microsoft.com/office/officeart/2005/8/layout/cycle2"/>
    <dgm:cxn modelId="{31196963-8D26-483F-8D2C-094466942DE9}" type="presOf" srcId="{EB1C7521-8E1F-43BA-96DA-C5B3BB44D403}" destId="{3CCED400-55A2-4359-A84E-0022C1659935}" srcOrd="0" destOrd="0" presId="urn:microsoft.com/office/officeart/2005/8/layout/cycle2"/>
    <dgm:cxn modelId="{D098AEE4-23A7-4742-8742-85569E2A4193}" type="presOf" srcId="{2374F4FD-947B-4E4D-88A8-06B9B9F1CFE1}" destId="{BCD7A95C-C128-4C77-9112-3491E365E176}" srcOrd="1" destOrd="0" presId="urn:microsoft.com/office/officeart/2005/8/layout/cycle2"/>
    <dgm:cxn modelId="{F2855A45-332E-4092-B59B-18CAFC51F3A4}" type="presOf" srcId="{736E0AE4-00F4-4632-B702-5192E66C64BA}" destId="{808CF7E1-B598-445D-AD58-D0359EE638A3}" srcOrd="0" destOrd="0" presId="urn:microsoft.com/office/officeart/2005/8/layout/cycle2"/>
    <dgm:cxn modelId="{90BAA1A2-57DA-40E9-961C-5AF9279608A8}" type="presOf" srcId="{171F43CA-E506-4201-A363-E9EA86CD9E12}" destId="{64F6972A-AFEF-4C60-A4A5-5CB755F5948A}" srcOrd="0" destOrd="0" presId="urn:microsoft.com/office/officeart/2005/8/layout/cycle2"/>
    <dgm:cxn modelId="{5042DACA-3B4D-49E7-BF48-C07AD88F27CE}" srcId="{736E0AE4-00F4-4632-B702-5192E66C64BA}" destId="{AD0E7C42-BD47-4199-9C35-B35047075C02}" srcOrd="2" destOrd="0" parTransId="{8686BDC2-9712-4703-93EA-F97593C17D1A}" sibTransId="{D7A413CA-2F1D-45FF-A8EC-62B0C048C825}"/>
    <dgm:cxn modelId="{BE96E6B6-1CFD-46E3-B418-9404F823A2B3}" type="presParOf" srcId="{808CF7E1-B598-445D-AD58-D0359EE638A3}" destId="{0311F5B6-6377-42DA-AFC5-97E4486B166D}" srcOrd="0" destOrd="0" presId="urn:microsoft.com/office/officeart/2005/8/layout/cycle2"/>
    <dgm:cxn modelId="{5DD161EA-03A8-41A6-9EE0-831F8E270C51}" type="presParOf" srcId="{808CF7E1-B598-445D-AD58-D0359EE638A3}" destId="{FDF7E674-2637-4666-AFD2-4F72F71F6575}" srcOrd="1" destOrd="0" presId="urn:microsoft.com/office/officeart/2005/8/layout/cycle2"/>
    <dgm:cxn modelId="{33284730-4032-41A3-AE85-02997A2B6B84}" type="presParOf" srcId="{FDF7E674-2637-4666-AFD2-4F72F71F6575}" destId="{310DE798-B75C-4AEA-99A8-5C406716673A}" srcOrd="0" destOrd="0" presId="urn:microsoft.com/office/officeart/2005/8/layout/cycle2"/>
    <dgm:cxn modelId="{AEFE5E7E-215B-4F29-9B1C-F6BDE72B6995}" type="presParOf" srcId="{808CF7E1-B598-445D-AD58-D0359EE638A3}" destId="{3CCED400-55A2-4359-A84E-0022C1659935}" srcOrd="2" destOrd="0" presId="urn:microsoft.com/office/officeart/2005/8/layout/cycle2"/>
    <dgm:cxn modelId="{B68EB47F-89C4-4024-96FF-08B77BAA5CAF}" type="presParOf" srcId="{808CF7E1-B598-445D-AD58-D0359EE638A3}" destId="{972AA97D-EA86-45CF-A789-4398FFA5DA0A}" srcOrd="3" destOrd="0" presId="urn:microsoft.com/office/officeart/2005/8/layout/cycle2"/>
    <dgm:cxn modelId="{C4A1AC49-E170-463B-B537-E755F210C9E8}" type="presParOf" srcId="{972AA97D-EA86-45CF-A789-4398FFA5DA0A}" destId="{AD6B8568-3A0C-400B-8B2A-6008DDE513B6}" srcOrd="0" destOrd="0" presId="urn:microsoft.com/office/officeart/2005/8/layout/cycle2"/>
    <dgm:cxn modelId="{7A1A2D55-782C-463B-8A29-9E92D9F1104F}" type="presParOf" srcId="{808CF7E1-B598-445D-AD58-D0359EE638A3}" destId="{A57C089F-C86D-4804-ACF5-77458C0AF29C}" srcOrd="4" destOrd="0" presId="urn:microsoft.com/office/officeart/2005/8/layout/cycle2"/>
    <dgm:cxn modelId="{B1123B13-191C-4566-A983-FD0BBAF358CE}" type="presParOf" srcId="{808CF7E1-B598-445D-AD58-D0359EE638A3}" destId="{F8FAD85A-91DC-4171-9E36-2E96A7E2593B}" srcOrd="5" destOrd="0" presId="urn:microsoft.com/office/officeart/2005/8/layout/cycle2"/>
    <dgm:cxn modelId="{606D713B-0265-4F28-B002-9710C12451FC}" type="presParOf" srcId="{F8FAD85A-91DC-4171-9E36-2E96A7E2593B}" destId="{28C4E8F5-1C8E-471D-A82C-493D1B2DD3B2}" srcOrd="0" destOrd="0" presId="urn:microsoft.com/office/officeart/2005/8/layout/cycle2"/>
    <dgm:cxn modelId="{646E8AC9-766A-4C23-88AC-C94E570931B1}" type="presParOf" srcId="{808CF7E1-B598-445D-AD58-D0359EE638A3}" destId="{615FB39E-6D3A-4D57-80D5-D2B2ED9650A9}" srcOrd="6" destOrd="0" presId="urn:microsoft.com/office/officeart/2005/8/layout/cycle2"/>
    <dgm:cxn modelId="{A49E0414-A407-438F-BC5E-72BCD42776BF}" type="presParOf" srcId="{808CF7E1-B598-445D-AD58-D0359EE638A3}" destId="{E5677D23-F120-4BF5-B3F5-58F791701684}" srcOrd="7" destOrd="0" presId="urn:microsoft.com/office/officeart/2005/8/layout/cycle2"/>
    <dgm:cxn modelId="{6CA07BDB-BA08-48CD-B999-41502B2F12B9}" type="presParOf" srcId="{E5677D23-F120-4BF5-B3F5-58F791701684}" destId="{BCD7A95C-C128-4C77-9112-3491E365E176}" srcOrd="0" destOrd="0" presId="urn:microsoft.com/office/officeart/2005/8/layout/cycle2"/>
    <dgm:cxn modelId="{20EBFCBF-7B62-4E4F-AF13-B00CB48B166A}" type="presParOf" srcId="{808CF7E1-B598-445D-AD58-D0359EE638A3}" destId="{64F6972A-AFEF-4C60-A4A5-5CB755F5948A}" srcOrd="8" destOrd="0" presId="urn:microsoft.com/office/officeart/2005/8/layout/cycle2"/>
    <dgm:cxn modelId="{AE1BAA4B-A72B-438D-B0A1-EC07904DE0A9}" type="presParOf" srcId="{808CF7E1-B598-445D-AD58-D0359EE638A3}" destId="{4CA94986-7B2B-4524-9FDC-7C576A4B15B9}" srcOrd="9" destOrd="0" presId="urn:microsoft.com/office/officeart/2005/8/layout/cycle2"/>
    <dgm:cxn modelId="{0A612436-8156-4E8F-AEBE-03E76EDDBDBC}" type="presParOf" srcId="{4CA94986-7B2B-4524-9FDC-7C576A4B15B9}" destId="{12028CBD-7646-426C-8C7D-D697AAD80791}" srcOrd="0" destOrd="0" presId="urn:microsoft.com/office/officeart/2005/8/layout/cycle2"/>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1F5B6-6377-42DA-AFC5-97E4486B166D}">
      <dsp:nvSpPr>
        <dsp:cNvPr id="0" name=""/>
        <dsp:cNvSpPr/>
      </dsp:nvSpPr>
      <dsp:spPr>
        <a:xfrm>
          <a:off x="2290907" y="2037"/>
          <a:ext cx="1237445" cy="12374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CN" altLang="en-US" sz="2700" kern="1200" dirty="0" smtClean="0">
              <a:solidFill>
                <a:schemeClr val="tx1">
                  <a:lumMod val="95000"/>
                  <a:lumOff val="5000"/>
                </a:schemeClr>
              </a:solidFill>
              <a:latin typeface="隶书" panose="02010509060101010101" pitchFamily="49" charset="-122"/>
              <a:ea typeface="隶书" panose="02010509060101010101" pitchFamily="49" charset="-122"/>
            </a:rPr>
            <a:t>关键应用</a:t>
          </a:r>
          <a:endParaRPr lang="zh-CN" altLang="en-US" sz="2700" kern="1200" dirty="0">
            <a:solidFill>
              <a:schemeClr val="tx1">
                <a:lumMod val="95000"/>
                <a:lumOff val="5000"/>
              </a:schemeClr>
            </a:solidFill>
            <a:latin typeface="隶书" panose="02010509060101010101" pitchFamily="49" charset="-122"/>
            <a:ea typeface="隶书" panose="02010509060101010101" pitchFamily="49" charset="-122"/>
          </a:endParaRPr>
        </a:p>
      </dsp:txBody>
      <dsp:txXfrm>
        <a:off x="2472127" y="183257"/>
        <a:ext cx="875005" cy="875005"/>
      </dsp:txXfrm>
    </dsp:sp>
    <dsp:sp modelId="{FDF7E674-2637-4666-AFD2-4F72F71F6575}">
      <dsp:nvSpPr>
        <dsp:cNvPr id="0" name=""/>
        <dsp:cNvSpPr/>
      </dsp:nvSpPr>
      <dsp:spPr>
        <a:xfrm rot="2160000">
          <a:off x="3271709" y="952393"/>
          <a:ext cx="763577" cy="417637"/>
        </a:xfrm>
        <a:prstGeom prst="leftRightArrow">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CN" altLang="en-US" sz="1900" kern="1200"/>
        </a:p>
      </dsp:txBody>
      <dsp:txXfrm>
        <a:off x="3283673" y="999098"/>
        <a:ext cx="638286" cy="250583"/>
      </dsp:txXfrm>
    </dsp:sp>
    <dsp:sp modelId="{3CCED400-55A2-4359-A84E-0022C1659935}">
      <dsp:nvSpPr>
        <dsp:cNvPr id="0" name=""/>
        <dsp:cNvSpPr/>
      </dsp:nvSpPr>
      <dsp:spPr>
        <a:xfrm>
          <a:off x="3793694" y="1093876"/>
          <a:ext cx="1237445" cy="12374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CN" altLang="en-US" sz="2700" kern="1200" dirty="0" smtClean="0">
              <a:solidFill>
                <a:schemeClr val="tx1">
                  <a:lumMod val="95000"/>
                  <a:lumOff val="5000"/>
                </a:schemeClr>
              </a:solidFill>
              <a:latin typeface="隶书" panose="02010509060101010101" pitchFamily="49" charset="-122"/>
              <a:ea typeface="隶书" panose="02010509060101010101" pitchFamily="49" charset="-122"/>
            </a:rPr>
            <a:t>教师能力</a:t>
          </a:r>
          <a:endParaRPr lang="zh-CN" altLang="en-US" sz="2700" kern="1200" dirty="0">
            <a:solidFill>
              <a:schemeClr val="tx1">
                <a:lumMod val="95000"/>
                <a:lumOff val="5000"/>
              </a:schemeClr>
            </a:solidFill>
            <a:latin typeface="隶书" panose="02010509060101010101" pitchFamily="49" charset="-122"/>
            <a:ea typeface="隶书" panose="02010509060101010101" pitchFamily="49" charset="-122"/>
          </a:endParaRPr>
        </a:p>
      </dsp:txBody>
      <dsp:txXfrm>
        <a:off x="3974914" y="1275096"/>
        <a:ext cx="875005" cy="875005"/>
      </dsp:txXfrm>
    </dsp:sp>
    <dsp:sp modelId="{972AA97D-EA86-45CF-A789-4398FFA5DA0A}">
      <dsp:nvSpPr>
        <dsp:cNvPr id="0" name=""/>
        <dsp:cNvSpPr/>
      </dsp:nvSpPr>
      <dsp:spPr>
        <a:xfrm rot="6480000">
          <a:off x="3809148" y="2378249"/>
          <a:ext cx="638272" cy="417637"/>
        </a:xfrm>
        <a:prstGeom prst="leftRightArrow">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CN" altLang="en-US" sz="1900" kern="1200"/>
        </a:p>
      </dsp:txBody>
      <dsp:txXfrm rot="10800000">
        <a:off x="3891152" y="2402197"/>
        <a:ext cx="512981" cy="250583"/>
      </dsp:txXfrm>
    </dsp:sp>
    <dsp:sp modelId="{A57C089F-C86D-4804-ACF5-77458C0AF29C}">
      <dsp:nvSpPr>
        <dsp:cNvPr id="0" name=""/>
        <dsp:cNvSpPr/>
      </dsp:nvSpPr>
      <dsp:spPr>
        <a:xfrm>
          <a:off x="3219680" y="2860508"/>
          <a:ext cx="1237445" cy="12374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CN" altLang="en-US" sz="2700" kern="1200" dirty="0" smtClean="0">
              <a:solidFill>
                <a:schemeClr val="tx1">
                  <a:lumMod val="95000"/>
                  <a:lumOff val="5000"/>
                </a:schemeClr>
              </a:solidFill>
              <a:latin typeface="隶书" panose="02010509060101010101" pitchFamily="49" charset="-122"/>
              <a:ea typeface="隶书" panose="02010509060101010101" pitchFamily="49" charset="-122"/>
            </a:rPr>
            <a:t>政策制度</a:t>
          </a:r>
          <a:endParaRPr lang="zh-CN" altLang="en-US" sz="2700" kern="1200" dirty="0">
            <a:solidFill>
              <a:schemeClr val="tx1">
                <a:lumMod val="95000"/>
                <a:lumOff val="5000"/>
              </a:schemeClr>
            </a:solidFill>
            <a:latin typeface="隶书" panose="02010509060101010101" pitchFamily="49" charset="-122"/>
            <a:ea typeface="隶书" panose="02010509060101010101" pitchFamily="49" charset="-122"/>
          </a:endParaRPr>
        </a:p>
      </dsp:txBody>
      <dsp:txXfrm>
        <a:off x="3400900" y="3041728"/>
        <a:ext cx="875005" cy="875005"/>
      </dsp:txXfrm>
    </dsp:sp>
    <dsp:sp modelId="{F8FAD85A-91DC-4171-9E36-2E96A7E2593B}">
      <dsp:nvSpPr>
        <dsp:cNvPr id="0" name=""/>
        <dsp:cNvSpPr/>
      </dsp:nvSpPr>
      <dsp:spPr>
        <a:xfrm rot="10800000">
          <a:off x="2535283" y="3270411"/>
          <a:ext cx="767295" cy="417637"/>
        </a:xfrm>
        <a:prstGeom prst="leftRightArrow">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CN" altLang="en-US" sz="1900" kern="1200"/>
        </a:p>
      </dsp:txBody>
      <dsp:txXfrm rot="10800000">
        <a:off x="2660574" y="3353938"/>
        <a:ext cx="642004" cy="250583"/>
      </dsp:txXfrm>
    </dsp:sp>
    <dsp:sp modelId="{615FB39E-6D3A-4D57-80D5-D2B2ED9650A9}">
      <dsp:nvSpPr>
        <dsp:cNvPr id="0" name=""/>
        <dsp:cNvSpPr/>
      </dsp:nvSpPr>
      <dsp:spPr>
        <a:xfrm>
          <a:off x="1362133" y="2860508"/>
          <a:ext cx="1237445" cy="12374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CN" altLang="en-US" sz="2700" kern="1200" dirty="0" smtClean="0">
              <a:solidFill>
                <a:schemeClr val="tx1">
                  <a:lumMod val="95000"/>
                  <a:lumOff val="5000"/>
                </a:schemeClr>
              </a:solidFill>
              <a:latin typeface="隶书" panose="02010509060101010101" pitchFamily="49" charset="-122"/>
              <a:ea typeface="隶书" panose="02010509060101010101" pitchFamily="49" charset="-122"/>
            </a:rPr>
            <a:t>基础环境</a:t>
          </a:r>
          <a:endParaRPr lang="zh-CN" altLang="en-US" sz="2700" kern="1200" dirty="0">
            <a:solidFill>
              <a:schemeClr val="tx1">
                <a:lumMod val="95000"/>
                <a:lumOff val="5000"/>
              </a:schemeClr>
            </a:solidFill>
            <a:latin typeface="隶书" panose="02010509060101010101" pitchFamily="49" charset="-122"/>
            <a:ea typeface="隶书" panose="02010509060101010101" pitchFamily="49" charset="-122"/>
          </a:endParaRPr>
        </a:p>
      </dsp:txBody>
      <dsp:txXfrm>
        <a:off x="1543353" y="3041728"/>
        <a:ext cx="875005" cy="875005"/>
      </dsp:txXfrm>
    </dsp:sp>
    <dsp:sp modelId="{E5677D23-F120-4BF5-B3F5-58F791701684}">
      <dsp:nvSpPr>
        <dsp:cNvPr id="0" name=""/>
        <dsp:cNvSpPr/>
      </dsp:nvSpPr>
      <dsp:spPr>
        <a:xfrm rot="15120000">
          <a:off x="1372329" y="2395942"/>
          <a:ext cx="648789" cy="417637"/>
        </a:xfrm>
        <a:prstGeom prst="leftRightArrow">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CN" altLang="en-US" sz="1900" kern="1200"/>
        </a:p>
      </dsp:txBody>
      <dsp:txXfrm rot="10800000">
        <a:off x="1454333" y="2539048"/>
        <a:ext cx="523498" cy="250583"/>
      </dsp:txXfrm>
    </dsp:sp>
    <dsp:sp modelId="{64F6972A-AFEF-4C60-A4A5-5CB755F5948A}">
      <dsp:nvSpPr>
        <dsp:cNvPr id="0" name=""/>
        <dsp:cNvSpPr/>
      </dsp:nvSpPr>
      <dsp:spPr>
        <a:xfrm>
          <a:off x="788120" y="1093876"/>
          <a:ext cx="1237445" cy="12374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CN" altLang="en-US" sz="2700" b="1" kern="1200" dirty="0" smtClean="0">
              <a:solidFill>
                <a:schemeClr val="tx1">
                  <a:lumMod val="95000"/>
                  <a:lumOff val="5000"/>
                </a:schemeClr>
              </a:solidFill>
              <a:latin typeface="隶书" panose="02010509060101010101" pitchFamily="49" charset="-122"/>
              <a:ea typeface="隶书" panose="02010509060101010101" pitchFamily="49" charset="-122"/>
            </a:rPr>
            <a:t>数字资源</a:t>
          </a:r>
          <a:endParaRPr lang="zh-CN" altLang="en-US" sz="2700" b="1" kern="1200" dirty="0">
            <a:solidFill>
              <a:schemeClr val="tx1">
                <a:lumMod val="95000"/>
                <a:lumOff val="5000"/>
              </a:schemeClr>
            </a:solidFill>
            <a:latin typeface="隶书" panose="02010509060101010101" pitchFamily="49" charset="-122"/>
            <a:ea typeface="隶书" panose="02010509060101010101" pitchFamily="49" charset="-122"/>
          </a:endParaRPr>
        </a:p>
      </dsp:txBody>
      <dsp:txXfrm>
        <a:off x="969340" y="1275096"/>
        <a:ext cx="875005" cy="875005"/>
      </dsp:txXfrm>
    </dsp:sp>
    <dsp:sp modelId="{4CA94986-7B2B-4524-9FDC-7C576A4B15B9}">
      <dsp:nvSpPr>
        <dsp:cNvPr id="0" name=""/>
        <dsp:cNvSpPr/>
      </dsp:nvSpPr>
      <dsp:spPr>
        <a:xfrm rot="19440000">
          <a:off x="1834091" y="963327"/>
          <a:ext cx="633240" cy="417637"/>
        </a:xfrm>
        <a:prstGeom prst="leftRightArrow">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CN" altLang="en-US" sz="1900" kern="1200"/>
        </a:p>
      </dsp:txBody>
      <dsp:txXfrm>
        <a:off x="1846055" y="1083676"/>
        <a:ext cx="507949" cy="25058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F5B3FE44-DA3E-4273-89CE-A0D0F93F75D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2CA27440-C562-4CFA-B7E9-5F0A5E49C5B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下面我分三个问题向各位领导汇报，</a:t>
            </a:r>
            <a:endParaRPr lang="zh-CN" altLang="en-US" dirty="0"/>
          </a:p>
        </p:txBody>
      </p:sp>
      <p:sp>
        <p:nvSpPr>
          <p:cNvPr id="4" name="灯片编号占位符 3"/>
          <p:cNvSpPr>
            <a:spLocks noGrp="1"/>
          </p:cNvSpPr>
          <p:nvPr>
            <p:ph type="sldNum" sz="quarter" idx="10"/>
          </p:nvPr>
        </p:nvSpPr>
        <p:spPr/>
        <p:txBody>
          <a:bodyPr/>
          <a:lstStyle/>
          <a:p>
            <a:fld id="{D8FA8D22-DB5B-4358-AAEF-2F57EF89B31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56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256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39DAAE9C-C05F-4E3D-B8E0-30DF322EDCAE}" type="slidenum">
              <a:rPr lang="zh-CN" altLang="en-US" smtClean="0"/>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b="1" kern="1200" dirty="0" smtClean="0">
                <a:solidFill>
                  <a:schemeClr val="tx1"/>
                </a:solidFill>
                <a:effectLst/>
                <a:latin typeface="+mn-lt"/>
                <a:ea typeface="+mn-ea"/>
                <a:cs typeface="+mn-cs"/>
              </a:rPr>
              <a:t>强化人员保障机制。</a:t>
            </a:r>
            <a:r>
              <a:rPr lang="zh-CN" altLang="zh-CN" sz="1200" kern="1200" dirty="0" smtClean="0">
                <a:solidFill>
                  <a:schemeClr val="tx1"/>
                </a:solidFill>
                <a:effectLst/>
                <a:latin typeface="+mn-lt"/>
                <a:ea typeface="+mn-ea"/>
                <a:cs typeface="+mn-cs"/>
              </a:rPr>
              <a:t>试点办增设编制，学校成立教育技术处，将信息技术应用能力列入新教师岗前培训和考核中，分步分层推进“</a:t>
            </a:r>
            <a:r>
              <a:rPr lang="en-US" altLang="zh-CN" sz="1200" kern="1200" dirty="0" smtClean="0">
                <a:solidFill>
                  <a:schemeClr val="tx1"/>
                </a:solidFill>
                <a:effectLst/>
                <a:latin typeface="+mn-lt"/>
                <a:ea typeface="+mn-ea"/>
                <a:cs typeface="+mn-cs"/>
              </a:rPr>
              <a:t>51329</a:t>
            </a:r>
            <a:r>
              <a:rPr lang="zh-CN" altLang="zh-CN" sz="1200" kern="1200" dirty="0" smtClean="0">
                <a:solidFill>
                  <a:schemeClr val="tx1"/>
                </a:solidFill>
                <a:effectLst/>
                <a:latin typeface="+mn-lt"/>
                <a:ea typeface="+mn-ea"/>
                <a:cs typeface="+mn-cs"/>
              </a:rPr>
              <a:t>”培训工程，造就一支业务精湛、结构合理的教育信息化队伍。</a:t>
            </a:r>
            <a:endParaRPr lang="zh-CN" altLang="en-US" dirty="0"/>
          </a:p>
        </p:txBody>
      </p:sp>
      <p:sp>
        <p:nvSpPr>
          <p:cNvPr id="4" name="灯片编号占位符 3"/>
          <p:cNvSpPr>
            <a:spLocks noGrp="1"/>
          </p:cNvSpPr>
          <p:nvPr>
            <p:ph type="sldNum" sz="quarter" idx="10"/>
          </p:nvPr>
        </p:nvSpPr>
        <p:spPr/>
        <p:txBody>
          <a:bodyPr/>
          <a:lstStyle/>
          <a:p>
            <a:fld id="{2CA27440-C562-4CFA-B7E9-5F0A5E49C5B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这些应用软件都是由学校教师参与选出来的</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D8FA8D22-DB5B-4358-AAEF-2F57EF89B31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这些应用软件都是由学校教师参与选出来的</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D8FA8D22-DB5B-4358-AAEF-2F57EF89B31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下面我分三个问题向各位领导汇报，</a:t>
            </a:r>
            <a:endParaRPr lang="zh-CN" altLang="en-US" dirty="0"/>
          </a:p>
        </p:txBody>
      </p:sp>
      <p:sp>
        <p:nvSpPr>
          <p:cNvPr id="4" name="灯片编号占位符 3"/>
          <p:cNvSpPr>
            <a:spLocks noGrp="1"/>
          </p:cNvSpPr>
          <p:nvPr>
            <p:ph type="sldNum" sz="quarter" idx="10"/>
          </p:nvPr>
        </p:nvSpPr>
        <p:spPr/>
        <p:txBody>
          <a:bodyPr/>
          <a:lstStyle/>
          <a:p>
            <a:fld id="{D8FA8D22-DB5B-4358-AAEF-2F57EF89B31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网络学习空间除具有个人日志、相册、网盘、信息转载等空间传统功能外，</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40A8EE6-F208-4282-B057-74A32369283B}"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网络学习空间最主要的功能是平台的信息汇集点及平台各应用系统的入口，通过空间直接进入各应用系统，各应用系统自动聚合、归类的资源与信息，智能推送至相关个人空间并给予提示，师生家长可通过智能导航进行学习与交流。</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40A8EE6-F208-4282-B057-74A32369283B}"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通过教育云的网络学习空间，东阳师生不断尝试教与学方式的变革，教师可利用空间积极开展任务发布、资源交流、在线备课、网络教研、翻转课堂、作业批改等各项应用，学生可利用空间快速完成作业、轻松学习英语、观摩名师讲堂、参加社团活动、讨论班级事宜等开展各种类型的个性化自主学习，家长可利用空间了解学校动态、掌握孩子学习状况、整理孩子成长记录、及时与教师及孩子进行沟通，学校可利用空间发布各类信息、管理各种资源、进行各式培训、开展进行微课大赛等各项活动。</a:t>
            </a: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40A8EE6-F208-4282-B057-74A32369283B}"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刚才，我们看到，早上</a:t>
            </a:r>
            <a:r>
              <a:rPr lang="en-US" altLang="zh-CN" sz="1200" kern="1200" dirty="0" smtClean="0">
                <a:solidFill>
                  <a:schemeClr val="tx1"/>
                </a:solidFill>
                <a:effectLst/>
                <a:latin typeface="+mn-lt"/>
                <a:ea typeface="+mn-ea"/>
                <a:cs typeface="+mn-cs"/>
              </a:rPr>
              <a:t>7</a:t>
            </a:r>
            <a:r>
              <a:rPr lang="zh-CN" altLang="zh-CN" sz="1200" kern="1200" dirty="0" smtClean="0">
                <a:solidFill>
                  <a:schemeClr val="tx1"/>
                </a:solidFill>
                <a:effectLst/>
                <a:latin typeface="+mn-lt"/>
                <a:ea typeface="+mn-ea"/>
                <a:cs typeface="+mn-cs"/>
              </a:rPr>
              <a:t>点半，老师来到办公室，登录国家教育资源公共服务平台，进入个人空间。她浏览通知公告，了解应用消息，查看待办任务，阅读电子邮件等，在此基础上结合学校既定课务，对一天的重点工作做好统筹安排，在</a:t>
            </a:r>
            <a:r>
              <a:rPr lang="en-US" altLang="zh-CN" sz="1200" kern="1200" dirty="0" smtClean="0">
                <a:solidFill>
                  <a:schemeClr val="tx1"/>
                </a:solidFill>
                <a:effectLst/>
                <a:latin typeface="+mn-lt"/>
                <a:ea typeface="+mn-ea"/>
                <a:cs typeface="+mn-cs"/>
              </a:rPr>
              <a:t>OA</a:t>
            </a:r>
            <a:r>
              <a:rPr lang="zh-CN" altLang="zh-CN" sz="1200" kern="1200" dirty="0" smtClean="0">
                <a:solidFill>
                  <a:schemeClr val="tx1"/>
                </a:solidFill>
                <a:effectLst/>
                <a:latin typeface="+mn-lt"/>
                <a:ea typeface="+mn-ea"/>
                <a:cs typeface="+mn-cs"/>
              </a:rPr>
              <a:t>系统中形成工作日志，并提醒到个人空间，一天工作由此开始。</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40A8EE6-F208-4282-B057-74A32369283B}"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每学期初，学校设定的相应备课组、备课组长制定计划，指定每课时的主备教师。主备教师于施教前一周在平台完成基础版本的备课，再由备课组长在平台上主持召集全组教师进行集体备课，对</a:t>
            </a:r>
            <a:r>
              <a:rPr lang="zh-CN" altLang="en-US" sz="1050" kern="1200" baseline="0" dirty="0" smtClean="0">
                <a:solidFill>
                  <a:schemeClr val="tx1"/>
                </a:solidFill>
                <a:effectLst/>
                <a:latin typeface="+mn-lt"/>
                <a:ea typeface="+mn-ea"/>
                <a:cs typeface="+mn-cs"/>
              </a:rPr>
              <a:t>教学</a:t>
            </a:r>
            <a:r>
              <a:rPr lang="zh-CN" altLang="en-US" sz="1200" kern="1200" dirty="0" smtClean="0">
                <a:solidFill>
                  <a:schemeClr val="tx1"/>
                </a:solidFill>
                <a:effectLst/>
                <a:latin typeface="+mn-lt"/>
                <a:ea typeface="+mn-ea"/>
                <a:cs typeface="+mn-cs"/>
              </a:rPr>
              <a:t>设计发表意见、畅所欲言，共同讨论修改形成集体教案。</a:t>
            </a:r>
            <a:endParaRPr lang="zh-CN" altLang="en-US"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40A8EE6-F208-4282-B057-74A32369283B}"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FA8D22-DB5B-4358-AAEF-2F57EF89B31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接着，再将校内齐备的版本共享至乡镇，开展校际间的协作备课，各校教研组长及乡镇教研员对各校集体备课的版本择优进行修改提升，共享至区域，再由市教研员组织学科骨干教师精选提炼形成精品版本供全市教师使用。相关学科教师在施教前，仍可点击“我要编辑”，根据所任教学生特点进行个性化修改；施教结束后，教师在对教案的施教效果及反思进行记录。这样，网络备课就形成了一个大循环，真正做到“人人用资源、课课有案例”的教学应用环境。</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40A8EE6-F208-4282-B057-74A32369283B}"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接着，再将校内齐备的版本共享至乡镇，开展校际间的协作备课，各校教研组长及乡镇教研员对各校集体备课的版本择优进行修改提升，共享至区域，再由市教研员组织学科骨干教师精选提炼形成精品版本供全市教师使用。相关学科教师在施教前，仍可点击“我要编辑”，根据所任教学生特点进行个性化修改；施教结束后，教师在对教案的施教效果及反思进行记录。这样，网络备课就形成了一个大循环，真正做到“人人用资源、课课有案例”的教学应用环境。</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40A8EE6-F208-4282-B057-74A32369283B}"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000" kern="1200" dirty="0" smtClean="0">
                <a:solidFill>
                  <a:schemeClr val="tx1"/>
                </a:solidFill>
                <a:effectLst/>
                <a:latin typeface="+mn-lt"/>
                <a:ea typeface="+mn-ea"/>
                <a:cs typeface="+mn-cs"/>
              </a:rPr>
              <a:t>施教结束后，教师在对教案的施教效果及反思进行记录。这样，网络备课就形成了一个大循环，真正做到“人人用资源、课课有案例”的教学应用环境。</a:t>
            </a:r>
            <a:endParaRPr lang="en-US" altLang="zh-CN" sz="1000" kern="1200" dirty="0" smtClean="0">
              <a:solidFill>
                <a:schemeClr val="tx1"/>
              </a:solidFill>
              <a:effectLst/>
              <a:latin typeface="+mn-lt"/>
              <a:ea typeface="+mn-ea"/>
              <a:cs typeface="+mn-cs"/>
            </a:endParaRPr>
          </a:p>
          <a:p>
            <a:r>
              <a:rPr lang="zh-CN" altLang="zh-CN" sz="1000" kern="1200" dirty="0" smtClean="0">
                <a:solidFill>
                  <a:schemeClr val="tx1"/>
                </a:solidFill>
                <a:effectLst/>
                <a:latin typeface="+mn-lt"/>
                <a:ea typeface="+mn-ea"/>
                <a:cs typeface="+mn-cs"/>
              </a:rPr>
              <a:t>有老师可能要提出疑问了，有些小学校或有些学科，一个年级或一门学科只有一位教师，那第一步“校内齐备”都无法完成了。其实不用担心，对待这种情况，我们根据实际由乡镇分解任务，统筹分配相应学科的网络备课任务。</a:t>
            </a:r>
            <a:endParaRPr lang="zh-CN" altLang="zh-CN" sz="1000" kern="1200" dirty="0" smtClean="0">
              <a:solidFill>
                <a:schemeClr val="tx1"/>
              </a:solidFill>
              <a:effectLst/>
              <a:latin typeface="+mn-lt"/>
              <a:ea typeface="+mn-ea"/>
              <a:cs typeface="+mn-cs"/>
            </a:endParaRPr>
          </a:p>
          <a:p>
            <a:r>
              <a:rPr lang="zh-CN" altLang="zh-CN" sz="1000" kern="1200" dirty="0" smtClean="0">
                <a:solidFill>
                  <a:schemeClr val="tx1"/>
                </a:solidFill>
                <a:effectLst/>
                <a:latin typeface="+mn-lt"/>
                <a:ea typeface="+mn-ea"/>
                <a:cs typeface="+mn-cs"/>
              </a:rPr>
              <a:t>所以，老师安排好一天工作后，便要开展网络备课，或形成基础版本或个性修改精品版本，为上课做好充分的准备。</a:t>
            </a:r>
            <a:endParaRPr lang="zh-CN" altLang="zh-CN" sz="1000" kern="1200" dirty="0" smtClean="0">
              <a:solidFill>
                <a:schemeClr val="tx1"/>
              </a:solidFill>
              <a:effectLst/>
              <a:latin typeface="+mn-lt"/>
              <a:ea typeface="+mn-ea"/>
              <a:cs typeface="+mn-cs"/>
            </a:endParaRPr>
          </a:p>
          <a:p>
            <a:endParaRPr lang="zh-CN" altLang="zh-CN" sz="10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40A8EE6-F208-4282-B057-74A32369283B}"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教育云环境下的网络教研我们是最早开始尝试，也是做得相当成熟的一项应用。传统的教学研究活动需要有集中时间与地点，必须有专人组织。由于教师平时工作比较忙，再加少缺少交流互动的平台，教师在教学中遇到的问题往往无法及时沟通，时间一久，教师间进行合作教研的氛围就受到影响，真正进行合作的也就少了。比如：东阳全市有一千多位小学语文老师，常规教研活动根本无法让每位老师都参加，尤其是一些偏远的小学校，更由于工学矛盾，有些老师一年连一次教研活动都无法参加，但是通过教育云平台就可让老师们足不出户均等地参与教研。（播放《全市小学语文网络教研》视频</a:t>
            </a:r>
            <a:r>
              <a:rPr lang="zh-CN" altLang="en-US" sz="1200" kern="1200" dirty="0" smtClean="0">
                <a:solidFill>
                  <a:schemeClr val="tx1"/>
                </a:solidFill>
                <a:effectLst/>
                <a:latin typeface="+mn-lt"/>
                <a:ea typeface="+mn-ea"/>
                <a:cs typeface="+mn-cs"/>
              </a:rPr>
              <a:t>（点东阳实际情况播放视频）</a:t>
            </a:r>
            <a:r>
              <a:rPr lang="zh-CN" altLang="zh-CN" sz="1200" kern="1200" dirty="0" smtClean="0">
                <a:solidFill>
                  <a:schemeClr val="tx1"/>
                </a:solidFill>
                <a:effectLst/>
                <a:latin typeface="+mn-lt"/>
                <a:ea typeface="+mn-ea"/>
                <a:cs typeface="+mn-cs"/>
              </a:rPr>
              <a:t>）</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40A8EE6-F208-4282-B057-74A32369283B}"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网络教研重点是拓展教研的时间与空间，解决教师传统教研中存在的问题与不足，便于加强教研员、教师之间的教学交流与研讨，构建起开放的、丰富的教学教研资源库，更是创新教研形式，缩小城乡教育资源差异，实现教育均衡发展的有效途径。</a:t>
            </a:r>
            <a:endParaRPr lang="zh-CN" altLang="zh-CN" sz="1200" kern="1200" dirty="0" smtClean="0">
              <a:solidFill>
                <a:schemeClr val="tx1"/>
              </a:solidFill>
              <a:effectLst/>
              <a:latin typeface="+mn-lt"/>
              <a:ea typeface="+mn-ea"/>
              <a:cs typeface="+mn-cs"/>
            </a:endParaRPr>
          </a:p>
          <a:p>
            <a:r>
              <a:rPr lang="zh-CN" altLang="zh-CN" sz="1200" kern="1200" smtClean="0">
                <a:solidFill>
                  <a:schemeClr val="tx1"/>
                </a:solidFill>
                <a:effectLst/>
                <a:latin typeface="+mn-lt"/>
                <a:ea typeface="+mn-ea"/>
                <a:cs typeface="+mn-cs"/>
              </a:rPr>
              <a:t>我们经过几年的实践，在市级网络教研的成功带动下，基地、乡镇、学校等网络教研进一步开展，并形成了课堂展示型、主题研讨型、视频点播型三种网络教研模式。</a:t>
            </a:r>
            <a:endParaRPr lang="zh-CN" altLang="zh-CN" sz="1200" kern="120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40A8EE6-F208-4282-B057-74A32369283B}"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第一种，课堂展示型。有备课磨课、展示点评、总结反思三个阶段。组织者发起活动准备，上传教案、课件等相关资料，并邀请专家、老师参与备课、磨课，邀请信息同步致个人空间，其他相关人员也可申请加入，所有参与者根据自己的时间安排，通过过网络教研平台发表意见和建议，可上传在语音、视频、协同资料等。</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40A8EE6-F208-4282-B057-74A32369283B}"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展示点评是指通过平台向全市直播展示课堂教学实情的阶段，参与者可利用电脑、平板、手机等终端实时观摩课堂，即时发表评论；如果有课务冲突，老师也可点播收看定时点评，对所播内容反复观看、选段观看、定格研讨。老师们结合自身的教学细节，通过各种形式的讨论、评价，细致地分析教学实践行为，将网络教研进一步深化，使课堂教学走向精致。活动过程中所有讨论内容都以时间点形式记录，活动结束后形成以时间轴为主线的教研活动资料档案，并显示于相关栏目中。</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40A8EE6-F208-4282-B057-74A32369283B}"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课堂结束后，可邀请专家对课堂作点评，执教者、听课者可上传教学反思，从而在平台中形成一节完整网络教研的资料，包括教案、课件、课堂实录、课后反思等各类优质教学资源，以供广大教师共享和再研究。其实，参与网络教研活动的老师们不仅在最后环节反思，在活动的各个环节都有反思，都有思想的深度碰撞，都在不断地讨论与争辩。俗话说：善思者得章法，善悟者得学问。网络教研为老师们的“思”“悟”插上了翅膀。</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40A8EE6-F208-4282-B057-74A32369283B}"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第二种，主题研讨型。从课堂展示型教研活动衍生出这个教研活动，活动以一个主题的形式展开研讨，形式如论坛，其功能如协作备课，往往是选择教师们所关心的议题，聚焦教育教学过程中的疑点、难点、焦点问题，实现思想上的深度碰撞，了解教育教学改革的动向，特别通过专家“会诊”、指导等，帮助顺利解决教育教学中的迷茫困惑，避免走弯路。</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40A8EE6-F208-4282-B057-74A32369283B}"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第三种，视频点播型。这是从课堂展示型教研活动中衍生出的另一个教研活动，其功能如课堂展示型活动的第二阶段，只是视频是录制好后上传，参与者主要是进行点播观看。视频案例种类丰富，专家讲座、课例展示等优质视频包含丰富的教学信息与事件，普通教师常态课视频有利于教师进行对比研究，带有问题的针对性视频片断为学习者提供了最原生态的资源。</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40A8EE6-F208-4282-B057-74A32369283B}"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FA8D22-DB5B-4358-AAEF-2F57EF89B314}"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在“老师的一天”当中，我们看到了老师在课余参加了全市的课堂展示型网络教研活动，并积极参与研讨，加快自身专业化水平的同步提高。</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40A8EE6-F208-4282-B057-74A32369283B}"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比如：“五一”放假期间，</a:t>
            </a:r>
            <a:r>
              <a:rPr lang="en-US" altLang="zh-CN" sz="1200" kern="1200" dirty="0" smtClean="0">
                <a:solidFill>
                  <a:schemeClr val="tx1"/>
                </a:solidFill>
                <a:effectLst/>
                <a:latin typeface="+mn-lt"/>
                <a:ea typeface="+mn-ea"/>
                <a:cs typeface="+mn-cs"/>
              </a:rPr>
              <a:t>2016</a:t>
            </a:r>
            <a:r>
              <a:rPr lang="zh-CN" altLang="en-US" sz="1200" kern="1200" dirty="0" smtClean="0">
                <a:solidFill>
                  <a:schemeClr val="tx1"/>
                </a:solidFill>
                <a:effectLst/>
                <a:latin typeface="+mn-lt"/>
                <a:ea typeface="+mn-ea"/>
                <a:cs typeface="+mn-cs"/>
              </a:rPr>
              <a:t>年中考名师公益课堂通过教育云平台如期开讲。我市中考名师网络公益课堂属于公益活动，不以任何形式收取费用。主讲教师都是获得市级及以上教坛新秀称号、金华市级及以上优质课比赛获奖的初中语文、数学、英语、科学与社会学科的优秀教师。主讲教师除在学科教学方面深有造诣，更是对今年中考做了深入分析，从</a:t>
            </a:r>
            <a:r>
              <a:rPr lang="en-US" altLang="zh-CN" sz="1200" kern="1200" dirty="0" smtClean="0">
                <a:solidFill>
                  <a:schemeClr val="tx1"/>
                </a:solidFill>
                <a:effectLst/>
                <a:latin typeface="+mn-lt"/>
                <a:ea typeface="+mn-ea"/>
                <a:cs typeface="+mn-cs"/>
              </a:rPr>
              <a:t>4</a:t>
            </a:r>
            <a:r>
              <a:rPr lang="zh-CN" altLang="en-US"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30</a:t>
            </a:r>
            <a:r>
              <a:rPr lang="zh-CN" altLang="en-US" sz="1200" kern="1200" dirty="0" smtClean="0">
                <a:solidFill>
                  <a:schemeClr val="tx1"/>
                </a:solidFill>
                <a:effectLst/>
                <a:latin typeface="+mn-lt"/>
                <a:ea typeface="+mn-ea"/>
                <a:cs typeface="+mn-cs"/>
              </a:rPr>
              <a:t>日至</a:t>
            </a:r>
            <a:r>
              <a:rPr lang="en-US" altLang="zh-CN" sz="1200" kern="1200" dirty="0" smtClean="0">
                <a:solidFill>
                  <a:schemeClr val="tx1"/>
                </a:solidFill>
                <a:effectLst/>
                <a:latin typeface="+mn-lt"/>
                <a:ea typeface="+mn-ea"/>
                <a:cs typeface="+mn-cs"/>
              </a:rPr>
              <a:t>6</a:t>
            </a:r>
            <a:r>
              <a:rPr lang="zh-CN" altLang="en-US"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4</a:t>
            </a:r>
            <a:r>
              <a:rPr lang="zh-CN" altLang="en-US" sz="1200" kern="1200" dirty="0" smtClean="0">
                <a:solidFill>
                  <a:schemeClr val="tx1"/>
                </a:solidFill>
                <a:effectLst/>
                <a:latin typeface="+mn-lt"/>
                <a:ea typeface="+mn-ea"/>
                <a:cs typeface="+mn-cs"/>
              </a:rPr>
              <a:t>日的每个周末，来自全市初中的语文、数学、英语、科学、社会</a:t>
            </a:r>
            <a:r>
              <a:rPr lang="en-US" altLang="zh-CN" sz="1200" kern="1200" dirty="0" smtClean="0">
                <a:solidFill>
                  <a:schemeClr val="tx1"/>
                </a:solidFill>
                <a:effectLst/>
                <a:latin typeface="+mn-lt"/>
                <a:ea typeface="+mn-ea"/>
                <a:cs typeface="+mn-cs"/>
              </a:rPr>
              <a:t>5</a:t>
            </a:r>
            <a:r>
              <a:rPr lang="zh-CN" altLang="en-US" sz="1200" kern="1200" dirty="0" smtClean="0">
                <a:solidFill>
                  <a:schemeClr val="tx1"/>
                </a:solidFill>
                <a:effectLst/>
                <a:latin typeface="+mn-lt"/>
                <a:ea typeface="+mn-ea"/>
                <a:cs typeface="+mn-cs"/>
              </a:rPr>
              <a:t>门学科的</a:t>
            </a:r>
            <a:r>
              <a:rPr lang="en-US" altLang="zh-CN" sz="1200" kern="1200" dirty="0" smtClean="0">
                <a:solidFill>
                  <a:schemeClr val="tx1"/>
                </a:solidFill>
                <a:effectLst/>
                <a:latin typeface="+mn-lt"/>
                <a:ea typeface="+mn-ea"/>
                <a:cs typeface="+mn-cs"/>
              </a:rPr>
              <a:t>24</a:t>
            </a:r>
            <a:r>
              <a:rPr lang="zh-CN" altLang="en-US" sz="1200" kern="1200" dirty="0" smtClean="0">
                <a:solidFill>
                  <a:schemeClr val="tx1"/>
                </a:solidFill>
                <a:effectLst/>
                <a:latin typeface="+mn-lt"/>
                <a:ea typeface="+mn-ea"/>
                <a:cs typeface="+mn-cs"/>
              </a:rPr>
              <a:t>位名师将分批呈现一道道中考专题复习的“佳肴”，并与学生实时互动答疑解惑，学生在家就能聆听名师直播授课，课程还可供便捷自主的点播学习。</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40A8EE6-F208-4282-B057-74A32369283B}" type="slidenum">
              <a:rPr lang="zh-CN" altLang="en-US">
                <a:solidFill>
                  <a:prstClr val="black"/>
                </a:solidFill>
              </a:rPr>
            </a:fld>
            <a:endParaRPr lang="zh-CN" alt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主讲教师白云初中的马俊在空间日志中这样写道：网络公益课堂既是“公益”，之于任何一位植根教坛者都是责无旁贷的，</a:t>
            </a:r>
            <a:r>
              <a:rPr lang="en-US" altLang="zh-CN" sz="1200" kern="1200" dirty="0" smtClean="0">
                <a:solidFill>
                  <a:schemeClr val="tx1"/>
                </a:solidFill>
                <a:effectLst/>
                <a:latin typeface="+mn-lt"/>
                <a:ea typeface="+mn-ea"/>
                <a:cs typeface="+mn-cs"/>
              </a:rPr>
              <a:t>80</a:t>
            </a:r>
            <a:r>
              <a:rPr lang="zh-CN" altLang="en-US" sz="1200" kern="1200" dirty="0" smtClean="0">
                <a:solidFill>
                  <a:schemeClr val="tx1"/>
                </a:solidFill>
                <a:effectLst/>
                <a:latin typeface="+mn-lt"/>
                <a:ea typeface="+mn-ea"/>
                <a:cs typeface="+mn-cs"/>
              </a:rPr>
              <a:t>分钟的课要尽力，更要尽心。地处东阳市最偏远山区的三单初中九年级的单雅婷同学说：“新的老师、新的上课方式，提高了我的听课兴趣，自己听得也更认真了。在互动中，让我看到了别校的同学反应的迅速、答题的全面，看到了自己的不足。我还尝试了在课堂里发言，全市的同学都听得到，很紧张，但是锻炼我的胆量，确实收获不少。” 中考名师网络公益课堂，的的确确让山区的孩子受益多多，这样的福音也会一直延绵下去！</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200" b="1" dirty="0" smtClean="0">
                <a:solidFill>
                  <a:schemeClr val="bg1"/>
                </a:solidFill>
                <a:latin typeface="楷体" panose="02010609060101010101" pitchFamily="49" charset="-122"/>
                <a:ea typeface="楷体" panose="02010609060101010101" pitchFamily="49" charset="-122"/>
              </a:rPr>
              <a:t>平台中还有许多特色应用，创新应用，今天的时间有限，我主要介绍以上几种。所以，只要我们的校长、老师们有决心去做，去尝试，去应用，就会发现平台的巨大应用价值，必将会对大家的教育教学变革起着巨大作用，必将促进教育公平、提高教育质量。</a:t>
            </a:r>
            <a:endParaRPr lang="zh-CN" altLang="en-US" sz="1200" b="1" dirty="0" smtClean="0">
              <a:solidFill>
                <a:schemeClr val="bg1"/>
              </a:solidFill>
              <a:latin typeface="楷体" panose="02010609060101010101" pitchFamily="49" charset="-122"/>
              <a:ea typeface="楷体" panose="02010609060101010101" pitchFamily="49" charset="-122"/>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40A8EE6-F208-4282-B057-74A32369283B}" type="slidenum">
              <a:rPr lang="zh-CN" altLang="en-US">
                <a:solidFill>
                  <a:prstClr val="black"/>
                </a:solidFill>
              </a:rPr>
            </a:fld>
            <a:endParaRPr lang="zh-CN" alt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下面我分三个问题向各位领导汇报，</a:t>
            </a:r>
            <a:endParaRPr lang="zh-CN" altLang="en-US" dirty="0"/>
          </a:p>
        </p:txBody>
      </p:sp>
      <p:sp>
        <p:nvSpPr>
          <p:cNvPr id="4" name="灯片编号占位符 3"/>
          <p:cNvSpPr>
            <a:spLocks noGrp="1"/>
          </p:cNvSpPr>
          <p:nvPr>
            <p:ph type="sldNum" sz="quarter" idx="10"/>
          </p:nvPr>
        </p:nvSpPr>
        <p:spPr/>
        <p:txBody>
          <a:bodyPr/>
          <a:lstStyle/>
          <a:p>
            <a:fld id="{D8FA8D22-DB5B-4358-AAEF-2F57EF89B31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我们想利用云技术来支持我们的东阳教育，让我们东阳教育的金名片含金量更高。</a:t>
            </a:r>
            <a:endParaRPr lang="zh-CN" altLang="en-US" dirty="0"/>
          </a:p>
        </p:txBody>
      </p:sp>
      <p:sp>
        <p:nvSpPr>
          <p:cNvPr id="4" name="灯片编号占位符 3"/>
          <p:cNvSpPr>
            <a:spLocks noGrp="1"/>
          </p:cNvSpPr>
          <p:nvPr>
            <p:ph type="sldNum" sz="quarter" idx="10"/>
          </p:nvPr>
        </p:nvSpPr>
        <p:spPr/>
        <p:txBody>
          <a:bodyPr/>
          <a:lstStyle/>
          <a:p>
            <a:fld id="{D8FA8D22-DB5B-4358-AAEF-2F57EF89B31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我们在新的环境中，应该有新行为，适应新规则，让信息技术与教育教学的深入融合成为新常态。</a:t>
            </a:r>
            <a:endParaRPr lang="zh-CN" altLang="en-US" dirty="0"/>
          </a:p>
        </p:txBody>
      </p:sp>
      <p:sp>
        <p:nvSpPr>
          <p:cNvPr id="4" name="灯片编号占位符 3"/>
          <p:cNvSpPr>
            <a:spLocks noGrp="1"/>
          </p:cNvSpPr>
          <p:nvPr>
            <p:ph type="sldNum" sz="quarter" idx="10"/>
          </p:nvPr>
        </p:nvSpPr>
        <p:spPr/>
        <p:txBody>
          <a:bodyPr/>
          <a:lstStyle/>
          <a:p>
            <a:fld id="{D8FA8D22-DB5B-4358-AAEF-2F57EF89B31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下面我分三个问题向各位领导汇报，</a:t>
            </a:r>
            <a:endParaRPr lang="zh-CN" altLang="en-US" dirty="0"/>
          </a:p>
        </p:txBody>
      </p:sp>
      <p:sp>
        <p:nvSpPr>
          <p:cNvPr id="4" name="灯片编号占位符 3"/>
          <p:cNvSpPr>
            <a:spLocks noGrp="1"/>
          </p:cNvSpPr>
          <p:nvPr>
            <p:ph type="sldNum" sz="quarter" idx="10"/>
          </p:nvPr>
        </p:nvSpPr>
        <p:spPr/>
        <p:txBody>
          <a:bodyPr/>
          <a:lstStyle/>
          <a:p>
            <a:fld id="{D8FA8D22-DB5B-4358-AAEF-2F57EF89B31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smtClean="0"/>
              <a:t>我们在</a:t>
            </a:r>
            <a:r>
              <a:rPr lang="zh-CN" altLang="en-US" sz="1200" b="1" dirty="0" smtClean="0">
                <a:solidFill>
                  <a:schemeClr val="bg1">
                    <a:lumMod val="95000"/>
                  </a:schemeClr>
                </a:solidFill>
                <a:latin typeface="楷体" panose="02010609060101010101" pitchFamily="49" charset="-122"/>
                <a:ea typeface="楷体" panose="02010609060101010101" pitchFamily="49" charset="-122"/>
              </a:rPr>
              <a:t>宽带网络校校通工程</a:t>
            </a:r>
            <a:r>
              <a:rPr lang="zh-CN" altLang="en-US" sz="1200" b="0" dirty="0" smtClean="0">
                <a:solidFill>
                  <a:schemeClr val="tx1"/>
                </a:solidFill>
                <a:latin typeface="+mn-lt"/>
                <a:ea typeface="+mn-ea"/>
              </a:rPr>
              <a:t>，</a:t>
            </a:r>
            <a:r>
              <a:rPr lang="zh-CN" altLang="en-US" sz="1200" b="1" dirty="0" smtClean="0">
                <a:solidFill>
                  <a:schemeClr val="bg1">
                    <a:lumMod val="95000"/>
                  </a:schemeClr>
                </a:solidFill>
                <a:latin typeface="楷体" panose="02010609060101010101" pitchFamily="49" charset="-122"/>
                <a:ea typeface="楷体" panose="02010609060101010101" pitchFamily="49" charset="-122"/>
              </a:rPr>
              <a:t>多媒体设备班班配，教师电脑人人有的基础上，依托教育云</a:t>
            </a:r>
            <a:r>
              <a:rPr lang="zh-CN" altLang="en-US" sz="1200" b="1" baseline="0" dirty="0" smtClean="0">
                <a:solidFill>
                  <a:schemeClr val="bg1">
                    <a:lumMod val="95000"/>
                  </a:schemeClr>
                </a:solidFill>
                <a:latin typeface="楷体" panose="02010609060101010101" pitchFamily="49" charset="-122"/>
                <a:ea typeface="楷体" panose="02010609060101010101" pitchFamily="49" charset="-122"/>
              </a:rPr>
              <a:t>实现了人人处处时时的信息化环境。</a:t>
            </a:r>
            <a:endParaRPr lang="zh-CN" altLang="en-US" sz="1200" b="1" dirty="0" smtClean="0">
              <a:solidFill>
                <a:schemeClr val="bg1">
                  <a:lumMod val="95000"/>
                </a:schemeClr>
              </a:solidFill>
              <a:latin typeface="楷体" panose="02010609060101010101" pitchFamily="49" charset="-122"/>
              <a:ea typeface="楷体" panose="02010609060101010101" pitchFamily="49" charset="-122"/>
            </a:endParaRPr>
          </a:p>
          <a:p>
            <a:pPr marL="0" marR="0" indent="0" algn="l" defTabSz="914400" rtl="0" eaLnBrk="1" fontAlgn="auto" latinLnBrk="0" hangingPunct="1">
              <a:lnSpc>
                <a:spcPct val="100000"/>
              </a:lnSpc>
              <a:spcBef>
                <a:spcPts val="0"/>
              </a:spcBef>
              <a:spcAft>
                <a:spcPts val="0"/>
              </a:spcAft>
              <a:buClrTx/>
              <a:buSzTx/>
              <a:buFontTx/>
              <a:buNone/>
              <a:defRPr/>
            </a:pPr>
            <a:endParaRPr lang="zh-CN" altLang="en-US" sz="1200" b="1" dirty="0" smtClean="0">
              <a:solidFill>
                <a:schemeClr val="bg1">
                  <a:lumMod val="95000"/>
                </a:schemeClr>
              </a:solidFill>
              <a:latin typeface="楷体" panose="02010609060101010101" pitchFamily="49" charset="-122"/>
              <a:ea typeface="楷体" panose="02010609060101010101" pitchFamily="49" charset="-122"/>
            </a:endParaRPr>
          </a:p>
        </p:txBody>
      </p:sp>
      <p:sp>
        <p:nvSpPr>
          <p:cNvPr id="4" name="灯片编号占位符 3"/>
          <p:cNvSpPr>
            <a:spLocks noGrp="1"/>
          </p:cNvSpPr>
          <p:nvPr>
            <p:ph type="sldNum" sz="quarter" idx="10"/>
          </p:nvPr>
        </p:nvSpPr>
        <p:spPr/>
        <p:txBody>
          <a:bodyPr/>
          <a:lstStyle/>
          <a:p>
            <a:fld id="{D8FA8D22-DB5B-4358-AAEF-2F57EF89B31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新东阳教育城域网为东阳教育数据中心的云计算与云存储提供基础网络支持。</a:t>
            </a:r>
            <a:endParaRPr lang="zh-CN" altLang="en-US" dirty="0"/>
          </a:p>
        </p:txBody>
      </p:sp>
      <p:sp>
        <p:nvSpPr>
          <p:cNvPr id="4" name="灯片编号占位符 3"/>
          <p:cNvSpPr>
            <a:spLocks noGrp="1"/>
          </p:cNvSpPr>
          <p:nvPr>
            <p:ph type="sldNum" sz="quarter" idx="10"/>
          </p:nvPr>
        </p:nvSpPr>
        <p:spPr/>
        <p:txBody>
          <a:bodyPr/>
          <a:lstStyle/>
          <a:p>
            <a:fld id="{D8FA8D22-DB5B-4358-AAEF-2F57EF89B31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这些应用软件都是由学校教师参与选出来的</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D8FA8D22-DB5B-4358-AAEF-2F57EF89B31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1.pn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3079" name="Line 7"/>
          <p:cNvSpPr>
            <a:spLocks noChangeShapeType="1"/>
          </p:cNvSpPr>
          <p:nvPr userDrawn="1"/>
        </p:nvSpPr>
        <p:spPr bwMode="auto">
          <a:xfrm>
            <a:off x="609600" y="685800"/>
            <a:ext cx="7467600" cy="0"/>
          </a:xfrm>
          <a:prstGeom prst="line">
            <a:avLst/>
          </a:prstGeom>
          <a:noFill/>
          <a:ln w="9525">
            <a:solidFill>
              <a:schemeClr val="bg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80" name="Rectangle 8"/>
          <p:cNvSpPr>
            <a:spLocks noChangeArrowheads="1"/>
          </p:cNvSpPr>
          <p:nvPr userDrawn="1"/>
        </p:nvSpPr>
        <p:spPr bwMode="auto">
          <a:xfrm>
            <a:off x="609600" y="609600"/>
            <a:ext cx="533400" cy="76200"/>
          </a:xfrm>
          <a:prstGeom prst="rect">
            <a:avLst/>
          </a:prstGeom>
          <a:solidFill>
            <a:srgbClr val="00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81" name="Rectangle 9"/>
          <p:cNvSpPr>
            <a:spLocks noChangeArrowheads="1"/>
          </p:cNvSpPr>
          <p:nvPr userDrawn="1"/>
        </p:nvSpPr>
        <p:spPr bwMode="auto">
          <a:xfrm>
            <a:off x="1143000" y="609600"/>
            <a:ext cx="533400" cy="76200"/>
          </a:xfrm>
          <a:prstGeom prst="rect">
            <a:avLst/>
          </a:prstGeom>
          <a:solidFill>
            <a:srgbClr val="33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82" name="Rectangle 10"/>
          <p:cNvSpPr>
            <a:spLocks noChangeArrowheads="1"/>
          </p:cNvSpPr>
          <p:nvPr userDrawn="1"/>
        </p:nvSpPr>
        <p:spPr bwMode="auto">
          <a:xfrm>
            <a:off x="1676400" y="609600"/>
            <a:ext cx="533400" cy="76200"/>
          </a:xfrm>
          <a:prstGeom prst="rect">
            <a:avLst/>
          </a:prstGeom>
          <a:solidFill>
            <a:srgbClr val="FF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83" name="Rectangle 11"/>
          <p:cNvSpPr>
            <a:spLocks noChangeArrowheads="1"/>
          </p:cNvSpPr>
          <p:nvPr userDrawn="1"/>
        </p:nvSpPr>
        <p:spPr bwMode="auto">
          <a:xfrm>
            <a:off x="2209800" y="609600"/>
            <a:ext cx="533400" cy="762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slide" Target="slide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jpeg"/><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slide" Target="sl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slide" Target="slide1.xml"/></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3.xml"/><Relationship Id="rId5" Type="http://schemas.openxmlformats.org/officeDocument/2006/relationships/chart" Target="../charts/chart5.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3.xml"/><Relationship Id="rId2" Type="http://schemas.openxmlformats.org/officeDocument/2006/relationships/slide" Target="slide1.xml"/><Relationship Id="rId1"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3.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jpeg"/></Relationships>
</file>

<file path=ppt/slides/_rels/slide28.xml.rels><?xml version="1.0" encoding="UTF-8" standalone="yes"?>
<Relationships xmlns="http://schemas.openxmlformats.org/package/2006/relationships"><Relationship Id="rId9" Type="http://schemas.openxmlformats.org/officeDocument/2006/relationships/image" Target="../media/image21.png"/><Relationship Id="rId8" Type="http://schemas.microsoft.com/office/2007/relationships/hdphoto" Target="../media/hdphoto4.wdp"/><Relationship Id="rId7" Type="http://schemas.openxmlformats.org/officeDocument/2006/relationships/image" Target="../media/image20.png"/><Relationship Id="rId6" Type="http://schemas.microsoft.com/office/2007/relationships/hdphoto" Target="../media/hdphoto3.wdp"/><Relationship Id="rId5" Type="http://schemas.openxmlformats.org/officeDocument/2006/relationships/image" Target="../media/image19.png"/><Relationship Id="rId4" Type="http://schemas.microsoft.com/office/2007/relationships/hdphoto" Target="../media/hdphoto2.wdp"/><Relationship Id="rId3" Type="http://schemas.openxmlformats.org/officeDocument/2006/relationships/image" Target="../media/image18.png"/><Relationship Id="rId2" Type="http://schemas.microsoft.com/office/2007/relationships/hdphoto" Target="../media/hdphoto1.wdp"/><Relationship Id="rId12" Type="http://schemas.openxmlformats.org/officeDocument/2006/relationships/notesSlide" Target="../notesSlides/notesSlide15.xml"/><Relationship Id="rId11" Type="http://schemas.openxmlformats.org/officeDocument/2006/relationships/slideLayout" Target="../slideLayouts/slideLayout18.xml"/><Relationship Id="rId10" Type="http://schemas.microsoft.com/office/2007/relationships/hdphoto" Target="../media/hdphoto5.wdp"/><Relationship Id="rId1" Type="http://schemas.openxmlformats.org/officeDocument/2006/relationships/image" Target="../media/image17.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8.xml"/><Relationship Id="rId2" Type="http://schemas.openxmlformats.org/officeDocument/2006/relationships/image" Target="../media/image23.png"/><Relationship Id="rId1"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18.xml"/><Relationship Id="rId4" Type="http://schemas.openxmlformats.org/officeDocument/2006/relationships/image" Target="../media/image27.jpeg"/><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microsoft.com/office/2007/relationships/hdphoto" Target="../media/hdphoto6.wdp"/><Relationship Id="rId1" Type="http://schemas.openxmlformats.org/officeDocument/2006/relationships/image" Target="../media/image2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8.xml"/><Relationship Id="rId1" Type="http://schemas.openxmlformats.org/officeDocument/2006/relationships/hyperlink" Target="&#25105;&#24066;&#20030;&#34892;&#23567;&#23398;&#35821;&#25991;&#32593;&#32476;&#25945;&#30740;&#27963;&#21160;.flv"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8.xml"/><Relationship Id="rId1"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8.xml"/><Relationship Id="rId1" Type="http://schemas.openxmlformats.org/officeDocument/2006/relationships/image" Target="../media/image33.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8.xml"/><Relationship Id="rId1"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8.xml"/><Relationship Id="rId1" Type="http://schemas.openxmlformats.org/officeDocument/2006/relationships/image" Target="../media/image35.png"/></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18.xml"/><Relationship Id="rId2" Type="http://schemas.openxmlformats.org/officeDocument/2006/relationships/image" Target="../media/image37.png"/><Relationship Id="rId1"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8.xml"/><Relationship Id="rId1" Type="http://schemas.openxmlformats.org/officeDocument/2006/relationships/image" Target="../media/image38.png"/></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microsoft.com/office/2007/relationships/hdphoto" Target="../media/hdphoto9.wdp"/><Relationship Id="rId5" Type="http://schemas.openxmlformats.org/officeDocument/2006/relationships/image" Target="../media/image43.png"/><Relationship Id="rId4" Type="http://schemas.microsoft.com/office/2007/relationships/hdphoto" Target="../media/hdphoto8.wdp"/><Relationship Id="rId3" Type="http://schemas.openxmlformats.org/officeDocument/2006/relationships/image" Target="../media/image42.png"/><Relationship Id="rId2" Type="http://schemas.microsoft.com/office/2007/relationships/hdphoto" Target="../media/hdphoto7.wdp"/><Relationship Id="rId1"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5.jpeg"/><Relationship Id="rId1" Type="http://schemas.openxmlformats.org/officeDocument/2006/relationships/image" Target="../media/image44.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4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50.jpeg"/><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wmf"/></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tags" Target="../tags/tag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hyperlink" Target="mailto:zjdylxg@163.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slide" Target="slide18.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4"/>
          <p:cNvGrpSpPr/>
          <p:nvPr/>
        </p:nvGrpSpPr>
        <p:grpSpPr bwMode="auto">
          <a:xfrm>
            <a:off x="0" y="1578453"/>
            <a:ext cx="9186129" cy="2285280"/>
            <a:chOff x="0" y="1910"/>
            <a:chExt cx="8191" cy="2398"/>
          </a:xfrm>
        </p:grpSpPr>
        <p:grpSp>
          <p:nvGrpSpPr>
            <p:cNvPr id="7" name="Group 16"/>
            <p:cNvGrpSpPr/>
            <p:nvPr/>
          </p:nvGrpSpPr>
          <p:grpSpPr bwMode="auto">
            <a:xfrm>
              <a:off x="0" y="1910"/>
              <a:ext cx="8191" cy="2193"/>
              <a:chOff x="0" y="1344"/>
              <a:chExt cx="5760" cy="1543"/>
            </a:xfrm>
          </p:grpSpPr>
          <p:sp>
            <p:nvSpPr>
              <p:cNvPr id="9" name="Rectangle 8"/>
              <p:cNvSpPr>
                <a:spLocks noChangeArrowheads="1"/>
              </p:cNvSpPr>
              <p:nvPr/>
            </p:nvSpPr>
            <p:spPr bwMode="auto">
              <a:xfrm>
                <a:off x="0" y="1344"/>
                <a:ext cx="1014" cy="1536"/>
              </a:xfrm>
              <a:prstGeom prst="rect">
                <a:avLst/>
              </a:prstGeom>
              <a:gradFill rotWithShape="1">
                <a:gsLst>
                  <a:gs pos="0">
                    <a:srgbClr val="FFFFFF">
                      <a:alpha val="20000"/>
                    </a:srgb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0" name="Rectangle 9"/>
              <p:cNvSpPr>
                <a:spLocks noChangeArrowheads="1"/>
              </p:cNvSpPr>
              <p:nvPr/>
            </p:nvSpPr>
            <p:spPr bwMode="auto">
              <a:xfrm>
                <a:off x="4804" y="1344"/>
                <a:ext cx="956" cy="1536"/>
              </a:xfrm>
              <a:prstGeom prst="rect">
                <a:avLst/>
              </a:prstGeom>
              <a:gradFill rotWithShape="1">
                <a:gsLst>
                  <a:gs pos="0">
                    <a:schemeClr val="bg1"/>
                  </a:gs>
                  <a:gs pos="100000">
                    <a:srgbClr val="FFFFFF">
                      <a:alpha val="20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1" name="Rectangle 10"/>
              <p:cNvSpPr>
                <a:spLocks noChangeArrowheads="1"/>
              </p:cNvSpPr>
              <p:nvPr/>
            </p:nvSpPr>
            <p:spPr bwMode="auto">
              <a:xfrm>
                <a:off x="1002" y="1351"/>
                <a:ext cx="3818" cy="1536"/>
              </a:xfrm>
              <a:prstGeom prst="rect">
                <a:avLst/>
              </a:prstGeom>
              <a:gradFill rotWithShape="1">
                <a:gsLst>
                  <a:gs pos="0">
                    <a:schemeClr val="bg1"/>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8" name="Rectangle 25"/>
            <p:cNvSpPr>
              <a:spLocks noChangeArrowheads="1"/>
            </p:cNvSpPr>
            <p:nvPr/>
          </p:nvSpPr>
          <p:spPr bwMode="auto">
            <a:xfrm>
              <a:off x="0" y="4077"/>
              <a:ext cx="8158" cy="231"/>
            </a:xfrm>
            <a:prstGeom prst="rect">
              <a:avLst/>
            </a:prstGeom>
            <a:gradFill rotWithShape="1">
              <a:gsLst>
                <a:gs pos="0">
                  <a:srgbClr val="000000"/>
                </a:gs>
                <a:gs pos="100000">
                  <a:srgbClr val="000000">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3" name="矩形 2"/>
          <p:cNvSpPr/>
          <p:nvPr/>
        </p:nvSpPr>
        <p:spPr>
          <a:xfrm>
            <a:off x="-5616" y="1828473"/>
            <a:ext cx="9149120" cy="1188720"/>
          </a:xfrm>
          <a:prstGeom prst="rect">
            <a:avLst/>
          </a:prstGeom>
        </p:spPr>
        <p:txBody>
          <a:bodyPr wrap="square">
            <a:spAutoFit/>
          </a:bodyPr>
          <a:lstStyle/>
          <a:p>
            <a:pPr algn="ctr">
              <a:lnSpc>
                <a:spcPct val="150000"/>
              </a:lnSpc>
            </a:pPr>
            <a:r>
              <a:rPr lang="zh-CN" altLang="en-US" sz="48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漫步</a:t>
            </a:r>
            <a:r>
              <a:rPr lang="en-US" altLang="zh-CN" sz="48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a:t>
            </a:r>
            <a:r>
              <a:rPr lang="zh-CN" altLang="en-US" sz="48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云+端 </a:t>
            </a:r>
            <a:r>
              <a:rPr lang="en-US" altLang="zh-CN" sz="48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a:t>
            </a:r>
            <a:r>
              <a:rPr lang="zh-CN" altLang="en-US" sz="48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 智慧</a:t>
            </a:r>
            <a:r>
              <a:rPr lang="en-US" altLang="zh-CN" sz="48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a:t>
            </a:r>
            <a:r>
              <a:rPr lang="zh-CN" altLang="en-US" sz="48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教与学</a:t>
            </a:r>
            <a:r>
              <a:rPr lang="en-US" altLang="zh-CN" sz="48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a:t>
            </a:r>
            <a:endParaRPr lang="en-US" altLang="zh-CN" sz="48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endParaRPr>
          </a:p>
        </p:txBody>
      </p:sp>
      <p:sp>
        <p:nvSpPr>
          <p:cNvPr id="4" name="TextBox 3"/>
          <p:cNvSpPr txBox="1"/>
          <p:nvPr/>
        </p:nvSpPr>
        <p:spPr>
          <a:xfrm>
            <a:off x="1508172" y="3819400"/>
            <a:ext cx="5927631" cy="2011680"/>
          </a:xfrm>
          <a:prstGeom prst="rect">
            <a:avLst/>
          </a:prstGeom>
          <a:noFill/>
        </p:spPr>
        <p:txBody>
          <a:bodyPr wrap="square" rtlCol="0">
            <a:spAutoFit/>
          </a:bodyPr>
          <a:lstStyle/>
          <a:p>
            <a:pPr algn="ctr">
              <a:lnSpc>
                <a:spcPct val="150000"/>
              </a:lnSpc>
            </a:pPr>
            <a:r>
              <a:rPr lang="zh-CN" altLang="en-US" sz="2800" b="1" dirty="0" smtClean="0">
                <a:ln w="6350">
                  <a:noFill/>
                </a:ln>
                <a:solidFill>
                  <a:srgbClr val="FCDE04"/>
                </a:solidFill>
                <a:latin typeface="黑体" panose="02010609060101010101" pitchFamily="49" charset="-122"/>
                <a:ea typeface="黑体" panose="02010609060101010101" pitchFamily="49" charset="-122"/>
              </a:rPr>
              <a:t>浙江省东阳市教育局电教馆</a:t>
            </a:r>
            <a:endParaRPr lang="en-US" altLang="zh-CN" sz="2800" b="1" dirty="0" smtClean="0">
              <a:ln w="6350">
                <a:noFill/>
              </a:ln>
              <a:solidFill>
                <a:srgbClr val="FCDE04"/>
              </a:solidFill>
              <a:latin typeface="黑体" panose="02010609060101010101" pitchFamily="49" charset="-122"/>
              <a:ea typeface="黑体" panose="02010609060101010101" pitchFamily="49" charset="-122"/>
            </a:endParaRPr>
          </a:p>
          <a:p>
            <a:pPr algn="ctr">
              <a:lnSpc>
                <a:spcPct val="150000"/>
              </a:lnSpc>
            </a:pPr>
            <a:r>
              <a:rPr lang="zh-CN" altLang="en-US" sz="2800" b="1" dirty="0" smtClean="0">
                <a:ln w="6350">
                  <a:noFill/>
                </a:ln>
                <a:solidFill>
                  <a:srgbClr val="FCDE04"/>
                </a:solidFill>
                <a:latin typeface="黑体" panose="02010609060101010101" pitchFamily="49" charset="-122"/>
                <a:ea typeface="黑体" panose="02010609060101010101" pitchFamily="49" charset="-122"/>
              </a:rPr>
              <a:t>东阳市教育技术和信息中心</a:t>
            </a:r>
            <a:endParaRPr lang="zh-CN" altLang="en-US" sz="2800" b="1" dirty="0" smtClean="0">
              <a:ln w="6350">
                <a:noFill/>
              </a:ln>
              <a:solidFill>
                <a:srgbClr val="FCDE04"/>
              </a:solidFill>
              <a:latin typeface="黑体" panose="02010609060101010101" pitchFamily="49" charset="-122"/>
              <a:ea typeface="黑体" panose="02010609060101010101" pitchFamily="49" charset="-122"/>
            </a:endParaRPr>
          </a:p>
          <a:p>
            <a:pPr algn="ctr">
              <a:lnSpc>
                <a:spcPct val="150000"/>
              </a:lnSpc>
            </a:pPr>
            <a:r>
              <a:rPr lang="en-US" altLang="zh-CN" sz="2800" b="1" dirty="0" smtClean="0">
                <a:ln w="6350">
                  <a:noFill/>
                </a:ln>
                <a:solidFill>
                  <a:srgbClr val="FCDE04"/>
                </a:solidFill>
                <a:latin typeface="黑体" panose="02010609060101010101" pitchFamily="49" charset="-122"/>
                <a:ea typeface="黑体" panose="02010609060101010101" pitchFamily="49" charset="-122"/>
              </a:rPr>
              <a:t>2016</a:t>
            </a:r>
            <a:r>
              <a:rPr lang="zh-CN" altLang="en-US" sz="2800" b="1" dirty="0" smtClean="0">
                <a:ln w="6350">
                  <a:noFill/>
                </a:ln>
                <a:solidFill>
                  <a:srgbClr val="FCDE04"/>
                </a:solidFill>
                <a:latin typeface="黑体" panose="02010609060101010101" pitchFamily="49" charset="-122"/>
                <a:ea typeface="黑体" panose="02010609060101010101" pitchFamily="49" charset="-122"/>
              </a:rPr>
              <a:t>年</a:t>
            </a:r>
            <a:r>
              <a:rPr lang="en-US" altLang="zh-CN" sz="2800" b="1" dirty="0" smtClean="0">
                <a:ln w="6350">
                  <a:noFill/>
                </a:ln>
                <a:solidFill>
                  <a:srgbClr val="FCDE04"/>
                </a:solidFill>
                <a:latin typeface="黑体" panose="02010609060101010101" pitchFamily="49" charset="-122"/>
                <a:ea typeface="黑体" panose="02010609060101010101" pitchFamily="49" charset="-122"/>
              </a:rPr>
              <a:t>12</a:t>
            </a:r>
            <a:r>
              <a:rPr lang="zh-CN" altLang="en-US" sz="2800" b="1" dirty="0" smtClean="0">
                <a:ln w="6350">
                  <a:noFill/>
                </a:ln>
                <a:solidFill>
                  <a:srgbClr val="FCDE04"/>
                </a:solidFill>
                <a:latin typeface="黑体" panose="02010609060101010101" pitchFamily="49" charset="-122"/>
                <a:ea typeface="黑体" panose="02010609060101010101" pitchFamily="49" charset="-122"/>
              </a:rPr>
              <a:t>月</a:t>
            </a:r>
            <a:endParaRPr lang="zh-CN" altLang="en-US" sz="2800" b="1" dirty="0">
              <a:ln w="6350">
                <a:noFill/>
              </a:ln>
              <a:solidFill>
                <a:srgbClr val="FCDE04"/>
              </a:solidFill>
              <a:effectLst/>
              <a:latin typeface="黑体" panose="02010609060101010101" pitchFamily="49" charset="-122"/>
              <a:ea typeface="黑体" panose="02010609060101010101" pitchFamily="49" charset="-122"/>
            </a:endParaRPr>
          </a:p>
        </p:txBody>
      </p:sp>
      <p:sp>
        <p:nvSpPr>
          <p:cNvPr id="15" name="Rectangle 7"/>
          <p:cNvSpPr>
            <a:spLocks noChangeArrowheads="1"/>
          </p:cNvSpPr>
          <p:nvPr/>
        </p:nvSpPr>
        <p:spPr bwMode="auto">
          <a:xfrm>
            <a:off x="14288" y="3662354"/>
            <a:ext cx="9144000" cy="117475"/>
          </a:xfrm>
          <a:prstGeom prst="rect">
            <a:avLst/>
          </a:prstGeom>
          <a:gradFill rotWithShape="1">
            <a:gsLst>
              <a:gs pos="0">
                <a:srgbClr val="FFFFFF">
                  <a:alpha val="0"/>
                </a:srgbClr>
              </a:gs>
              <a:gs pos="100000">
                <a:srgbClr val="FFFF00"/>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 name="Rectangle 6"/>
          <p:cNvSpPr>
            <a:spLocks noChangeArrowheads="1"/>
          </p:cNvSpPr>
          <p:nvPr/>
        </p:nvSpPr>
        <p:spPr bwMode="auto">
          <a:xfrm rot="10800000">
            <a:off x="0" y="1450940"/>
            <a:ext cx="9144000" cy="117475"/>
          </a:xfrm>
          <a:prstGeom prst="rect">
            <a:avLst/>
          </a:prstGeom>
          <a:gradFill rotWithShape="1">
            <a:gsLst>
              <a:gs pos="0">
                <a:srgbClr val="FFFFFF">
                  <a:alpha val="0"/>
                </a:srgbClr>
              </a:gs>
              <a:gs pos="100000">
                <a:srgbClr val="FFFF00"/>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 name="矩形 1"/>
          <p:cNvSpPr/>
          <p:nvPr/>
        </p:nvSpPr>
        <p:spPr>
          <a:xfrm>
            <a:off x="2209816" y="2995167"/>
            <a:ext cx="6857968" cy="640080"/>
          </a:xfrm>
          <a:prstGeom prst="rect">
            <a:avLst/>
          </a:prstGeom>
          <a:noFill/>
        </p:spPr>
        <p:txBody>
          <a:bodyPr wrap="square" rtlCol="0">
            <a:spAutoFit/>
          </a:bodyPr>
          <a:lstStyle/>
          <a:p>
            <a:pPr algn="ctr">
              <a:lnSpc>
                <a:spcPct val="150000"/>
              </a:lnSpc>
            </a:pPr>
            <a:r>
              <a:rPr lang="en-US" altLang="zh-CN" sz="2400" b="1" dirty="0">
                <a:ln w="6350">
                  <a:noFill/>
                </a:ln>
                <a:solidFill>
                  <a:schemeClr val="bg2"/>
                </a:solidFill>
                <a:latin typeface="黑体" panose="02010609060101010101" pitchFamily="49" charset="-122"/>
                <a:ea typeface="黑体" panose="02010609060101010101" pitchFamily="49" charset="-122"/>
              </a:rPr>
              <a:t>—— </a:t>
            </a:r>
            <a:r>
              <a:rPr lang="zh-CN" altLang="en-US" sz="2400" b="1" dirty="0" smtClean="0">
                <a:ln w="6350">
                  <a:noFill/>
                </a:ln>
                <a:solidFill>
                  <a:schemeClr val="bg2"/>
                </a:solidFill>
                <a:latin typeface="黑体" panose="02010609060101010101" pitchFamily="49" charset="-122"/>
                <a:ea typeface="黑体" panose="02010609060101010101" pitchFamily="49" charset="-122"/>
              </a:rPr>
              <a:t>浙江省东阳市教育信息化工作</a:t>
            </a:r>
            <a:r>
              <a:rPr lang="zh-CN" altLang="en-US" sz="2400" b="1" dirty="0">
                <a:ln w="6350">
                  <a:noFill/>
                </a:ln>
                <a:solidFill>
                  <a:schemeClr val="bg2"/>
                </a:solidFill>
                <a:latin typeface="黑体" panose="02010609060101010101" pitchFamily="49" charset="-122"/>
                <a:ea typeface="黑体" panose="02010609060101010101" pitchFamily="49" charset="-122"/>
              </a:rPr>
              <a:t>探索与实践</a:t>
            </a:r>
            <a:endParaRPr lang="zh-CN" altLang="en-US" sz="2400" b="1" dirty="0">
              <a:ln w="6350">
                <a:noFill/>
              </a:ln>
              <a:solidFill>
                <a:schemeClr val="bg2"/>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44"/>
          <p:cNvGrpSpPr/>
          <p:nvPr/>
        </p:nvGrpSpPr>
        <p:grpSpPr bwMode="auto">
          <a:xfrm>
            <a:off x="30934" y="697915"/>
            <a:ext cx="9186129" cy="867748"/>
            <a:chOff x="0" y="1911"/>
            <a:chExt cx="8191" cy="1046"/>
          </a:xfrm>
        </p:grpSpPr>
        <p:grpSp>
          <p:nvGrpSpPr>
            <p:cNvPr id="18" name="Group 16"/>
            <p:cNvGrpSpPr/>
            <p:nvPr/>
          </p:nvGrpSpPr>
          <p:grpSpPr bwMode="auto">
            <a:xfrm>
              <a:off x="0" y="1911"/>
              <a:ext cx="8191" cy="755"/>
              <a:chOff x="0" y="1344"/>
              <a:chExt cx="5760" cy="531"/>
            </a:xfrm>
          </p:grpSpPr>
          <p:sp>
            <p:nvSpPr>
              <p:cNvPr id="20" name="Rectangle 8"/>
              <p:cNvSpPr>
                <a:spLocks noChangeArrowheads="1"/>
              </p:cNvSpPr>
              <p:nvPr/>
            </p:nvSpPr>
            <p:spPr bwMode="auto">
              <a:xfrm>
                <a:off x="0" y="1344"/>
                <a:ext cx="1014" cy="531"/>
              </a:xfrm>
              <a:prstGeom prst="rect">
                <a:avLst/>
              </a:prstGeom>
              <a:gradFill rotWithShape="1">
                <a:gsLst>
                  <a:gs pos="0">
                    <a:srgbClr val="FFFFFF">
                      <a:alpha val="20000"/>
                    </a:srgb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1" name="Rectangle 9"/>
              <p:cNvSpPr>
                <a:spLocks noChangeArrowheads="1"/>
              </p:cNvSpPr>
              <p:nvPr/>
            </p:nvSpPr>
            <p:spPr bwMode="auto">
              <a:xfrm>
                <a:off x="4804" y="1344"/>
                <a:ext cx="956" cy="531"/>
              </a:xfrm>
              <a:prstGeom prst="rect">
                <a:avLst/>
              </a:prstGeom>
              <a:gradFill rotWithShape="1">
                <a:gsLst>
                  <a:gs pos="0">
                    <a:schemeClr val="bg1"/>
                  </a:gs>
                  <a:gs pos="100000">
                    <a:srgbClr val="FFFFFF">
                      <a:alpha val="20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2" name="Rectangle 10"/>
              <p:cNvSpPr>
                <a:spLocks noChangeArrowheads="1"/>
              </p:cNvSpPr>
              <p:nvPr/>
            </p:nvSpPr>
            <p:spPr bwMode="auto">
              <a:xfrm>
                <a:off x="1002" y="1351"/>
                <a:ext cx="3818" cy="524"/>
              </a:xfrm>
              <a:prstGeom prst="rect">
                <a:avLst/>
              </a:prstGeom>
              <a:gradFill rotWithShape="1">
                <a:gsLst>
                  <a:gs pos="0">
                    <a:schemeClr val="bg1"/>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19" name="Rectangle 25"/>
            <p:cNvSpPr>
              <a:spLocks noChangeArrowheads="1"/>
            </p:cNvSpPr>
            <p:nvPr/>
          </p:nvSpPr>
          <p:spPr bwMode="auto">
            <a:xfrm>
              <a:off x="0" y="2833"/>
              <a:ext cx="8158" cy="124"/>
            </a:xfrm>
            <a:prstGeom prst="rect">
              <a:avLst/>
            </a:prstGeom>
            <a:gradFill rotWithShape="1">
              <a:gsLst>
                <a:gs pos="0">
                  <a:srgbClr val="000000"/>
                </a:gs>
                <a:gs pos="100000">
                  <a:srgbClr val="000000">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39940" name="圆角矩形 13"/>
          <p:cNvSpPr/>
          <p:nvPr/>
        </p:nvSpPr>
        <p:spPr bwMode="auto">
          <a:xfrm>
            <a:off x="1370013" y="2168876"/>
            <a:ext cx="6081712" cy="523875"/>
          </a:xfrm>
          <a:prstGeom prst="roundRect">
            <a:avLst>
              <a:gd name="adj" fmla="val 16667"/>
            </a:avLst>
          </a:prstGeom>
          <a:gradFill rotWithShape="1">
            <a:gsLst>
              <a:gs pos="0">
                <a:srgbClr val="C9B5E8"/>
              </a:gs>
              <a:gs pos="35001">
                <a:srgbClr val="D9CBEE"/>
              </a:gs>
              <a:gs pos="100000">
                <a:srgbClr val="F0EAF9"/>
              </a:gs>
            </a:gsLst>
            <a:lin ang="5400000" scaled="1"/>
          </a:gradFill>
          <a:ln w="9525">
            <a:solidFill>
              <a:srgbClr val="7D60A0"/>
            </a:solidFill>
            <a:round/>
          </a:ln>
          <a:effectLst>
            <a:outerShdw dist="20000" dir="5400000" algn="ctr" rotWithShape="0">
              <a:srgbClr val="000000">
                <a:alpha val="28000"/>
              </a:srgbClr>
            </a:outerShdw>
          </a:effectLst>
        </p:spPr>
        <p:txBody>
          <a:bodyPr anchor="ctr"/>
          <a:lstStyle/>
          <a:p>
            <a:pPr algn="ctr"/>
            <a:r>
              <a:rPr lang="zh-CN" altLang="en-US" sz="2000" b="1">
                <a:solidFill>
                  <a:prstClr val="black"/>
                </a:solidFill>
                <a:latin typeface="楷体" panose="02010609060101010101" pitchFamily="49" charset="-122"/>
                <a:ea typeface="楷体" panose="02010609060101010101" pitchFamily="49" charset="-122"/>
              </a:rPr>
              <a:t>国家教育云应用试点和教育信息化工作领导小组</a:t>
            </a:r>
            <a:endParaRPr lang="zh-CN" altLang="en-US" sz="2000" b="1">
              <a:solidFill>
                <a:prstClr val="black"/>
              </a:solidFill>
              <a:latin typeface="楷体" panose="02010609060101010101" pitchFamily="49" charset="-122"/>
              <a:ea typeface="楷体" panose="02010609060101010101" pitchFamily="49" charset="-122"/>
            </a:endParaRPr>
          </a:p>
        </p:txBody>
      </p:sp>
      <p:sp>
        <p:nvSpPr>
          <p:cNvPr id="39941" name="圆角矩形 13"/>
          <p:cNvSpPr/>
          <p:nvPr/>
        </p:nvSpPr>
        <p:spPr bwMode="auto">
          <a:xfrm>
            <a:off x="1370013" y="2961039"/>
            <a:ext cx="2382837" cy="577850"/>
          </a:xfrm>
          <a:prstGeom prst="roundRect">
            <a:avLst>
              <a:gd name="adj" fmla="val 16667"/>
            </a:avLst>
          </a:prstGeom>
          <a:gradFill rotWithShape="1">
            <a:gsLst>
              <a:gs pos="0">
                <a:srgbClr val="FFBE86"/>
              </a:gs>
              <a:gs pos="35001">
                <a:srgbClr val="FFD0AA"/>
              </a:gs>
              <a:gs pos="100000">
                <a:srgbClr val="FFEBDB"/>
              </a:gs>
            </a:gsLst>
            <a:lin ang="5400000" scaled="1"/>
          </a:gradFill>
          <a:ln w="9525">
            <a:solidFill>
              <a:srgbClr val="F69240"/>
            </a:solidFill>
            <a:round/>
          </a:ln>
          <a:effectLst>
            <a:outerShdw dist="20000" dir="5400000" algn="ctr" rotWithShape="0">
              <a:srgbClr val="000000">
                <a:alpha val="28000"/>
              </a:srgbClr>
            </a:outerShdw>
          </a:effectLst>
        </p:spPr>
        <p:txBody>
          <a:bodyPr anchor="ctr"/>
          <a:lstStyle/>
          <a:p>
            <a:pPr algn="ctr"/>
            <a:r>
              <a:rPr lang="zh-CN" altLang="en-US" sz="2000" b="1" dirty="0">
                <a:solidFill>
                  <a:prstClr val="black"/>
                </a:solidFill>
                <a:latin typeface="楷体" panose="02010609060101010101" pitchFamily="49" charset="-122"/>
                <a:ea typeface="楷体" panose="02010609060101010101" pitchFamily="49" charset="-122"/>
                <a:sym typeface="Arial" panose="020B0604020202020204" pitchFamily="34" charset="0"/>
              </a:rPr>
              <a:t>组长</a:t>
            </a:r>
            <a:r>
              <a:rPr lang="zh-CN" altLang="en-US" sz="2000" b="1" dirty="0" smtClean="0">
                <a:solidFill>
                  <a:prstClr val="black"/>
                </a:solidFill>
                <a:latin typeface="楷体" panose="02010609060101010101" pitchFamily="49" charset="-122"/>
                <a:ea typeface="楷体" panose="02010609060101010101" pitchFamily="49" charset="-122"/>
                <a:sym typeface="Arial" panose="020B0604020202020204" pitchFamily="34" charset="0"/>
              </a:rPr>
              <a:t>：教育局长</a:t>
            </a:r>
            <a:endParaRPr lang="zh-CN" altLang="en-US" sz="2000" b="1" dirty="0">
              <a:solidFill>
                <a:prstClr val="black"/>
              </a:solidFill>
              <a:latin typeface="楷体" panose="02010609060101010101" pitchFamily="49" charset="-122"/>
              <a:ea typeface="楷体" panose="02010609060101010101" pitchFamily="49" charset="-122"/>
              <a:sym typeface="Arial" panose="020B0604020202020204" pitchFamily="34" charset="0"/>
            </a:endParaRPr>
          </a:p>
        </p:txBody>
      </p:sp>
      <p:sp>
        <p:nvSpPr>
          <p:cNvPr id="39942" name="圆角矩形 13"/>
          <p:cNvSpPr/>
          <p:nvPr/>
        </p:nvSpPr>
        <p:spPr bwMode="auto">
          <a:xfrm>
            <a:off x="3995738" y="2961039"/>
            <a:ext cx="3384550" cy="577850"/>
          </a:xfrm>
          <a:prstGeom prst="roundRect">
            <a:avLst>
              <a:gd name="adj" fmla="val 16667"/>
            </a:avLst>
          </a:prstGeom>
          <a:gradFill rotWithShape="1">
            <a:gsLst>
              <a:gs pos="0">
                <a:srgbClr val="A3C4FF"/>
              </a:gs>
              <a:gs pos="35001">
                <a:srgbClr val="BFD5FF"/>
              </a:gs>
              <a:gs pos="100000">
                <a:srgbClr val="E5EEFF"/>
              </a:gs>
            </a:gsLst>
            <a:lin ang="5400000" scaled="1"/>
          </a:gradFill>
          <a:ln w="9525">
            <a:solidFill>
              <a:srgbClr val="4A7EBB"/>
            </a:solidFill>
            <a:round/>
          </a:ln>
          <a:effectLst>
            <a:outerShdw dist="20000" dir="5400000" algn="ctr" rotWithShape="0">
              <a:srgbClr val="000000">
                <a:alpha val="28000"/>
              </a:srgbClr>
            </a:outerShdw>
          </a:effectLst>
        </p:spPr>
        <p:txBody>
          <a:bodyPr anchor="ctr"/>
          <a:lstStyle/>
          <a:p>
            <a:pPr algn="ctr"/>
            <a:r>
              <a:rPr lang="zh-CN" altLang="en-US" sz="2000" b="1" dirty="0" smtClean="0">
                <a:solidFill>
                  <a:prstClr val="black"/>
                </a:solidFill>
                <a:latin typeface="楷体" panose="02010609060101010101" pitchFamily="49" charset="-122"/>
                <a:ea typeface="楷体" panose="02010609060101010101" pitchFamily="49" charset="-122"/>
              </a:rPr>
              <a:t>副组长：分管副局长</a:t>
            </a:r>
            <a:endParaRPr lang="zh-CN" altLang="en-US" sz="2000" b="1" dirty="0">
              <a:solidFill>
                <a:prstClr val="black"/>
              </a:solidFill>
              <a:latin typeface="楷体" panose="02010609060101010101" pitchFamily="49" charset="-122"/>
              <a:ea typeface="楷体" panose="02010609060101010101" pitchFamily="49" charset="-122"/>
            </a:endParaRPr>
          </a:p>
        </p:txBody>
      </p:sp>
      <p:sp>
        <p:nvSpPr>
          <p:cNvPr id="39943" name="圆角矩形 13"/>
          <p:cNvSpPr/>
          <p:nvPr/>
        </p:nvSpPr>
        <p:spPr bwMode="auto">
          <a:xfrm>
            <a:off x="1370013" y="4262789"/>
            <a:ext cx="5938837" cy="909712"/>
          </a:xfrm>
          <a:prstGeom prst="roundRect">
            <a:avLst>
              <a:gd name="adj" fmla="val 16667"/>
            </a:avLst>
          </a:prstGeom>
          <a:gradFill rotWithShape="1">
            <a:gsLst>
              <a:gs pos="0">
                <a:srgbClr val="DAFDA7"/>
              </a:gs>
              <a:gs pos="35001">
                <a:srgbClr val="E4FDC2"/>
              </a:gs>
              <a:gs pos="100000">
                <a:srgbClr val="F5FFE6"/>
              </a:gs>
            </a:gsLst>
            <a:lin ang="5400000" scaled="1"/>
          </a:gradFill>
          <a:ln w="9525">
            <a:solidFill>
              <a:srgbClr val="98B954"/>
            </a:solidFill>
            <a:round/>
          </a:ln>
          <a:effectLst>
            <a:outerShdw dist="20000" dir="5400000" algn="ctr" rotWithShape="0">
              <a:srgbClr val="000000">
                <a:alpha val="28000"/>
              </a:srgbClr>
            </a:outerShdw>
          </a:effectLst>
        </p:spPr>
        <p:txBody>
          <a:bodyPr anchor="ctr"/>
          <a:lstStyle/>
          <a:p>
            <a:pPr algn="ctr"/>
            <a:r>
              <a:rPr lang="zh-CN" altLang="en-US" sz="2000" b="1" dirty="0">
                <a:solidFill>
                  <a:prstClr val="black"/>
                </a:solidFill>
                <a:latin typeface="楷体" panose="02010609060101010101" pitchFamily="49" charset="-122"/>
                <a:ea typeface="楷体" panose="02010609060101010101" pitchFamily="49" charset="-122"/>
              </a:rPr>
              <a:t>国家教育云应用试点和教育信息化工作</a:t>
            </a:r>
            <a:r>
              <a:rPr lang="zh-CN" altLang="en-US" sz="2000" b="1" dirty="0" smtClean="0">
                <a:solidFill>
                  <a:prstClr val="black"/>
                </a:solidFill>
                <a:latin typeface="楷体" panose="02010609060101010101" pitchFamily="49" charset="-122"/>
                <a:ea typeface="楷体" panose="02010609060101010101" pitchFamily="49" charset="-122"/>
              </a:rPr>
              <a:t>办公室</a:t>
            </a:r>
            <a:endParaRPr lang="en-US" altLang="zh-CN" sz="2000" b="1" dirty="0" smtClean="0">
              <a:solidFill>
                <a:prstClr val="black"/>
              </a:solidFill>
              <a:latin typeface="楷体" panose="02010609060101010101" pitchFamily="49" charset="-122"/>
              <a:ea typeface="楷体" panose="02010609060101010101" pitchFamily="49" charset="-122"/>
            </a:endParaRPr>
          </a:p>
          <a:p>
            <a:pPr algn="ctr"/>
            <a:r>
              <a:rPr lang="zh-CN" altLang="en-US" sz="2000" b="1" dirty="0">
                <a:solidFill>
                  <a:prstClr val="black"/>
                </a:solidFill>
                <a:latin typeface="楷体" panose="02010609060101010101" pitchFamily="49" charset="-122"/>
                <a:ea typeface="楷体" panose="02010609060101010101" pitchFamily="49" charset="-122"/>
              </a:rPr>
              <a:t>（</a:t>
            </a:r>
            <a:r>
              <a:rPr lang="zh-CN" altLang="en-US" sz="2000" b="1" dirty="0" smtClean="0">
                <a:solidFill>
                  <a:prstClr val="black"/>
                </a:solidFill>
                <a:latin typeface="楷体" panose="02010609060101010101" pitchFamily="49" charset="-122"/>
                <a:ea typeface="楷体" panose="02010609060101010101" pitchFamily="49" charset="-122"/>
              </a:rPr>
              <a:t>增加</a:t>
            </a:r>
            <a:r>
              <a:rPr lang="en-US" altLang="zh-CN" sz="2000" b="1" dirty="0" smtClean="0">
                <a:solidFill>
                  <a:prstClr val="black"/>
                </a:solidFill>
                <a:latin typeface="楷体" panose="02010609060101010101" pitchFamily="49" charset="-122"/>
                <a:ea typeface="楷体" panose="02010609060101010101" pitchFamily="49" charset="-122"/>
              </a:rPr>
              <a:t>5</a:t>
            </a:r>
            <a:r>
              <a:rPr lang="zh-CN" altLang="en-US" sz="2000" b="1" dirty="0" smtClean="0">
                <a:solidFill>
                  <a:prstClr val="black"/>
                </a:solidFill>
                <a:latin typeface="楷体" panose="02010609060101010101" pitchFamily="49" charset="-122"/>
                <a:ea typeface="楷体" panose="02010609060101010101" pitchFamily="49" charset="-122"/>
              </a:rPr>
              <a:t>个人员编制）</a:t>
            </a:r>
            <a:endParaRPr lang="zh-CN" altLang="en-US" sz="2000" b="1" dirty="0">
              <a:solidFill>
                <a:prstClr val="black"/>
              </a:solidFill>
              <a:latin typeface="楷体" panose="02010609060101010101" pitchFamily="49" charset="-122"/>
              <a:ea typeface="楷体" panose="02010609060101010101" pitchFamily="49" charset="-122"/>
            </a:endParaRPr>
          </a:p>
        </p:txBody>
      </p:sp>
      <p:sp>
        <p:nvSpPr>
          <p:cNvPr id="39944" name="直接连接符 56"/>
          <p:cNvSpPr>
            <a:spLocks noChangeShapeType="1"/>
          </p:cNvSpPr>
          <p:nvPr/>
        </p:nvSpPr>
        <p:spPr bwMode="auto">
          <a:xfrm flipV="1">
            <a:off x="454025" y="3750026"/>
            <a:ext cx="8340725" cy="1588"/>
          </a:xfrm>
          <a:prstGeom prst="line">
            <a:avLst/>
          </a:prstGeom>
          <a:noFill/>
          <a:ln w="3175">
            <a:solidFill>
              <a:srgbClr val="BFBFBF"/>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latin typeface="Calibri" panose="020F0502020204030204" pitchFamily="34" charset="0"/>
              <a:ea typeface="宋体" panose="02010600030101010101" pitchFamily="2" charset="-122"/>
            </a:endParaRPr>
          </a:p>
        </p:txBody>
      </p:sp>
      <p:sp>
        <p:nvSpPr>
          <p:cNvPr id="39945" name="上箭头 431"/>
          <p:cNvSpPr>
            <a:spLocks noChangeArrowheads="1"/>
          </p:cNvSpPr>
          <p:nvPr/>
        </p:nvSpPr>
        <p:spPr bwMode="auto">
          <a:xfrm rot="10800000">
            <a:off x="3668713" y="3777014"/>
            <a:ext cx="473075" cy="485775"/>
          </a:xfrm>
          <a:prstGeom prst="upArrow">
            <a:avLst>
              <a:gd name="adj1" fmla="val 44852"/>
              <a:gd name="adj2" fmla="val 69241"/>
            </a:avLst>
          </a:prstGeom>
          <a:solidFill>
            <a:srgbClr val="9BBB5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en-US" sz="2000">
              <a:solidFill>
                <a:srgbClr val="FFFFFF"/>
              </a:solidFill>
              <a:latin typeface="楷体" panose="02010609060101010101" pitchFamily="49" charset="-122"/>
              <a:ea typeface="楷体" panose="02010609060101010101" pitchFamily="49" charset="-122"/>
            </a:endParaRPr>
          </a:p>
        </p:txBody>
      </p:sp>
      <p:sp>
        <p:nvSpPr>
          <p:cNvPr id="10" name="Rectangle 2"/>
          <p:cNvSpPr>
            <a:spLocks noChangeArrowheads="1"/>
          </p:cNvSpPr>
          <p:nvPr/>
        </p:nvSpPr>
        <p:spPr bwMode="auto">
          <a:xfrm>
            <a:off x="374650" y="1362799"/>
            <a:ext cx="80295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800" b="1" dirty="0" smtClean="0">
                <a:solidFill>
                  <a:srgbClr val="FFFF00"/>
                </a:solidFill>
                <a:ea typeface="黑体" panose="02010609060101010101" pitchFamily="49" charset="-122"/>
              </a:rPr>
              <a:t>加强组织领导，重视顶层设计</a:t>
            </a:r>
            <a:endParaRPr lang="zh-CN" sz="2800" b="1" dirty="0">
              <a:solidFill>
                <a:srgbClr val="FFFF00"/>
              </a:solidFill>
              <a:ea typeface="黑体" panose="02010609060101010101" pitchFamily="49" charset="-122"/>
            </a:endParaRPr>
          </a:p>
        </p:txBody>
      </p:sp>
      <p:sp>
        <p:nvSpPr>
          <p:cNvPr id="2" name="矩形 1"/>
          <p:cNvSpPr/>
          <p:nvPr/>
        </p:nvSpPr>
        <p:spPr>
          <a:xfrm>
            <a:off x="642956" y="531255"/>
            <a:ext cx="4698722" cy="830997"/>
          </a:xfrm>
          <a:prstGeom prst="rect">
            <a:avLst/>
          </a:prstGeom>
        </p:spPr>
        <p:txBody>
          <a:bodyPr wrap="none">
            <a:spAutoFit/>
          </a:bodyPr>
          <a:lstStyle/>
          <a:p>
            <a:pPr>
              <a:lnSpc>
                <a:spcPct val="150000"/>
              </a:lnSpc>
            </a:pPr>
            <a:r>
              <a:rPr lang="zh-CN" altLang="en-US" sz="32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二、我们行动－政策制度</a:t>
            </a:r>
            <a:endParaRPr lang="en-US" altLang="zh-CN" sz="3200" b="1" dirty="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p:cTn id="7" dur="500" fill="hold"/>
                                        <p:tgtEl>
                                          <p:spTgt spid="39940"/>
                                        </p:tgtEl>
                                        <p:attrNameLst>
                                          <p:attrName>ppt_w</p:attrName>
                                        </p:attrNameLst>
                                      </p:cBhvr>
                                      <p:tavLst>
                                        <p:tav tm="0">
                                          <p:val>
                                            <p:fltVal val="0"/>
                                          </p:val>
                                        </p:tav>
                                        <p:tav tm="100000">
                                          <p:val>
                                            <p:strVal val="#ppt_w"/>
                                          </p:val>
                                        </p:tav>
                                      </p:tavLst>
                                    </p:anim>
                                    <p:anim calcmode="lin" valueType="num">
                                      <p:cBhvr>
                                        <p:cTn id="8" dur="500" fill="hold"/>
                                        <p:tgtEl>
                                          <p:spTgt spid="3994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9941"/>
                                        </p:tgtEl>
                                        <p:attrNameLst>
                                          <p:attrName>style.visibility</p:attrName>
                                        </p:attrNameLst>
                                      </p:cBhvr>
                                      <p:to>
                                        <p:strVal val="visible"/>
                                      </p:to>
                                    </p:set>
                                    <p:anim calcmode="lin" valueType="num">
                                      <p:cBhvr>
                                        <p:cTn id="12" dur="500" fill="hold"/>
                                        <p:tgtEl>
                                          <p:spTgt spid="39941"/>
                                        </p:tgtEl>
                                        <p:attrNameLst>
                                          <p:attrName>ppt_w</p:attrName>
                                        </p:attrNameLst>
                                      </p:cBhvr>
                                      <p:tavLst>
                                        <p:tav tm="0">
                                          <p:val>
                                            <p:fltVal val="0"/>
                                          </p:val>
                                        </p:tav>
                                        <p:tav tm="100000">
                                          <p:val>
                                            <p:strVal val="#ppt_w"/>
                                          </p:val>
                                        </p:tav>
                                      </p:tavLst>
                                    </p:anim>
                                    <p:anim calcmode="lin" valueType="num">
                                      <p:cBhvr>
                                        <p:cTn id="13" dur="500" fill="hold"/>
                                        <p:tgtEl>
                                          <p:spTgt spid="3994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9942"/>
                                        </p:tgtEl>
                                        <p:attrNameLst>
                                          <p:attrName>style.visibility</p:attrName>
                                        </p:attrNameLst>
                                      </p:cBhvr>
                                      <p:to>
                                        <p:strVal val="visible"/>
                                      </p:to>
                                    </p:set>
                                    <p:anim calcmode="lin" valueType="num">
                                      <p:cBhvr>
                                        <p:cTn id="17" dur="500" fill="hold"/>
                                        <p:tgtEl>
                                          <p:spTgt spid="39942"/>
                                        </p:tgtEl>
                                        <p:attrNameLst>
                                          <p:attrName>ppt_w</p:attrName>
                                        </p:attrNameLst>
                                      </p:cBhvr>
                                      <p:tavLst>
                                        <p:tav tm="0">
                                          <p:val>
                                            <p:fltVal val="0"/>
                                          </p:val>
                                        </p:tav>
                                        <p:tav tm="100000">
                                          <p:val>
                                            <p:strVal val="#ppt_w"/>
                                          </p:val>
                                        </p:tav>
                                      </p:tavLst>
                                    </p:anim>
                                    <p:anim calcmode="lin" valueType="num">
                                      <p:cBhvr>
                                        <p:cTn id="18" dur="500" fill="hold"/>
                                        <p:tgtEl>
                                          <p:spTgt spid="39942"/>
                                        </p:tgtEl>
                                        <p:attrNameLst>
                                          <p:attrName>ppt_h</p:attrName>
                                        </p:attrNameLst>
                                      </p:cBhvr>
                                      <p:tavLst>
                                        <p:tav tm="0">
                                          <p:val>
                                            <p:fltVal val="0"/>
                                          </p:val>
                                        </p:tav>
                                        <p:tav tm="100000">
                                          <p:val>
                                            <p:strVal val="#ppt_h"/>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39944"/>
                                        </p:tgtEl>
                                        <p:attrNameLst>
                                          <p:attrName>style.visibility</p:attrName>
                                        </p:attrNameLst>
                                      </p:cBhvr>
                                      <p:to>
                                        <p:strVal val="visible"/>
                                      </p:to>
                                    </p:set>
                                    <p:animEffect transition="in" filter="fade">
                                      <p:cBhvr>
                                        <p:cTn id="21" dur="500"/>
                                        <p:tgtEl>
                                          <p:spTgt spid="39944"/>
                                        </p:tgtEl>
                                      </p:cBhvr>
                                    </p:animEffect>
                                  </p:childTnLst>
                                </p:cTn>
                              </p:par>
                            </p:childTnLst>
                          </p:cTn>
                        </p:par>
                        <p:par>
                          <p:cTn id="22" fill="hold">
                            <p:stCondLst>
                              <p:cond delay="1500"/>
                            </p:stCondLst>
                            <p:childTnLst>
                              <p:par>
                                <p:cTn id="23" presetID="12" presetClass="entr" presetSubtype="1" fill="hold" grpId="0" nodeType="afterEffect">
                                  <p:stCondLst>
                                    <p:cond delay="0"/>
                                  </p:stCondLst>
                                  <p:childTnLst>
                                    <p:set>
                                      <p:cBhvr>
                                        <p:cTn id="24" dur="1" fill="hold">
                                          <p:stCondLst>
                                            <p:cond delay="0"/>
                                          </p:stCondLst>
                                        </p:cTn>
                                        <p:tgtEl>
                                          <p:spTgt spid="39945"/>
                                        </p:tgtEl>
                                        <p:attrNameLst>
                                          <p:attrName>style.visibility</p:attrName>
                                        </p:attrNameLst>
                                      </p:cBhvr>
                                      <p:to>
                                        <p:strVal val="visible"/>
                                      </p:to>
                                    </p:set>
                                    <p:animEffect transition="in" filter="slide(fromTop)">
                                      <p:cBhvr>
                                        <p:cTn id="25" dur="500"/>
                                        <p:tgtEl>
                                          <p:spTgt spid="39945"/>
                                        </p:tgtEl>
                                      </p:cBhvr>
                                    </p:animEffect>
                                  </p:childTnLst>
                                </p:cTn>
                              </p:par>
                            </p:childTnLst>
                          </p:cTn>
                        </p:par>
                        <p:par>
                          <p:cTn id="26" fill="hold">
                            <p:stCondLst>
                              <p:cond delay="2000"/>
                            </p:stCondLst>
                            <p:childTnLst>
                              <p:par>
                                <p:cTn id="27" presetID="23" presetClass="entr" presetSubtype="16" fill="hold" grpId="0" nodeType="afterEffect">
                                  <p:stCondLst>
                                    <p:cond delay="0"/>
                                  </p:stCondLst>
                                  <p:childTnLst>
                                    <p:set>
                                      <p:cBhvr>
                                        <p:cTn id="28" dur="1" fill="hold">
                                          <p:stCondLst>
                                            <p:cond delay="0"/>
                                          </p:stCondLst>
                                        </p:cTn>
                                        <p:tgtEl>
                                          <p:spTgt spid="39943"/>
                                        </p:tgtEl>
                                        <p:attrNameLst>
                                          <p:attrName>style.visibility</p:attrName>
                                        </p:attrNameLst>
                                      </p:cBhvr>
                                      <p:to>
                                        <p:strVal val="visible"/>
                                      </p:to>
                                    </p:set>
                                    <p:anim calcmode="lin" valueType="num">
                                      <p:cBhvr>
                                        <p:cTn id="29" dur="500" fill="hold"/>
                                        <p:tgtEl>
                                          <p:spTgt spid="39943"/>
                                        </p:tgtEl>
                                        <p:attrNameLst>
                                          <p:attrName>ppt_w</p:attrName>
                                        </p:attrNameLst>
                                      </p:cBhvr>
                                      <p:tavLst>
                                        <p:tav tm="0">
                                          <p:val>
                                            <p:fltVal val="0"/>
                                          </p:val>
                                        </p:tav>
                                        <p:tav tm="100000">
                                          <p:val>
                                            <p:strVal val="#ppt_w"/>
                                          </p:val>
                                        </p:tav>
                                      </p:tavLst>
                                    </p:anim>
                                    <p:anim calcmode="lin" valueType="num">
                                      <p:cBhvr>
                                        <p:cTn id="30" dur="500" fill="hold"/>
                                        <p:tgtEl>
                                          <p:spTgt spid="399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ldLvl="0" animBg="1" autoUpdateAnimBg="0"/>
      <p:bldP spid="39941" grpId="0" bldLvl="0" animBg="1" autoUpdateAnimBg="0"/>
      <p:bldP spid="39942" grpId="0" bldLvl="0" animBg="1" autoUpdateAnimBg="0"/>
      <p:bldP spid="39943" grpId="0" bldLvl="0" animBg="1" autoUpdateAnimBg="0"/>
      <p:bldP spid="39944" grpId="0" animBg="1"/>
      <p:bldP spid="39945" grpId="0" bldLvl="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44"/>
          <p:cNvGrpSpPr/>
          <p:nvPr/>
        </p:nvGrpSpPr>
        <p:grpSpPr bwMode="auto">
          <a:xfrm>
            <a:off x="30934" y="697915"/>
            <a:ext cx="9186129" cy="867748"/>
            <a:chOff x="0" y="1911"/>
            <a:chExt cx="8191" cy="1046"/>
          </a:xfrm>
        </p:grpSpPr>
        <p:grpSp>
          <p:nvGrpSpPr>
            <p:cNvPr id="18" name="Group 16"/>
            <p:cNvGrpSpPr/>
            <p:nvPr/>
          </p:nvGrpSpPr>
          <p:grpSpPr bwMode="auto">
            <a:xfrm>
              <a:off x="0" y="1911"/>
              <a:ext cx="8191" cy="755"/>
              <a:chOff x="0" y="1344"/>
              <a:chExt cx="5760" cy="531"/>
            </a:xfrm>
          </p:grpSpPr>
          <p:sp>
            <p:nvSpPr>
              <p:cNvPr id="20" name="Rectangle 8"/>
              <p:cNvSpPr>
                <a:spLocks noChangeArrowheads="1"/>
              </p:cNvSpPr>
              <p:nvPr/>
            </p:nvSpPr>
            <p:spPr bwMode="auto">
              <a:xfrm>
                <a:off x="0" y="1344"/>
                <a:ext cx="1014" cy="531"/>
              </a:xfrm>
              <a:prstGeom prst="rect">
                <a:avLst/>
              </a:prstGeom>
              <a:gradFill rotWithShape="1">
                <a:gsLst>
                  <a:gs pos="0">
                    <a:srgbClr val="FFFFFF">
                      <a:alpha val="20000"/>
                    </a:srgb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1" name="Rectangle 9"/>
              <p:cNvSpPr>
                <a:spLocks noChangeArrowheads="1"/>
              </p:cNvSpPr>
              <p:nvPr/>
            </p:nvSpPr>
            <p:spPr bwMode="auto">
              <a:xfrm>
                <a:off x="4804" y="1344"/>
                <a:ext cx="956" cy="531"/>
              </a:xfrm>
              <a:prstGeom prst="rect">
                <a:avLst/>
              </a:prstGeom>
              <a:gradFill rotWithShape="1">
                <a:gsLst>
                  <a:gs pos="0">
                    <a:schemeClr val="bg1"/>
                  </a:gs>
                  <a:gs pos="100000">
                    <a:srgbClr val="FFFFFF">
                      <a:alpha val="20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2" name="Rectangle 10"/>
              <p:cNvSpPr>
                <a:spLocks noChangeArrowheads="1"/>
              </p:cNvSpPr>
              <p:nvPr/>
            </p:nvSpPr>
            <p:spPr bwMode="auto">
              <a:xfrm>
                <a:off x="1002" y="1351"/>
                <a:ext cx="3818" cy="524"/>
              </a:xfrm>
              <a:prstGeom prst="rect">
                <a:avLst/>
              </a:prstGeom>
              <a:gradFill rotWithShape="1">
                <a:gsLst>
                  <a:gs pos="0">
                    <a:schemeClr val="bg1"/>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19" name="Rectangle 25"/>
            <p:cNvSpPr>
              <a:spLocks noChangeArrowheads="1"/>
            </p:cNvSpPr>
            <p:nvPr/>
          </p:nvSpPr>
          <p:spPr bwMode="auto">
            <a:xfrm>
              <a:off x="0" y="2833"/>
              <a:ext cx="8158" cy="124"/>
            </a:xfrm>
            <a:prstGeom prst="rect">
              <a:avLst/>
            </a:prstGeom>
            <a:gradFill rotWithShape="1">
              <a:gsLst>
                <a:gs pos="0">
                  <a:srgbClr val="000000"/>
                </a:gs>
                <a:gs pos="100000">
                  <a:srgbClr val="000000">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39940" name="圆角矩形 13"/>
          <p:cNvSpPr/>
          <p:nvPr/>
        </p:nvSpPr>
        <p:spPr bwMode="auto">
          <a:xfrm>
            <a:off x="1370013" y="1947574"/>
            <a:ext cx="7034212" cy="745177"/>
          </a:xfrm>
          <a:prstGeom prst="roundRect">
            <a:avLst>
              <a:gd name="adj" fmla="val 16667"/>
            </a:avLst>
          </a:prstGeom>
          <a:gradFill rotWithShape="1">
            <a:gsLst>
              <a:gs pos="0">
                <a:srgbClr val="C9B5E8"/>
              </a:gs>
              <a:gs pos="35001">
                <a:srgbClr val="D9CBEE"/>
              </a:gs>
              <a:gs pos="100000">
                <a:srgbClr val="F0EAF9"/>
              </a:gs>
            </a:gsLst>
            <a:lin ang="5400000" scaled="1"/>
          </a:gradFill>
          <a:ln w="9525">
            <a:solidFill>
              <a:srgbClr val="7D60A0"/>
            </a:solidFill>
            <a:round/>
          </a:ln>
          <a:effectLst>
            <a:outerShdw dist="20000" dir="5400000" algn="ctr" rotWithShape="0">
              <a:srgbClr val="000000">
                <a:alpha val="28000"/>
              </a:srgbClr>
            </a:outerShdw>
          </a:effectLst>
        </p:spPr>
        <p:txBody>
          <a:bodyPr anchor="ctr"/>
          <a:lstStyle/>
          <a:p>
            <a:pPr algn="ctr"/>
            <a:r>
              <a:rPr lang="zh-CN" altLang="en-US" sz="2000" b="1" dirty="0" smtClean="0">
                <a:solidFill>
                  <a:prstClr val="black"/>
                </a:solidFill>
                <a:latin typeface="楷体" panose="02010609060101010101" pitchFamily="49" charset="-122"/>
                <a:ea typeface="楷体" panose="02010609060101010101" pitchFamily="49" charset="-122"/>
              </a:rPr>
              <a:t>国家教育资源公共服务平台规模化应用东阳试点实施方案</a:t>
            </a:r>
            <a:endParaRPr lang="zh-CN" altLang="en-US" sz="2000" b="1" dirty="0">
              <a:solidFill>
                <a:prstClr val="black"/>
              </a:solidFill>
              <a:latin typeface="楷体" panose="02010609060101010101" pitchFamily="49" charset="-122"/>
              <a:ea typeface="楷体" panose="02010609060101010101" pitchFamily="49" charset="-122"/>
            </a:endParaRPr>
          </a:p>
        </p:txBody>
      </p:sp>
      <p:sp>
        <p:nvSpPr>
          <p:cNvPr id="39943" name="圆角矩形 13"/>
          <p:cNvSpPr/>
          <p:nvPr/>
        </p:nvSpPr>
        <p:spPr bwMode="auto">
          <a:xfrm>
            <a:off x="1420017" y="2914053"/>
            <a:ext cx="6984207" cy="810573"/>
          </a:xfrm>
          <a:prstGeom prst="roundRect">
            <a:avLst>
              <a:gd name="adj" fmla="val 16667"/>
            </a:avLst>
          </a:prstGeom>
          <a:gradFill rotWithShape="1">
            <a:gsLst>
              <a:gs pos="0">
                <a:srgbClr val="DAFDA7"/>
              </a:gs>
              <a:gs pos="35001">
                <a:srgbClr val="E4FDC2"/>
              </a:gs>
              <a:gs pos="100000">
                <a:srgbClr val="F5FFE6"/>
              </a:gs>
            </a:gsLst>
            <a:lin ang="5400000" scaled="1"/>
          </a:gradFill>
          <a:ln w="9525">
            <a:solidFill>
              <a:srgbClr val="98B954"/>
            </a:solidFill>
            <a:round/>
          </a:ln>
          <a:effectLst>
            <a:outerShdw dist="20000" dir="5400000" algn="ctr" rotWithShape="0">
              <a:srgbClr val="000000">
                <a:alpha val="28000"/>
              </a:srgbClr>
            </a:outerShdw>
          </a:effectLst>
        </p:spPr>
        <p:txBody>
          <a:bodyPr anchor="ctr"/>
          <a:lstStyle/>
          <a:p>
            <a:pPr algn="ctr"/>
            <a:r>
              <a:rPr lang="zh-CN" altLang="en-US" sz="2000" b="1" dirty="0" smtClean="0">
                <a:solidFill>
                  <a:prstClr val="black"/>
                </a:solidFill>
                <a:latin typeface="楷体" panose="02010609060101010101" pitchFamily="49" charset="-122"/>
                <a:ea typeface="楷体" panose="02010609060101010101" pitchFamily="49" charset="-122"/>
              </a:rPr>
              <a:t>东阳市国家教育资源公共服务平台规模化应用中小学校</a:t>
            </a:r>
            <a:endParaRPr lang="en-US" altLang="zh-CN" sz="2000" b="1" dirty="0" smtClean="0">
              <a:solidFill>
                <a:prstClr val="black"/>
              </a:solidFill>
              <a:latin typeface="楷体" panose="02010609060101010101" pitchFamily="49" charset="-122"/>
              <a:ea typeface="楷体" panose="02010609060101010101" pitchFamily="49" charset="-122"/>
            </a:endParaRPr>
          </a:p>
          <a:p>
            <a:pPr algn="ctr"/>
            <a:r>
              <a:rPr lang="zh-CN" altLang="en-US" sz="2000" b="1" dirty="0" smtClean="0">
                <a:solidFill>
                  <a:prstClr val="black"/>
                </a:solidFill>
                <a:latin typeface="楷体" panose="02010609060101010101" pitchFamily="49" charset="-122"/>
                <a:ea typeface="楷体" panose="02010609060101010101" pitchFamily="49" charset="-122"/>
              </a:rPr>
              <a:t>（幼儿园）推进工作方案</a:t>
            </a:r>
            <a:endParaRPr lang="zh-CN" altLang="en-US" sz="2000" b="1" dirty="0">
              <a:solidFill>
                <a:prstClr val="black"/>
              </a:solidFill>
              <a:latin typeface="楷体" panose="02010609060101010101" pitchFamily="49" charset="-122"/>
              <a:ea typeface="楷体" panose="02010609060101010101" pitchFamily="49" charset="-122"/>
            </a:endParaRPr>
          </a:p>
        </p:txBody>
      </p:sp>
      <p:sp>
        <p:nvSpPr>
          <p:cNvPr id="39944" name="直接连接符 56"/>
          <p:cNvSpPr>
            <a:spLocks noChangeShapeType="1"/>
          </p:cNvSpPr>
          <p:nvPr/>
        </p:nvSpPr>
        <p:spPr bwMode="auto">
          <a:xfrm flipV="1">
            <a:off x="435131" y="3797730"/>
            <a:ext cx="8340725" cy="1588"/>
          </a:xfrm>
          <a:prstGeom prst="line">
            <a:avLst/>
          </a:prstGeom>
          <a:noFill/>
          <a:ln w="3175">
            <a:solidFill>
              <a:srgbClr val="BFBFBF"/>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latin typeface="Calibri" panose="020F0502020204030204" pitchFamily="34" charset="0"/>
              <a:ea typeface="宋体" panose="02010600030101010101" pitchFamily="2" charset="-122"/>
            </a:endParaRPr>
          </a:p>
        </p:txBody>
      </p:sp>
      <p:sp>
        <p:nvSpPr>
          <p:cNvPr id="39945" name="上箭头 431"/>
          <p:cNvSpPr>
            <a:spLocks noChangeArrowheads="1"/>
          </p:cNvSpPr>
          <p:nvPr/>
        </p:nvSpPr>
        <p:spPr bwMode="auto">
          <a:xfrm rot="10800000">
            <a:off x="4590772" y="3910656"/>
            <a:ext cx="473075" cy="485775"/>
          </a:xfrm>
          <a:prstGeom prst="upArrow">
            <a:avLst>
              <a:gd name="adj1" fmla="val 44852"/>
              <a:gd name="adj2" fmla="val 69241"/>
            </a:avLst>
          </a:prstGeom>
          <a:solidFill>
            <a:srgbClr val="9BBB5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en-US" sz="2000">
              <a:solidFill>
                <a:srgbClr val="FFFFFF"/>
              </a:solidFill>
              <a:latin typeface="楷体" panose="02010609060101010101" pitchFamily="49" charset="-122"/>
              <a:ea typeface="楷体" panose="02010609060101010101" pitchFamily="49" charset="-122"/>
            </a:endParaRPr>
          </a:p>
        </p:txBody>
      </p:sp>
      <p:sp>
        <p:nvSpPr>
          <p:cNvPr id="10" name="Rectangle 2"/>
          <p:cNvSpPr>
            <a:spLocks noChangeArrowheads="1"/>
          </p:cNvSpPr>
          <p:nvPr/>
        </p:nvSpPr>
        <p:spPr bwMode="auto">
          <a:xfrm>
            <a:off x="642956" y="1362799"/>
            <a:ext cx="77612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800" b="1" dirty="0" smtClean="0">
                <a:solidFill>
                  <a:srgbClr val="FFFF00"/>
                </a:solidFill>
                <a:ea typeface="黑体" panose="02010609060101010101" pitchFamily="49" charset="-122"/>
              </a:rPr>
              <a:t>加强组织领导，重视顶层设计</a:t>
            </a:r>
            <a:endParaRPr lang="zh-CN" sz="2800" b="1" dirty="0">
              <a:solidFill>
                <a:srgbClr val="FFFF00"/>
              </a:solidFill>
              <a:ea typeface="黑体" panose="02010609060101010101" pitchFamily="49" charset="-122"/>
            </a:endParaRPr>
          </a:p>
        </p:txBody>
      </p:sp>
      <p:sp>
        <p:nvSpPr>
          <p:cNvPr id="2" name="矩形 1"/>
          <p:cNvSpPr/>
          <p:nvPr/>
        </p:nvSpPr>
        <p:spPr>
          <a:xfrm>
            <a:off x="642956" y="555158"/>
            <a:ext cx="4660265" cy="822960"/>
          </a:xfrm>
          <a:prstGeom prst="rect">
            <a:avLst/>
          </a:prstGeom>
        </p:spPr>
        <p:txBody>
          <a:bodyPr wrap="none">
            <a:spAutoFit/>
          </a:bodyPr>
          <a:lstStyle/>
          <a:p>
            <a:pPr>
              <a:lnSpc>
                <a:spcPct val="150000"/>
              </a:lnSpc>
            </a:pPr>
            <a:r>
              <a:rPr lang="zh-CN" altLang="en-US" sz="3200" b="1" dirty="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二、我们行动－政策制度</a:t>
            </a:r>
            <a:endParaRPr lang="en-US" altLang="zh-CN" sz="3200" b="1" dirty="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endParaRPr>
          </a:p>
        </p:txBody>
      </p:sp>
      <p:sp>
        <p:nvSpPr>
          <p:cNvPr id="23" name="圆角矩形 13"/>
          <p:cNvSpPr/>
          <p:nvPr/>
        </p:nvSpPr>
        <p:spPr bwMode="auto">
          <a:xfrm>
            <a:off x="1420016" y="4519531"/>
            <a:ext cx="6984207" cy="810573"/>
          </a:xfrm>
          <a:prstGeom prst="roundRect">
            <a:avLst>
              <a:gd name="adj" fmla="val 16667"/>
            </a:avLst>
          </a:prstGeom>
          <a:gradFill rotWithShape="1">
            <a:gsLst>
              <a:gs pos="0">
                <a:srgbClr val="DAFDA7"/>
              </a:gs>
              <a:gs pos="35001">
                <a:srgbClr val="E4FDC2"/>
              </a:gs>
              <a:gs pos="100000">
                <a:srgbClr val="F5FFE6"/>
              </a:gs>
            </a:gsLst>
            <a:lin ang="5400000" scaled="1"/>
          </a:gradFill>
          <a:ln w="9525">
            <a:solidFill>
              <a:srgbClr val="98B954"/>
            </a:solidFill>
            <a:round/>
          </a:ln>
          <a:effectLst>
            <a:outerShdw dist="20000" dir="5400000" algn="ctr" rotWithShape="0">
              <a:srgbClr val="000000">
                <a:alpha val="28000"/>
              </a:srgbClr>
            </a:outerShdw>
          </a:effectLst>
        </p:spPr>
        <p:txBody>
          <a:bodyPr anchor="ctr"/>
          <a:lstStyle/>
          <a:p>
            <a:pPr algn="ctr"/>
            <a:r>
              <a:rPr lang="zh-CN" altLang="en-US" sz="2000" b="1" dirty="0" smtClean="0">
                <a:solidFill>
                  <a:prstClr val="black"/>
                </a:solidFill>
                <a:latin typeface="楷体" panose="02010609060101010101" pitchFamily="49" charset="-122"/>
                <a:ea typeface="楷体" panose="02010609060101010101" pitchFamily="49" charset="-122"/>
              </a:rPr>
              <a:t>学校制定试点工作应用推进方案</a:t>
            </a:r>
            <a:endParaRPr lang="zh-CN" altLang="en-US" sz="2000" b="1" dirty="0">
              <a:solidFill>
                <a:prstClr val="black"/>
              </a:solidFill>
              <a:latin typeface="楷体" panose="02010609060101010101" pitchFamily="49" charset="-122"/>
              <a:ea typeface="楷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p:cTn id="7" dur="500" fill="hold"/>
                                        <p:tgtEl>
                                          <p:spTgt spid="39940"/>
                                        </p:tgtEl>
                                        <p:attrNameLst>
                                          <p:attrName>ppt_w</p:attrName>
                                        </p:attrNameLst>
                                      </p:cBhvr>
                                      <p:tavLst>
                                        <p:tav tm="0">
                                          <p:val>
                                            <p:fltVal val="0"/>
                                          </p:val>
                                        </p:tav>
                                        <p:tav tm="100000">
                                          <p:val>
                                            <p:strVal val="#ppt_w"/>
                                          </p:val>
                                        </p:tav>
                                      </p:tavLst>
                                    </p:anim>
                                    <p:anim calcmode="lin" valueType="num">
                                      <p:cBhvr>
                                        <p:cTn id="8" dur="500" fill="hold"/>
                                        <p:tgtEl>
                                          <p:spTgt spid="39940"/>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9944"/>
                                        </p:tgtEl>
                                        <p:attrNameLst>
                                          <p:attrName>style.visibility</p:attrName>
                                        </p:attrNameLst>
                                      </p:cBhvr>
                                      <p:to>
                                        <p:strVal val="visible"/>
                                      </p:to>
                                    </p:set>
                                    <p:animEffect transition="in" filter="fade">
                                      <p:cBhvr>
                                        <p:cTn id="11" dur="500"/>
                                        <p:tgtEl>
                                          <p:spTgt spid="39944"/>
                                        </p:tgtEl>
                                      </p:cBhvr>
                                    </p:animEffect>
                                  </p:childTnLst>
                                </p:cTn>
                              </p:par>
                            </p:childTnLst>
                          </p:cTn>
                        </p:par>
                        <p:par>
                          <p:cTn id="12" fill="hold">
                            <p:stCondLst>
                              <p:cond delay="500"/>
                            </p:stCondLst>
                            <p:childTnLst>
                              <p:par>
                                <p:cTn id="13" presetID="12" presetClass="entr" presetSubtype="1" fill="hold" grpId="0" nodeType="afterEffect">
                                  <p:stCondLst>
                                    <p:cond delay="0"/>
                                  </p:stCondLst>
                                  <p:childTnLst>
                                    <p:set>
                                      <p:cBhvr>
                                        <p:cTn id="14" dur="1" fill="hold">
                                          <p:stCondLst>
                                            <p:cond delay="0"/>
                                          </p:stCondLst>
                                        </p:cTn>
                                        <p:tgtEl>
                                          <p:spTgt spid="39945"/>
                                        </p:tgtEl>
                                        <p:attrNameLst>
                                          <p:attrName>style.visibility</p:attrName>
                                        </p:attrNameLst>
                                      </p:cBhvr>
                                      <p:to>
                                        <p:strVal val="visible"/>
                                      </p:to>
                                    </p:set>
                                    <p:animEffect transition="in" filter="slide(fromTop)">
                                      <p:cBhvr>
                                        <p:cTn id="15" dur="500"/>
                                        <p:tgtEl>
                                          <p:spTgt spid="39945"/>
                                        </p:tgtEl>
                                      </p:cBhvr>
                                    </p:animEffect>
                                  </p:childTnLst>
                                </p:cTn>
                              </p:par>
                            </p:childTnLst>
                          </p:cTn>
                        </p:par>
                        <p:par>
                          <p:cTn id="16" fill="hold">
                            <p:stCondLst>
                              <p:cond delay="1000"/>
                            </p:stCondLst>
                            <p:childTnLst>
                              <p:par>
                                <p:cTn id="17" presetID="23" presetClass="entr" presetSubtype="16" fill="hold" grpId="0" nodeType="afterEffect">
                                  <p:stCondLst>
                                    <p:cond delay="0"/>
                                  </p:stCondLst>
                                  <p:childTnLst>
                                    <p:set>
                                      <p:cBhvr>
                                        <p:cTn id="18" dur="1" fill="hold">
                                          <p:stCondLst>
                                            <p:cond delay="0"/>
                                          </p:stCondLst>
                                        </p:cTn>
                                        <p:tgtEl>
                                          <p:spTgt spid="39943"/>
                                        </p:tgtEl>
                                        <p:attrNameLst>
                                          <p:attrName>style.visibility</p:attrName>
                                        </p:attrNameLst>
                                      </p:cBhvr>
                                      <p:to>
                                        <p:strVal val="visible"/>
                                      </p:to>
                                    </p:set>
                                    <p:anim calcmode="lin" valueType="num">
                                      <p:cBhvr>
                                        <p:cTn id="19" dur="500" fill="hold"/>
                                        <p:tgtEl>
                                          <p:spTgt spid="39943"/>
                                        </p:tgtEl>
                                        <p:attrNameLst>
                                          <p:attrName>ppt_w</p:attrName>
                                        </p:attrNameLst>
                                      </p:cBhvr>
                                      <p:tavLst>
                                        <p:tav tm="0">
                                          <p:val>
                                            <p:fltVal val="0"/>
                                          </p:val>
                                        </p:tav>
                                        <p:tav tm="100000">
                                          <p:val>
                                            <p:strVal val="#ppt_w"/>
                                          </p:val>
                                        </p:tav>
                                      </p:tavLst>
                                    </p:anim>
                                    <p:anim calcmode="lin" valueType="num">
                                      <p:cBhvr>
                                        <p:cTn id="20" dur="500" fill="hold"/>
                                        <p:tgtEl>
                                          <p:spTgt spid="39943"/>
                                        </p:tgtEl>
                                        <p:attrNameLst>
                                          <p:attrName>ppt_h</p:attrName>
                                        </p:attrNameLst>
                                      </p:cBhvr>
                                      <p:tavLst>
                                        <p:tav tm="0">
                                          <p:val>
                                            <p:fltVal val="0"/>
                                          </p:val>
                                        </p:tav>
                                        <p:tav tm="100000">
                                          <p:val>
                                            <p:strVal val="#ppt_h"/>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ldLvl="0" animBg="1" autoUpdateAnimBg="0"/>
      <p:bldP spid="39943" grpId="0" bldLvl="0" animBg="1" autoUpdateAnimBg="0"/>
      <p:bldP spid="39944" grpId="0" animBg="1"/>
      <p:bldP spid="39945" grpId="0" bldLvl="0" animBg="1" autoUpdateAnimBg="0"/>
      <p:bldP spid="23" grpId="0" bldLvl="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44"/>
          <p:cNvGrpSpPr/>
          <p:nvPr/>
        </p:nvGrpSpPr>
        <p:grpSpPr bwMode="auto">
          <a:xfrm>
            <a:off x="30934" y="697915"/>
            <a:ext cx="9186129" cy="867748"/>
            <a:chOff x="0" y="1911"/>
            <a:chExt cx="8191" cy="1046"/>
          </a:xfrm>
        </p:grpSpPr>
        <p:grpSp>
          <p:nvGrpSpPr>
            <p:cNvPr id="18" name="Group 16"/>
            <p:cNvGrpSpPr/>
            <p:nvPr/>
          </p:nvGrpSpPr>
          <p:grpSpPr bwMode="auto">
            <a:xfrm>
              <a:off x="0" y="1911"/>
              <a:ext cx="8191" cy="755"/>
              <a:chOff x="0" y="1344"/>
              <a:chExt cx="5760" cy="531"/>
            </a:xfrm>
          </p:grpSpPr>
          <p:sp>
            <p:nvSpPr>
              <p:cNvPr id="20" name="Rectangle 8"/>
              <p:cNvSpPr>
                <a:spLocks noChangeArrowheads="1"/>
              </p:cNvSpPr>
              <p:nvPr/>
            </p:nvSpPr>
            <p:spPr bwMode="auto">
              <a:xfrm>
                <a:off x="0" y="1344"/>
                <a:ext cx="1014" cy="531"/>
              </a:xfrm>
              <a:prstGeom prst="rect">
                <a:avLst/>
              </a:prstGeom>
              <a:gradFill rotWithShape="1">
                <a:gsLst>
                  <a:gs pos="0">
                    <a:srgbClr val="FFFFFF">
                      <a:alpha val="20000"/>
                    </a:srgb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1" name="Rectangle 9"/>
              <p:cNvSpPr>
                <a:spLocks noChangeArrowheads="1"/>
              </p:cNvSpPr>
              <p:nvPr/>
            </p:nvSpPr>
            <p:spPr bwMode="auto">
              <a:xfrm>
                <a:off x="4804" y="1344"/>
                <a:ext cx="956" cy="531"/>
              </a:xfrm>
              <a:prstGeom prst="rect">
                <a:avLst/>
              </a:prstGeom>
              <a:gradFill rotWithShape="1">
                <a:gsLst>
                  <a:gs pos="0">
                    <a:schemeClr val="bg1"/>
                  </a:gs>
                  <a:gs pos="100000">
                    <a:srgbClr val="FFFFFF">
                      <a:alpha val="20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2" name="Rectangle 10"/>
              <p:cNvSpPr>
                <a:spLocks noChangeArrowheads="1"/>
              </p:cNvSpPr>
              <p:nvPr/>
            </p:nvSpPr>
            <p:spPr bwMode="auto">
              <a:xfrm>
                <a:off x="1002" y="1351"/>
                <a:ext cx="3818" cy="524"/>
              </a:xfrm>
              <a:prstGeom prst="rect">
                <a:avLst/>
              </a:prstGeom>
              <a:gradFill rotWithShape="1">
                <a:gsLst>
                  <a:gs pos="0">
                    <a:schemeClr val="bg1"/>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19" name="Rectangle 25"/>
            <p:cNvSpPr>
              <a:spLocks noChangeArrowheads="1"/>
            </p:cNvSpPr>
            <p:nvPr/>
          </p:nvSpPr>
          <p:spPr bwMode="auto">
            <a:xfrm>
              <a:off x="0" y="2833"/>
              <a:ext cx="8158" cy="124"/>
            </a:xfrm>
            <a:prstGeom prst="rect">
              <a:avLst/>
            </a:prstGeom>
            <a:gradFill rotWithShape="1">
              <a:gsLst>
                <a:gs pos="0">
                  <a:srgbClr val="000000"/>
                </a:gs>
                <a:gs pos="100000">
                  <a:srgbClr val="000000">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10" name="Rectangle 2"/>
          <p:cNvSpPr>
            <a:spLocks noChangeArrowheads="1"/>
          </p:cNvSpPr>
          <p:nvPr/>
        </p:nvSpPr>
        <p:spPr bwMode="auto">
          <a:xfrm>
            <a:off x="528034" y="1593913"/>
            <a:ext cx="80295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800" b="1" dirty="0" smtClean="0">
                <a:solidFill>
                  <a:srgbClr val="FFFF00"/>
                </a:solidFill>
                <a:ea typeface="黑体" panose="02010609060101010101" pitchFamily="49" charset="-122"/>
              </a:rPr>
              <a:t>经费保障，多方协作</a:t>
            </a:r>
            <a:endParaRPr lang="zh-CN" sz="2800" b="1" dirty="0">
              <a:solidFill>
                <a:srgbClr val="FFFF00"/>
              </a:solidFill>
              <a:ea typeface="黑体" panose="02010609060101010101" pitchFamily="49" charset="-122"/>
            </a:endParaRPr>
          </a:p>
        </p:txBody>
      </p:sp>
      <p:sp>
        <p:nvSpPr>
          <p:cNvPr id="2" name="矩形 1"/>
          <p:cNvSpPr/>
          <p:nvPr/>
        </p:nvSpPr>
        <p:spPr>
          <a:xfrm>
            <a:off x="602012" y="573168"/>
            <a:ext cx="4698722" cy="830997"/>
          </a:xfrm>
          <a:prstGeom prst="rect">
            <a:avLst/>
          </a:prstGeom>
        </p:spPr>
        <p:txBody>
          <a:bodyPr wrap="none">
            <a:spAutoFit/>
          </a:bodyPr>
          <a:lstStyle/>
          <a:p>
            <a:pPr>
              <a:lnSpc>
                <a:spcPct val="150000"/>
              </a:lnSpc>
            </a:pPr>
            <a:r>
              <a:rPr lang="zh-CN" altLang="en-US" sz="32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二、我们</a:t>
            </a:r>
            <a:r>
              <a:rPr lang="zh-CN" altLang="en-US" sz="3200" b="1" dirty="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行动－政策</a:t>
            </a:r>
            <a:r>
              <a:rPr lang="zh-CN" altLang="en-US" sz="32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制度</a:t>
            </a:r>
            <a:endParaRPr lang="en-US" altLang="zh-CN" sz="3200" b="1" dirty="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endParaRPr>
          </a:p>
        </p:txBody>
      </p:sp>
      <p:sp>
        <p:nvSpPr>
          <p:cNvPr id="3" name="右箭头 2">
            <a:hlinkClick r:id="rId1" action="ppaction://hlinksldjump"/>
          </p:cNvPr>
          <p:cNvSpPr/>
          <p:nvPr/>
        </p:nvSpPr>
        <p:spPr>
          <a:xfrm>
            <a:off x="8068405" y="568117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返回</a:t>
            </a:r>
            <a:endParaRPr lang="zh-CN" altLang="en-US" b="1" dirty="0"/>
          </a:p>
        </p:txBody>
      </p:sp>
      <p:sp>
        <p:nvSpPr>
          <p:cNvPr id="24" name="Text Box 11"/>
          <p:cNvSpPr txBox="1">
            <a:spLocks noChangeArrowheads="1"/>
          </p:cNvSpPr>
          <p:nvPr/>
        </p:nvSpPr>
        <p:spPr bwMode="auto">
          <a:xfrm>
            <a:off x="789267" y="5181531"/>
            <a:ext cx="77683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smtClean="0">
                <a:solidFill>
                  <a:prstClr val="white"/>
                </a:solidFill>
                <a:latin typeface="楷体" panose="02010609060101010101" pitchFamily="49" charset="-122"/>
                <a:ea typeface="楷体" panose="02010609060101010101" pitchFamily="49" charset="-122"/>
                <a:sym typeface="宋体" panose="02010600030101010101" pitchFamily="2" charset="-122"/>
              </a:rPr>
              <a:t>确保应用</a:t>
            </a:r>
            <a:r>
              <a:rPr lang="zh-CN" altLang="en-US" sz="3200" b="1" dirty="0">
                <a:solidFill>
                  <a:prstClr val="white"/>
                </a:solidFill>
                <a:latin typeface="楷体" panose="02010609060101010101" pitchFamily="49" charset="-122"/>
                <a:ea typeface="楷体" panose="02010609060101010101" pitchFamily="49" charset="-122"/>
                <a:sym typeface="宋体" panose="02010600030101010101" pitchFamily="2" charset="-122"/>
              </a:rPr>
              <a:t>试点和教育信息化工</a:t>
            </a:r>
            <a:r>
              <a:rPr lang="zh-CN" altLang="en-US" sz="3200" b="1" dirty="0" smtClean="0">
                <a:solidFill>
                  <a:prstClr val="white"/>
                </a:solidFill>
                <a:latin typeface="楷体" panose="02010609060101010101" pitchFamily="49" charset="-122"/>
                <a:ea typeface="楷体" panose="02010609060101010101" pitchFamily="49" charset="-122"/>
                <a:sym typeface="宋体" panose="02010600030101010101" pitchFamily="2" charset="-122"/>
              </a:rPr>
              <a:t>作顺利推进。</a:t>
            </a:r>
            <a:endParaRPr lang="zh-CN" altLang="en-US" sz="3200" b="1" dirty="0">
              <a:solidFill>
                <a:prstClr val="white"/>
              </a:solidFill>
              <a:latin typeface="楷体" panose="02010609060101010101" pitchFamily="49" charset="-122"/>
              <a:ea typeface="楷体" panose="02010609060101010101" pitchFamily="49" charset="-122"/>
              <a:sym typeface="宋体" panose="02010600030101010101" pitchFamily="2" charset="-122"/>
            </a:endParaRPr>
          </a:p>
        </p:txBody>
      </p:sp>
      <p:sp>
        <p:nvSpPr>
          <p:cNvPr id="25" name="Text Box 11"/>
          <p:cNvSpPr txBox="1">
            <a:spLocks noChangeArrowheads="1"/>
          </p:cNvSpPr>
          <p:nvPr/>
        </p:nvSpPr>
        <p:spPr bwMode="auto">
          <a:xfrm>
            <a:off x="839504" y="2255024"/>
            <a:ext cx="77683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smtClean="0">
                <a:solidFill>
                  <a:prstClr val="white"/>
                </a:solidFill>
                <a:latin typeface="楷体" panose="02010609060101010101" pitchFamily="49" charset="-122"/>
                <a:ea typeface="楷体" panose="02010609060101010101" pitchFamily="49" charset="-122"/>
                <a:sym typeface="宋体" panose="02010600030101010101" pitchFamily="2" charset="-122"/>
              </a:rPr>
              <a:t>设立试点工作</a:t>
            </a:r>
            <a:r>
              <a:rPr lang="zh-CN" altLang="en-US" sz="3200" b="1" dirty="0" smtClean="0">
                <a:solidFill>
                  <a:srgbClr val="FFFF00"/>
                </a:solidFill>
                <a:latin typeface="楷体" panose="02010609060101010101" pitchFamily="49" charset="-122"/>
                <a:ea typeface="楷体" panose="02010609060101010101" pitchFamily="49" charset="-122"/>
                <a:sym typeface="宋体" panose="02010600030101010101" pitchFamily="2" charset="-122"/>
              </a:rPr>
              <a:t>专项经费</a:t>
            </a:r>
            <a:endParaRPr lang="zh-CN" altLang="en-US" sz="3200" b="1" dirty="0">
              <a:solidFill>
                <a:srgbClr val="FFFF00"/>
              </a:solidFill>
              <a:latin typeface="楷体" panose="02010609060101010101" pitchFamily="49" charset="-122"/>
              <a:ea typeface="楷体" panose="02010609060101010101" pitchFamily="49" charset="-122"/>
              <a:sym typeface="宋体" panose="02010600030101010101" pitchFamily="2" charset="-122"/>
            </a:endParaRPr>
          </a:p>
        </p:txBody>
      </p:sp>
      <p:sp>
        <p:nvSpPr>
          <p:cNvPr id="26" name="Text Box 11"/>
          <p:cNvSpPr txBox="1">
            <a:spLocks noChangeArrowheads="1"/>
          </p:cNvSpPr>
          <p:nvPr/>
        </p:nvSpPr>
        <p:spPr bwMode="auto">
          <a:xfrm>
            <a:off x="841975" y="3176068"/>
            <a:ext cx="776834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smtClean="0">
                <a:solidFill>
                  <a:prstClr val="white"/>
                </a:solidFill>
                <a:latin typeface="楷体" panose="02010609060101010101" pitchFamily="49" charset="-122"/>
                <a:ea typeface="楷体" panose="02010609060101010101" pitchFamily="49" charset="-122"/>
                <a:sym typeface="宋体" panose="02010600030101010101" pitchFamily="2" charset="-122"/>
              </a:rPr>
              <a:t>建立试点工作推进</a:t>
            </a:r>
            <a:r>
              <a:rPr lang="zh-CN" altLang="en-US" sz="3200" b="1" dirty="0" smtClean="0">
                <a:solidFill>
                  <a:srgbClr val="FFFF00"/>
                </a:solidFill>
                <a:latin typeface="楷体" panose="02010609060101010101" pitchFamily="49" charset="-122"/>
                <a:ea typeface="楷体" panose="02010609060101010101" pitchFamily="49" charset="-122"/>
                <a:sym typeface="宋体" panose="02010600030101010101" pitchFamily="2" charset="-122"/>
              </a:rPr>
              <a:t>联席例会</a:t>
            </a:r>
            <a:r>
              <a:rPr lang="zh-CN" altLang="en-US" sz="3200" b="1" dirty="0" smtClean="0">
                <a:solidFill>
                  <a:prstClr val="white"/>
                </a:solidFill>
                <a:latin typeface="楷体" panose="02010609060101010101" pitchFamily="49" charset="-122"/>
                <a:ea typeface="楷体" panose="02010609060101010101" pitchFamily="49" charset="-122"/>
                <a:sym typeface="宋体" panose="02010600030101010101" pitchFamily="2" charset="-122"/>
              </a:rPr>
              <a:t>制度</a:t>
            </a:r>
            <a:endParaRPr lang="en-US" altLang="zh-CN" sz="3200" b="1" dirty="0" smtClean="0">
              <a:solidFill>
                <a:prstClr val="white"/>
              </a:solidFill>
              <a:latin typeface="楷体" panose="02010609060101010101" pitchFamily="49" charset="-122"/>
              <a:ea typeface="楷体" panose="02010609060101010101" pitchFamily="49" charset="-122"/>
              <a:sym typeface="宋体" panose="02010600030101010101" pitchFamily="2" charset="-122"/>
            </a:endParaRPr>
          </a:p>
          <a:p>
            <a:pPr eaLnBrk="1" hangingPunct="1"/>
            <a:r>
              <a:rPr lang="zh-CN" altLang="en-US" sz="3200" b="1" dirty="0" smtClean="0">
                <a:solidFill>
                  <a:prstClr val="white"/>
                </a:solidFill>
                <a:latin typeface="楷体" panose="02010609060101010101" pitchFamily="49" charset="-122"/>
                <a:ea typeface="楷体" panose="02010609060101010101" pitchFamily="49" charset="-122"/>
                <a:sym typeface="宋体" panose="02010600030101010101" pitchFamily="2" charset="-122"/>
              </a:rPr>
              <a:t>（基教、电教、教研室）</a:t>
            </a:r>
            <a:endParaRPr lang="zh-CN" altLang="en-US" sz="3200" b="1" dirty="0">
              <a:solidFill>
                <a:prstClr val="white"/>
              </a:solidFill>
              <a:latin typeface="楷体" panose="02010609060101010101" pitchFamily="49" charset="-122"/>
              <a:ea typeface="楷体" panose="02010609060101010101" pitchFamily="49" charset="-122"/>
              <a:sym typeface="宋体" panose="02010600030101010101" pitchFamily="2" charset="-122"/>
            </a:endParaRPr>
          </a:p>
        </p:txBody>
      </p:sp>
      <p:sp>
        <p:nvSpPr>
          <p:cNvPr id="27" name="Text Box 11"/>
          <p:cNvSpPr txBox="1">
            <a:spLocks noChangeArrowheads="1"/>
          </p:cNvSpPr>
          <p:nvPr/>
        </p:nvSpPr>
        <p:spPr bwMode="auto">
          <a:xfrm>
            <a:off x="841975" y="4464773"/>
            <a:ext cx="77683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prstClr val="white"/>
                </a:solidFill>
                <a:latin typeface="楷体" panose="02010609060101010101" pitchFamily="49" charset="-122"/>
                <a:ea typeface="楷体" panose="02010609060101010101" pitchFamily="49" charset="-122"/>
                <a:sym typeface="宋体" panose="02010600030101010101" pitchFamily="2" charset="-122"/>
              </a:rPr>
              <a:t>建立“</a:t>
            </a:r>
            <a:r>
              <a:rPr lang="zh-CN" altLang="en-US" sz="3200" b="1" dirty="0">
                <a:solidFill>
                  <a:srgbClr val="FFFF00"/>
                </a:solidFill>
                <a:latin typeface="楷体" panose="02010609060101010101" pitchFamily="49" charset="-122"/>
                <a:ea typeface="楷体" panose="02010609060101010101" pitchFamily="49" charset="-122"/>
                <a:sym typeface="宋体" panose="02010600030101010101" pitchFamily="2" charset="-122"/>
              </a:rPr>
              <a:t>轮流做庄</a:t>
            </a:r>
            <a:r>
              <a:rPr lang="zh-CN" altLang="en-US" sz="3200" b="1" dirty="0">
                <a:solidFill>
                  <a:prstClr val="white"/>
                </a:solidFill>
                <a:latin typeface="楷体" panose="02010609060101010101" pitchFamily="49" charset="-122"/>
                <a:ea typeface="楷体" panose="02010609060101010101" pitchFamily="49" charset="-122"/>
                <a:sym typeface="宋体" panose="02010600030101010101" pitchFamily="2" charset="-122"/>
              </a:rPr>
              <a:t>” </a:t>
            </a:r>
            <a:r>
              <a:rPr lang="zh-CN" altLang="en-US" sz="3200" b="1" dirty="0" smtClean="0">
                <a:solidFill>
                  <a:prstClr val="white"/>
                </a:solidFill>
                <a:latin typeface="楷体" panose="02010609060101010101" pitchFamily="49" charset="-122"/>
                <a:ea typeface="楷体" panose="02010609060101010101" pitchFamily="49" charset="-122"/>
                <a:sym typeface="宋体" panose="02010600030101010101" pitchFamily="2" charset="-122"/>
              </a:rPr>
              <a:t>制度，展示试点成效</a:t>
            </a:r>
            <a:endParaRPr lang="zh-CN" altLang="en-US" sz="3200" b="1" dirty="0">
              <a:solidFill>
                <a:prstClr val="white"/>
              </a:solidFill>
              <a:latin typeface="楷体" panose="02010609060101010101" pitchFamily="49" charset="-122"/>
              <a:ea typeface="楷体" panose="02010609060101010101" pitchFamily="49" charset="-122"/>
              <a:sym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strVal val="#ppt_x"/>
                                          </p:val>
                                        </p:tav>
                                        <p:tav tm="100000">
                                          <p:val>
                                            <p:strVal val="#ppt_x"/>
                                          </p:val>
                                        </p:tav>
                                      </p:tavLst>
                                    </p:anim>
                                    <p:anim calcmode="lin" valueType="num">
                                      <p:cBhvr>
                                        <p:cTn id="15" dur="500" fill="hold"/>
                                        <p:tgtEl>
                                          <p:spTgt spid="2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anim calcmode="lin" valueType="num">
                                      <p:cBhvr>
                                        <p:cTn id="20" dur="500" fill="hold"/>
                                        <p:tgtEl>
                                          <p:spTgt spid="27"/>
                                        </p:tgtEl>
                                        <p:attrNameLst>
                                          <p:attrName>ppt_x</p:attrName>
                                        </p:attrNameLst>
                                      </p:cBhvr>
                                      <p:tavLst>
                                        <p:tav tm="0">
                                          <p:val>
                                            <p:strVal val="#ppt_x"/>
                                          </p:val>
                                        </p:tav>
                                        <p:tav tm="100000">
                                          <p:val>
                                            <p:strVal val="#ppt_x"/>
                                          </p:val>
                                        </p:tav>
                                      </p:tavLst>
                                    </p:anim>
                                    <p:anim calcmode="lin" valueType="num">
                                      <p:cBhvr>
                                        <p:cTn id="21" dur="500" fill="hold"/>
                                        <p:tgtEl>
                                          <p:spTgt spid="2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anim calcmode="lin" valueType="num">
                                      <p:cBhvr>
                                        <p:cTn id="26" dur="500" fill="hold"/>
                                        <p:tgtEl>
                                          <p:spTgt spid="24"/>
                                        </p:tgtEl>
                                        <p:attrNameLst>
                                          <p:attrName>ppt_x</p:attrName>
                                        </p:attrNameLst>
                                      </p:cBhvr>
                                      <p:tavLst>
                                        <p:tav tm="0">
                                          <p:val>
                                            <p:strVal val="#ppt_x"/>
                                          </p:val>
                                        </p:tav>
                                        <p:tav tm="100000">
                                          <p:val>
                                            <p:strVal val="#ppt_x"/>
                                          </p:val>
                                        </p:tav>
                                      </p:tavLst>
                                    </p:anim>
                                    <p:anim calcmode="lin" valueType="num">
                                      <p:cBhvr>
                                        <p:cTn id="27"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utoUpdateAnimBg="0"/>
      <p:bldP spid="25" grpId="0" bldLvl="0" autoUpdateAnimBg="0"/>
      <p:bldP spid="26" grpId="0" bldLvl="0" autoUpdateAnimBg="0"/>
      <p:bldP spid="27"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文本框 68"/>
          <p:cNvSpPr txBox="1"/>
          <p:nvPr/>
        </p:nvSpPr>
        <p:spPr>
          <a:xfrm>
            <a:off x="710128" y="2085889"/>
            <a:ext cx="1471668" cy="562783"/>
          </a:xfrm>
          <a:prstGeom prst="rect">
            <a:avLst/>
          </a:prstGeom>
          <a:noFill/>
          <a:ln w="19050">
            <a:noFill/>
          </a:ln>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ctr">
              <a:lnSpc>
                <a:spcPct val="200000"/>
              </a:lnSpc>
              <a:defRPr b="1">
                <a:solidFill>
                  <a:srgbClr val="FF0000"/>
                </a:solidFill>
                <a:latin typeface="微软雅黑" panose="020B0503020204020204" pitchFamily="34" charset="-122"/>
                <a:ea typeface="微软雅黑" panose="020B0503020204020204"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US" altLang="zh-CN" dirty="0" smtClean="0">
                <a:solidFill>
                  <a:srgbClr val="FFFFFF"/>
                </a:solidFill>
              </a:rPr>
              <a:t>2013</a:t>
            </a:r>
            <a:r>
              <a:rPr lang="zh-CN" altLang="en-US" dirty="0" smtClean="0">
                <a:solidFill>
                  <a:srgbClr val="FFFFFF"/>
                </a:solidFill>
              </a:rPr>
              <a:t>年</a:t>
            </a:r>
            <a:endParaRPr lang="zh-CN" altLang="en-US" dirty="0">
              <a:solidFill>
                <a:srgbClr val="FFFFFF"/>
              </a:solidFill>
            </a:endParaRPr>
          </a:p>
        </p:txBody>
      </p:sp>
      <p:sp>
        <p:nvSpPr>
          <p:cNvPr id="70" name="文本框 69"/>
          <p:cNvSpPr txBox="1"/>
          <p:nvPr/>
        </p:nvSpPr>
        <p:spPr>
          <a:xfrm>
            <a:off x="2586981" y="2121248"/>
            <a:ext cx="1250184" cy="562783"/>
          </a:xfrm>
          <a:prstGeom prst="rect">
            <a:avLst/>
          </a:prstGeom>
          <a:noFill/>
          <a:ln w="19050">
            <a:noFill/>
          </a:ln>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ctr">
              <a:lnSpc>
                <a:spcPct val="200000"/>
              </a:lnSpc>
              <a:defRPr b="1">
                <a:solidFill>
                  <a:srgbClr val="FFFFFF"/>
                </a:solidFill>
                <a:latin typeface="微软雅黑" panose="020B0503020204020204" pitchFamily="34" charset="-122"/>
                <a:ea typeface="微软雅黑" panose="020B0503020204020204" pitchFamily="34" charset="-122"/>
              </a:defRPr>
            </a:lvl1pPr>
          </a:lstStyle>
          <a:p>
            <a:r>
              <a:rPr lang="en-US" altLang="zh-CN" dirty="0" smtClean="0"/>
              <a:t>2014</a:t>
            </a:r>
            <a:r>
              <a:rPr lang="zh-CN" altLang="en-US" dirty="0" smtClean="0"/>
              <a:t>年</a:t>
            </a:r>
            <a:endParaRPr lang="zh-CN" altLang="en-US" dirty="0"/>
          </a:p>
        </p:txBody>
      </p:sp>
      <p:sp>
        <p:nvSpPr>
          <p:cNvPr id="67" name="右箭头 66"/>
          <p:cNvSpPr/>
          <p:nvPr/>
        </p:nvSpPr>
        <p:spPr>
          <a:xfrm>
            <a:off x="592201" y="1934801"/>
            <a:ext cx="5638604" cy="396789"/>
          </a:xfrm>
          <a:prstGeom prst="rightArrow">
            <a:avLst/>
          </a:prstGeom>
          <a:gradFill flip="none" rotWithShape="1">
            <a:gsLst>
              <a:gs pos="0">
                <a:srgbClr val="C00000"/>
              </a:gs>
              <a:gs pos="50000">
                <a:srgbClr val="92D050"/>
              </a:gs>
              <a:gs pos="100000">
                <a:schemeClr val="accent1">
                  <a:shade val="100000"/>
                  <a:satMod val="115000"/>
                </a:schemeClr>
              </a:gs>
            </a:gsLst>
            <a:lin ang="16200000" scaled="1"/>
            <a:tileRect/>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组合 65"/>
          <p:cNvGrpSpPr/>
          <p:nvPr/>
        </p:nvGrpSpPr>
        <p:grpSpPr>
          <a:xfrm>
            <a:off x="6165605" y="2236461"/>
            <a:ext cx="2870004" cy="2682681"/>
            <a:chOff x="6096000" y="2146298"/>
            <a:chExt cx="2870004" cy="2682681"/>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96000" y="2146298"/>
              <a:ext cx="2870004" cy="1898481"/>
            </a:xfrm>
            <a:prstGeom prst="rect">
              <a:avLst/>
            </a:prstGeom>
          </p:spPr>
        </p:pic>
        <p:sp>
          <p:nvSpPr>
            <p:cNvPr id="34" name="文本框 33"/>
            <p:cNvSpPr txBox="1"/>
            <p:nvPr/>
          </p:nvSpPr>
          <p:spPr>
            <a:xfrm>
              <a:off x="6426200" y="3091933"/>
              <a:ext cx="1308100" cy="584775"/>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教育“</a:t>
              </a:r>
              <a:r>
                <a:rPr lang="zh-CN" altLang="en-US" sz="3200" b="1" dirty="0" smtClean="0">
                  <a:solidFill>
                    <a:srgbClr val="FF0000"/>
                  </a:solidFill>
                  <a:latin typeface="华文彩云" panose="02010800040101010101" pitchFamily="2" charset="-122"/>
                  <a:ea typeface="华文彩云" panose="02010800040101010101" pitchFamily="2" charset="-122"/>
                </a:rPr>
                <a:t>云</a:t>
              </a:r>
              <a:r>
                <a:rPr lang="zh-CN" altLang="en-US" b="1" dirty="0" smtClean="0">
                  <a:latin typeface="微软雅黑" panose="020B0503020204020204" pitchFamily="34" charset="-122"/>
                  <a:ea typeface="微软雅黑" panose="020B0503020204020204" pitchFamily="34" charset="-122"/>
                </a:rPr>
                <a:t>”</a:t>
              </a:r>
              <a:endParaRPr lang="zh-CN" altLang="en-US" b="1" dirty="0">
                <a:latin typeface="微软雅黑" panose="020B0503020204020204" pitchFamily="34" charset="-122"/>
                <a:ea typeface="微软雅黑" panose="020B0503020204020204" pitchFamily="34" charset="-122"/>
              </a:endParaRPr>
            </a:p>
          </p:txBody>
        </p:sp>
        <p:sp>
          <p:nvSpPr>
            <p:cNvPr id="35" name="矩形 34"/>
            <p:cNvSpPr/>
            <p:nvPr/>
          </p:nvSpPr>
          <p:spPr>
            <a:xfrm>
              <a:off x="6332597" y="3997982"/>
              <a:ext cx="2396810" cy="830997"/>
            </a:xfrm>
            <a:prstGeom prst="rect">
              <a:avLst/>
            </a:prstGeom>
          </p:spPr>
          <p:txBody>
            <a:bodyPr wrap="none">
              <a:spAutoFit/>
            </a:bodyPr>
            <a:lstStyle/>
            <a:p>
              <a:r>
                <a:rPr lang="zh-CN" altLang="en-US" sz="2400" b="1" dirty="0" smtClean="0">
                  <a:ln w="6350">
                    <a:solidFill>
                      <a:srgbClr val="FF9900"/>
                    </a:solidFill>
                  </a:ln>
                  <a:solidFill>
                    <a:schemeClr val="bg1"/>
                  </a:solidFill>
                  <a:latin typeface="微软雅黑" panose="020B0503020204020204" pitchFamily="34" charset="-122"/>
                  <a:ea typeface="微软雅黑" panose="020B0503020204020204" pitchFamily="34" charset="-122"/>
                </a:rPr>
                <a:t>人人  处处  时时</a:t>
              </a:r>
              <a:endParaRPr lang="en-US" altLang="zh-CN" sz="2400" b="1" dirty="0" smtClean="0">
                <a:ln w="6350">
                  <a:solidFill>
                    <a:srgbClr val="FF9900"/>
                  </a:solidFill>
                </a:ln>
                <a:solidFill>
                  <a:schemeClr val="bg1"/>
                </a:solidFill>
                <a:latin typeface="微软雅黑" panose="020B0503020204020204" pitchFamily="34" charset="-122"/>
                <a:ea typeface="微软雅黑" panose="020B0503020204020204" pitchFamily="34" charset="-122"/>
              </a:endParaRPr>
            </a:p>
            <a:p>
              <a:pPr algn="ctr"/>
              <a:r>
                <a:rPr lang="zh-CN" altLang="en-US" sz="2400" b="1" dirty="0" smtClean="0">
                  <a:ln w="6350">
                    <a:solidFill>
                      <a:srgbClr val="FF9900"/>
                    </a:solidFill>
                  </a:ln>
                  <a:solidFill>
                    <a:schemeClr val="bg1"/>
                  </a:solidFill>
                  <a:latin typeface="微软雅黑" panose="020B0503020204020204" pitchFamily="34" charset="-122"/>
                  <a:ea typeface="微软雅黑" panose="020B0503020204020204" pitchFamily="34" charset="-122"/>
                </a:rPr>
                <a:t>信息化环境</a:t>
              </a:r>
              <a:endParaRPr lang="zh-CN" altLang="en-US" sz="2400" b="1" dirty="0">
                <a:ln w="6350">
                  <a:solidFill>
                    <a:srgbClr val="FF9900"/>
                  </a:solidFill>
                </a:ln>
                <a:solidFill>
                  <a:schemeClr val="bg1"/>
                </a:solidFill>
                <a:latin typeface="微软雅黑" panose="020B0503020204020204" pitchFamily="34" charset="-122"/>
                <a:ea typeface="微软雅黑" panose="020B0503020204020204" pitchFamily="34" charset="-122"/>
              </a:endParaRPr>
            </a:p>
          </p:txBody>
        </p:sp>
      </p:grpSp>
      <p:sp>
        <p:nvSpPr>
          <p:cNvPr id="48" name="文本框 47"/>
          <p:cNvSpPr txBox="1"/>
          <p:nvPr/>
        </p:nvSpPr>
        <p:spPr>
          <a:xfrm>
            <a:off x="749513" y="1541919"/>
            <a:ext cx="1501921" cy="461665"/>
          </a:xfrm>
          <a:prstGeom prst="rect">
            <a:avLst/>
          </a:prstGeom>
          <a:noFill/>
        </p:spPr>
        <p:txBody>
          <a:bodyPr wrap="square" rtlCol="0">
            <a:spAutoFit/>
          </a:bodyPr>
          <a:lstStyle/>
          <a:p>
            <a:r>
              <a:rPr lang="en-US" altLang="zh-CN" sz="2400" b="1" i="1" dirty="0" smtClean="0">
                <a:solidFill>
                  <a:srgbClr val="FFFF00"/>
                </a:solidFill>
                <a:latin typeface="微软雅黑" panose="020B0503020204020204" pitchFamily="34" charset="-122"/>
                <a:ea typeface="微软雅黑" panose="020B0503020204020204" pitchFamily="34" charset="-122"/>
              </a:rPr>
              <a:t>3100</a:t>
            </a:r>
            <a:r>
              <a:rPr lang="zh-CN" altLang="en-US" sz="2400" b="1" i="1" dirty="0" smtClean="0">
                <a:solidFill>
                  <a:srgbClr val="FFFF00"/>
                </a:solidFill>
                <a:latin typeface="微软雅黑" panose="020B0503020204020204" pitchFamily="34" charset="-122"/>
                <a:ea typeface="微软雅黑" panose="020B0503020204020204" pitchFamily="34" charset="-122"/>
              </a:rPr>
              <a:t>万</a:t>
            </a:r>
            <a:endParaRPr lang="zh-CN" altLang="en-US" sz="2400" b="1" i="1" dirty="0">
              <a:solidFill>
                <a:srgbClr val="FFFF00"/>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2685257" y="1541919"/>
            <a:ext cx="1479026" cy="461665"/>
          </a:xfrm>
          <a:prstGeom prst="rect">
            <a:avLst/>
          </a:prstGeom>
          <a:noFill/>
        </p:spPr>
        <p:txBody>
          <a:bodyPr wrap="square" rtlCol="0">
            <a:spAutoFit/>
          </a:bodyPr>
          <a:lstStyle>
            <a:defPPr>
              <a:defRPr lang="zh-CN"/>
            </a:defPPr>
            <a:lvl1pPr>
              <a:defRPr sz="2400" b="1" i="1">
                <a:solidFill>
                  <a:srgbClr val="FFFF00"/>
                </a:solidFill>
                <a:latin typeface="微软雅黑" panose="020B0503020204020204" pitchFamily="34" charset="-122"/>
                <a:ea typeface="微软雅黑" panose="020B0503020204020204" pitchFamily="34" charset="-122"/>
              </a:defRPr>
            </a:lvl1pPr>
          </a:lstStyle>
          <a:p>
            <a:r>
              <a:rPr lang="en-US" altLang="zh-CN" dirty="0" smtClean="0"/>
              <a:t>2600</a:t>
            </a:r>
            <a:r>
              <a:rPr lang="zh-CN" altLang="en-US" dirty="0" smtClean="0"/>
              <a:t>万</a:t>
            </a:r>
            <a:endParaRPr lang="zh-CN" altLang="en-US" dirty="0"/>
          </a:p>
        </p:txBody>
      </p:sp>
      <p:grpSp>
        <p:nvGrpSpPr>
          <p:cNvPr id="33" name="组合 32"/>
          <p:cNvGrpSpPr/>
          <p:nvPr/>
        </p:nvGrpSpPr>
        <p:grpSpPr>
          <a:xfrm>
            <a:off x="1183293" y="2088285"/>
            <a:ext cx="4456457" cy="2667608"/>
            <a:chOff x="2092726" y="574543"/>
            <a:chExt cx="4456457" cy="2667608"/>
          </a:xfrm>
        </p:grpSpPr>
        <p:sp>
          <p:nvSpPr>
            <p:cNvPr id="41" name="文本框 40"/>
            <p:cNvSpPr txBox="1"/>
            <p:nvPr/>
          </p:nvSpPr>
          <p:spPr>
            <a:xfrm rot="18702268">
              <a:off x="1140636" y="1871240"/>
              <a:ext cx="2304290" cy="400110"/>
            </a:xfrm>
            <a:prstGeom prst="rect">
              <a:avLst/>
            </a:prstGeom>
            <a:noFill/>
          </p:spPr>
          <p:txBody>
            <a:bodyPr wrap="square" rtlCol="0">
              <a:spAutoFit/>
            </a:bodyPr>
            <a:lstStyle/>
            <a:p>
              <a:r>
                <a:rPr lang="zh-CN" altLang="en-US" sz="2000" b="1" dirty="0" smtClean="0">
                  <a:solidFill>
                    <a:schemeClr val="bg1">
                      <a:lumMod val="95000"/>
                    </a:schemeClr>
                  </a:solidFill>
                  <a:latin typeface="楷体" panose="02010609060101010101" pitchFamily="49" charset="-122"/>
                  <a:ea typeface="楷体" panose="02010609060101010101" pitchFamily="49" charset="-122"/>
                </a:rPr>
                <a:t>多媒体设备班班配</a:t>
              </a:r>
              <a:endParaRPr lang="zh-CN" altLang="en-US" sz="2000" b="1" dirty="0">
                <a:solidFill>
                  <a:schemeClr val="bg1">
                    <a:lumMod val="95000"/>
                  </a:schemeClr>
                </a:solidFill>
                <a:latin typeface="楷体" panose="02010609060101010101" pitchFamily="49" charset="-122"/>
                <a:ea typeface="楷体" panose="02010609060101010101" pitchFamily="49" charset="-122"/>
              </a:endParaRPr>
            </a:p>
          </p:txBody>
        </p:sp>
        <p:sp>
          <p:nvSpPr>
            <p:cNvPr id="42" name="文本框 41"/>
            <p:cNvSpPr txBox="1"/>
            <p:nvPr/>
          </p:nvSpPr>
          <p:spPr>
            <a:xfrm rot="18702268">
              <a:off x="2020013" y="1859687"/>
              <a:ext cx="2120900" cy="400110"/>
            </a:xfrm>
            <a:prstGeom prst="rect">
              <a:avLst/>
            </a:prstGeom>
            <a:noFill/>
          </p:spPr>
          <p:txBody>
            <a:bodyPr wrap="square" rtlCol="0">
              <a:spAutoFit/>
            </a:bodyPr>
            <a:lstStyle/>
            <a:p>
              <a:r>
                <a:rPr lang="zh-CN" altLang="en-US" sz="2000" b="1" dirty="0">
                  <a:solidFill>
                    <a:schemeClr val="bg1">
                      <a:lumMod val="95000"/>
                    </a:schemeClr>
                  </a:solidFill>
                  <a:latin typeface="楷体" panose="02010609060101010101" pitchFamily="49" charset="-122"/>
                  <a:ea typeface="楷体" panose="02010609060101010101" pitchFamily="49" charset="-122"/>
                </a:rPr>
                <a:t>教师电脑人人有</a:t>
              </a:r>
              <a:endParaRPr lang="zh-CN" altLang="en-US" sz="2000" b="1" dirty="0">
                <a:solidFill>
                  <a:schemeClr val="bg1">
                    <a:lumMod val="95000"/>
                  </a:schemeClr>
                </a:solidFill>
                <a:latin typeface="楷体" panose="02010609060101010101" pitchFamily="49" charset="-122"/>
                <a:ea typeface="楷体" panose="02010609060101010101" pitchFamily="49" charset="-122"/>
              </a:endParaRPr>
            </a:p>
          </p:txBody>
        </p:sp>
        <p:sp>
          <p:nvSpPr>
            <p:cNvPr id="50" name="文本框 49"/>
            <p:cNvSpPr txBox="1"/>
            <p:nvPr/>
          </p:nvSpPr>
          <p:spPr>
            <a:xfrm rot="18702268">
              <a:off x="2661414" y="1708292"/>
              <a:ext cx="2667608" cy="400110"/>
            </a:xfrm>
            <a:prstGeom prst="rect">
              <a:avLst/>
            </a:prstGeom>
            <a:noFill/>
          </p:spPr>
          <p:txBody>
            <a:bodyPr wrap="square" rtlCol="0">
              <a:spAutoFit/>
            </a:bodyPr>
            <a:lstStyle/>
            <a:p>
              <a:r>
                <a:rPr lang="zh-CN" altLang="en-US" sz="2000" b="1" dirty="0" smtClean="0">
                  <a:solidFill>
                    <a:schemeClr val="bg1">
                      <a:lumMod val="95000"/>
                    </a:schemeClr>
                  </a:solidFill>
                  <a:latin typeface="楷体" panose="02010609060101010101" pitchFamily="49" charset="-122"/>
                  <a:ea typeface="楷体" panose="02010609060101010101" pitchFamily="49" charset="-122"/>
                </a:rPr>
                <a:t>宽带网络校</a:t>
              </a:r>
              <a:r>
                <a:rPr lang="zh-CN" altLang="en-US" sz="2000" b="1" dirty="0">
                  <a:solidFill>
                    <a:schemeClr val="bg1">
                      <a:lumMod val="95000"/>
                    </a:schemeClr>
                  </a:solidFill>
                  <a:latin typeface="楷体" panose="02010609060101010101" pitchFamily="49" charset="-122"/>
                  <a:ea typeface="楷体" panose="02010609060101010101" pitchFamily="49" charset="-122"/>
                </a:rPr>
                <a:t>校通工程</a:t>
              </a:r>
              <a:endParaRPr lang="zh-CN" altLang="en-US" sz="2000" b="1" dirty="0">
                <a:solidFill>
                  <a:schemeClr val="bg1">
                    <a:lumMod val="95000"/>
                  </a:schemeClr>
                </a:solidFill>
                <a:latin typeface="楷体" panose="02010609060101010101" pitchFamily="49" charset="-122"/>
                <a:ea typeface="楷体" panose="02010609060101010101" pitchFamily="49" charset="-122"/>
              </a:endParaRPr>
            </a:p>
          </p:txBody>
        </p:sp>
        <p:sp>
          <p:nvSpPr>
            <p:cNvPr id="51" name="文本框 50"/>
            <p:cNvSpPr txBox="1"/>
            <p:nvPr/>
          </p:nvSpPr>
          <p:spPr>
            <a:xfrm rot="18702268">
              <a:off x="3547075" y="1753052"/>
              <a:ext cx="2406560" cy="400110"/>
            </a:xfrm>
            <a:prstGeom prst="rect">
              <a:avLst/>
            </a:prstGeom>
            <a:noFill/>
          </p:spPr>
          <p:txBody>
            <a:bodyPr wrap="square" rtlCol="0">
              <a:spAutoFit/>
            </a:bodyPr>
            <a:lstStyle/>
            <a:p>
              <a:r>
                <a:rPr lang="zh-CN" altLang="en-US" sz="2000" b="1" dirty="0">
                  <a:solidFill>
                    <a:schemeClr val="bg1">
                      <a:lumMod val="95000"/>
                    </a:schemeClr>
                  </a:solidFill>
                  <a:latin typeface="楷体" panose="02010609060101010101" pitchFamily="49" charset="-122"/>
                  <a:ea typeface="楷体" panose="02010609060101010101" pitchFamily="49" charset="-122"/>
                </a:rPr>
                <a:t>最后</a:t>
              </a:r>
              <a:r>
                <a:rPr lang="en-US" altLang="zh-CN" sz="2000" b="1" dirty="0">
                  <a:solidFill>
                    <a:schemeClr val="bg1">
                      <a:lumMod val="95000"/>
                    </a:schemeClr>
                  </a:solidFill>
                  <a:latin typeface="楷体" panose="02010609060101010101" pitchFamily="49" charset="-122"/>
                  <a:ea typeface="楷体" panose="02010609060101010101" pitchFamily="49" charset="-122"/>
                </a:rPr>
                <a:t>100</a:t>
              </a:r>
              <a:r>
                <a:rPr lang="zh-CN" altLang="en-US" sz="2000" b="1" dirty="0">
                  <a:solidFill>
                    <a:schemeClr val="bg1">
                      <a:lumMod val="95000"/>
                    </a:schemeClr>
                  </a:solidFill>
                  <a:latin typeface="楷体" panose="02010609060101010101" pitchFamily="49" charset="-122"/>
                  <a:ea typeface="楷体" panose="02010609060101010101" pitchFamily="49" charset="-122"/>
                </a:rPr>
                <a:t>米网络接入</a:t>
              </a:r>
              <a:endParaRPr lang="zh-CN" altLang="en-US" sz="2000" b="1" dirty="0">
                <a:solidFill>
                  <a:schemeClr val="bg1">
                    <a:lumMod val="95000"/>
                  </a:schemeClr>
                </a:solidFill>
                <a:latin typeface="楷体" panose="02010609060101010101" pitchFamily="49" charset="-122"/>
                <a:ea typeface="楷体" panose="02010609060101010101" pitchFamily="49" charset="-122"/>
              </a:endParaRPr>
            </a:p>
          </p:txBody>
        </p:sp>
        <p:sp>
          <p:nvSpPr>
            <p:cNvPr id="52" name="文本框 51"/>
            <p:cNvSpPr txBox="1"/>
            <p:nvPr/>
          </p:nvSpPr>
          <p:spPr>
            <a:xfrm rot="18702268">
              <a:off x="4422438" y="1723152"/>
              <a:ext cx="2322316" cy="400110"/>
            </a:xfrm>
            <a:prstGeom prst="rect">
              <a:avLst/>
            </a:prstGeom>
            <a:noFill/>
          </p:spPr>
          <p:txBody>
            <a:bodyPr wrap="square" rtlCol="0">
              <a:spAutoFit/>
            </a:bodyPr>
            <a:lstStyle/>
            <a:p>
              <a:r>
                <a:rPr lang="zh-CN" altLang="en-US" sz="2000" b="1" dirty="0">
                  <a:solidFill>
                    <a:schemeClr val="bg1">
                      <a:lumMod val="95000"/>
                    </a:schemeClr>
                  </a:solidFill>
                  <a:latin typeface="楷体" panose="02010609060101010101" pitchFamily="49" charset="-122"/>
                  <a:ea typeface="楷体" panose="02010609060101010101" pitchFamily="49" charset="-122"/>
                </a:rPr>
                <a:t>无线</a:t>
              </a:r>
              <a:r>
                <a:rPr lang="zh-CN" altLang="en-US" sz="2000" b="1" dirty="0" smtClean="0">
                  <a:solidFill>
                    <a:schemeClr val="bg1">
                      <a:lumMod val="95000"/>
                    </a:schemeClr>
                  </a:solidFill>
                  <a:latin typeface="楷体" panose="02010609060101010101" pitchFamily="49" charset="-122"/>
                  <a:ea typeface="楷体" panose="02010609060101010101" pitchFamily="49" charset="-122"/>
                </a:rPr>
                <a:t>网络覆盖</a:t>
              </a:r>
              <a:endParaRPr lang="zh-CN" altLang="en-US" sz="2000" b="1" dirty="0">
                <a:solidFill>
                  <a:schemeClr val="bg1">
                    <a:lumMod val="95000"/>
                  </a:schemeClr>
                </a:solidFill>
                <a:latin typeface="楷体" panose="02010609060101010101" pitchFamily="49" charset="-122"/>
                <a:ea typeface="楷体" panose="02010609060101010101" pitchFamily="49" charset="-122"/>
              </a:endParaRPr>
            </a:p>
          </p:txBody>
        </p:sp>
        <p:sp>
          <p:nvSpPr>
            <p:cNvPr id="47" name="文本框 51"/>
            <p:cNvSpPr txBox="1"/>
            <p:nvPr/>
          </p:nvSpPr>
          <p:spPr>
            <a:xfrm rot="18702268">
              <a:off x="5187970" y="1762636"/>
              <a:ext cx="2322316" cy="400110"/>
            </a:xfrm>
            <a:prstGeom prst="rect">
              <a:avLst/>
            </a:prstGeom>
            <a:noFill/>
          </p:spPr>
          <p:txBody>
            <a:bodyPr wrap="square" rtlCol="0">
              <a:spAutoFit/>
            </a:bodyPr>
            <a:lstStyle/>
            <a:p>
              <a:r>
                <a:rPr lang="zh-CN" altLang="en-US" sz="2000" b="1" dirty="0">
                  <a:solidFill>
                    <a:schemeClr val="bg1">
                      <a:lumMod val="95000"/>
                    </a:schemeClr>
                  </a:solidFill>
                  <a:latin typeface="楷体" panose="02010609060101010101" pitchFamily="49" charset="-122"/>
                  <a:ea typeface="楷体" panose="02010609060101010101" pitchFamily="49" charset="-122"/>
                </a:rPr>
                <a:t>录</a:t>
              </a:r>
              <a:r>
                <a:rPr lang="zh-CN" altLang="en-US" sz="2000" b="1" dirty="0" smtClean="0">
                  <a:solidFill>
                    <a:schemeClr val="bg1">
                      <a:lumMod val="95000"/>
                    </a:schemeClr>
                  </a:solidFill>
                  <a:latin typeface="楷体" panose="02010609060101010101" pitchFamily="49" charset="-122"/>
                  <a:ea typeface="楷体" panose="02010609060101010101" pitchFamily="49" charset="-122"/>
                </a:rPr>
                <a:t>播教室镇镇有</a:t>
              </a:r>
              <a:endParaRPr lang="zh-CN" altLang="en-US" sz="2000" b="1" dirty="0">
                <a:solidFill>
                  <a:schemeClr val="bg1">
                    <a:lumMod val="95000"/>
                  </a:schemeClr>
                </a:solidFill>
                <a:latin typeface="楷体" panose="02010609060101010101" pitchFamily="49" charset="-122"/>
                <a:ea typeface="楷体" panose="02010609060101010101" pitchFamily="49" charset="-122"/>
              </a:endParaRPr>
            </a:p>
          </p:txBody>
        </p:sp>
      </p:grpSp>
      <p:grpSp>
        <p:nvGrpSpPr>
          <p:cNvPr id="6" name="组合 5"/>
          <p:cNvGrpSpPr/>
          <p:nvPr/>
        </p:nvGrpSpPr>
        <p:grpSpPr>
          <a:xfrm>
            <a:off x="558078" y="1934948"/>
            <a:ext cx="5671114" cy="3421895"/>
            <a:chOff x="558078" y="1934948"/>
            <a:chExt cx="5671114" cy="3421895"/>
          </a:xfrm>
        </p:grpSpPr>
        <p:sp>
          <p:nvSpPr>
            <p:cNvPr id="2" name="右箭头 1"/>
            <p:cNvSpPr/>
            <p:nvPr/>
          </p:nvSpPr>
          <p:spPr>
            <a:xfrm>
              <a:off x="590588" y="1934948"/>
              <a:ext cx="5638604" cy="396789"/>
            </a:xfrm>
            <a:prstGeom prst="rightArrow">
              <a:avLst/>
            </a:prstGeom>
            <a:gradFill flip="none" rotWithShape="1">
              <a:gsLst>
                <a:gs pos="0">
                  <a:srgbClr val="C00000"/>
                </a:gs>
                <a:gs pos="50000">
                  <a:srgbClr val="FFC000"/>
                </a:gs>
                <a:gs pos="100000">
                  <a:schemeClr val="accent1">
                    <a:shade val="100000"/>
                    <a:satMod val="115000"/>
                  </a:schemeClr>
                </a:gs>
              </a:gsLst>
              <a:lin ang="16200000" scaled="1"/>
              <a:tileRect/>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558078" y="4669153"/>
              <a:ext cx="5638604" cy="687690"/>
              <a:chOff x="558078" y="4669153"/>
              <a:chExt cx="5638604" cy="687690"/>
            </a:xfrm>
          </p:grpSpPr>
          <p:sp>
            <p:nvSpPr>
              <p:cNvPr id="59" name="右箭头 58"/>
              <p:cNvSpPr/>
              <p:nvPr/>
            </p:nvSpPr>
            <p:spPr>
              <a:xfrm>
                <a:off x="558078" y="4669153"/>
                <a:ext cx="5638604" cy="396789"/>
              </a:xfrm>
              <a:prstGeom prst="rightArrow">
                <a:avLst/>
              </a:prstGeom>
              <a:gradFill flip="none" rotWithShape="1">
                <a:gsLst>
                  <a:gs pos="0">
                    <a:srgbClr val="C00000"/>
                  </a:gs>
                  <a:gs pos="50000">
                    <a:srgbClr val="FFC000"/>
                  </a:gs>
                  <a:gs pos="100000">
                    <a:schemeClr val="accent1">
                      <a:shade val="100000"/>
                      <a:satMod val="115000"/>
                    </a:schemeClr>
                  </a:gs>
                </a:gsLst>
                <a:lin ang="16200000" scaled="1"/>
                <a:tileRect/>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87104" y="4956733"/>
                <a:ext cx="4885899" cy="400110"/>
              </a:xfrm>
              <a:prstGeom prst="rect">
                <a:avLst/>
              </a:prstGeom>
              <a:noFill/>
            </p:spPr>
            <p:txBody>
              <a:bodyPr wrap="square" rtlCol="0">
                <a:spAutoFit/>
              </a:bodyPr>
              <a:lstStyle/>
              <a:p>
                <a:r>
                  <a:rPr lang="zh-CN" altLang="en-US" sz="2000" b="1" dirty="0">
                    <a:solidFill>
                      <a:srgbClr val="FFFFFF"/>
                    </a:solidFill>
                    <a:latin typeface="微软雅黑" panose="020B0503020204020204" pitchFamily="34" charset="-122"/>
                    <a:ea typeface="微软雅黑" panose="020B0503020204020204" pitchFamily="34" charset="-122"/>
                  </a:rPr>
                  <a:t>政企联合</a:t>
                </a:r>
                <a:r>
                  <a:rPr lang="en-US" altLang="zh-CN" sz="2000" b="1" dirty="0">
                    <a:solidFill>
                      <a:srgbClr val="FFFFFF"/>
                    </a:solidFill>
                    <a:latin typeface="微软雅黑" panose="020B0503020204020204" pitchFamily="34" charset="-122"/>
                    <a:ea typeface="微软雅黑" panose="020B0503020204020204" pitchFamily="34" charset="-122"/>
                  </a:rPr>
                  <a:t>,</a:t>
                </a:r>
                <a:r>
                  <a:rPr lang="zh-CN" altLang="en-US" sz="2000" b="1" dirty="0">
                    <a:solidFill>
                      <a:srgbClr val="FFFFFF"/>
                    </a:solidFill>
                    <a:latin typeface="微软雅黑" panose="020B0503020204020204" pitchFamily="34" charset="-122"/>
                    <a:ea typeface="微软雅黑" panose="020B0503020204020204" pitchFamily="34" charset="-122"/>
                  </a:rPr>
                  <a:t>优势互补</a:t>
                </a:r>
                <a:r>
                  <a:rPr lang="en-US" altLang="zh-CN" sz="2000" b="1" dirty="0">
                    <a:solidFill>
                      <a:srgbClr val="FFFFFF"/>
                    </a:solidFill>
                    <a:latin typeface="微软雅黑" panose="020B0503020204020204" pitchFamily="34" charset="-122"/>
                    <a:ea typeface="微软雅黑" panose="020B0503020204020204" pitchFamily="34" charset="-122"/>
                  </a:rPr>
                  <a:t>,</a:t>
                </a:r>
                <a:r>
                  <a:rPr lang="zh-CN" altLang="en-US" sz="2000" b="1" dirty="0">
                    <a:solidFill>
                      <a:srgbClr val="FFFFFF"/>
                    </a:solidFill>
                    <a:latin typeface="微软雅黑" panose="020B0503020204020204" pitchFamily="34" charset="-122"/>
                    <a:ea typeface="微软雅黑" panose="020B0503020204020204" pitchFamily="34" charset="-122"/>
                  </a:rPr>
                  <a:t>支持教育</a:t>
                </a:r>
                <a:r>
                  <a:rPr lang="en-US" altLang="zh-CN" sz="2000" b="1" dirty="0">
                    <a:solidFill>
                      <a:srgbClr val="FFFFFF"/>
                    </a:solidFill>
                    <a:latin typeface="微软雅黑" panose="020B0503020204020204" pitchFamily="34" charset="-122"/>
                    <a:ea typeface="微软雅黑" panose="020B0503020204020204" pitchFamily="34" charset="-122"/>
                  </a:rPr>
                  <a:t>,</a:t>
                </a:r>
                <a:r>
                  <a:rPr lang="zh-CN" altLang="en-US" sz="2000" b="1" dirty="0">
                    <a:solidFill>
                      <a:srgbClr val="FFFFFF"/>
                    </a:solidFill>
                    <a:latin typeface="微软雅黑" panose="020B0503020204020204" pitchFamily="34" charset="-122"/>
                    <a:ea typeface="微软雅黑" panose="020B0503020204020204" pitchFamily="34" charset="-122"/>
                  </a:rPr>
                  <a:t>发展共赢</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grpSp>
      <p:grpSp>
        <p:nvGrpSpPr>
          <p:cNvPr id="39" name="组合 38"/>
          <p:cNvGrpSpPr/>
          <p:nvPr/>
        </p:nvGrpSpPr>
        <p:grpSpPr>
          <a:xfrm>
            <a:off x="1247526" y="1930315"/>
            <a:ext cx="344524" cy="344524"/>
            <a:chOff x="1307525" y="3044221"/>
            <a:chExt cx="584775" cy="584775"/>
          </a:xfrm>
          <a:effectLst>
            <a:outerShdw blurRad="50800" dist="38100" dir="2700000" algn="tl" rotWithShape="0">
              <a:prstClr val="black">
                <a:alpha val="40000"/>
              </a:prstClr>
            </a:outerShdw>
          </a:effectLst>
        </p:grpSpPr>
        <p:sp>
          <p:nvSpPr>
            <p:cNvPr id="36" name="椭圆 35"/>
            <p:cNvSpPr/>
            <p:nvPr/>
          </p:nvSpPr>
          <p:spPr>
            <a:xfrm>
              <a:off x="1307525" y="3044221"/>
              <a:ext cx="584775" cy="584775"/>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38100">
              <a:solidFill>
                <a:srgbClr val="FF99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447225" y="3187699"/>
              <a:ext cx="305375" cy="305375"/>
            </a:xfrm>
            <a:prstGeom prst="ellipse">
              <a:avLst/>
            </a:prstGeom>
            <a:gradFill flip="none" rotWithShape="1">
              <a:gsLst>
                <a:gs pos="100000">
                  <a:srgbClr val="FF0000">
                    <a:shade val="30000"/>
                    <a:satMod val="115000"/>
                  </a:srgbClr>
                </a:gs>
                <a:gs pos="97000">
                  <a:srgbClr val="FF0000">
                    <a:shade val="67500"/>
                    <a:satMod val="115000"/>
                  </a:srgbClr>
                </a:gs>
                <a:gs pos="0">
                  <a:schemeClr val="bg1">
                    <a:lumMod val="95000"/>
                  </a:schemeClr>
                </a:gs>
              </a:gsLst>
              <a:path path="circle">
                <a:fillToRect l="50000" t="50000" r="50000" b="50000"/>
              </a:path>
              <a:tileRect/>
            </a:gradFill>
            <a:scene3d>
              <a:camera prst="orthographicFront">
                <a:rot lat="0" lon="0" rev="0"/>
              </a:camera>
              <a:lightRig rig="threePt" dir="t">
                <a:rot lat="0" lon="0" rev="1200000"/>
              </a:lightRig>
            </a:scene3d>
            <a:sp3d>
              <a:bevelT w="63500" h="25400" prst="relaxedInset"/>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grpSp>
      <p:grpSp>
        <p:nvGrpSpPr>
          <p:cNvPr id="44" name="组合 43"/>
          <p:cNvGrpSpPr/>
          <p:nvPr/>
        </p:nvGrpSpPr>
        <p:grpSpPr>
          <a:xfrm rot="153379">
            <a:off x="3072734" y="1931067"/>
            <a:ext cx="344524" cy="344524"/>
            <a:chOff x="1307525" y="3044221"/>
            <a:chExt cx="584775" cy="584775"/>
          </a:xfrm>
          <a:effectLst>
            <a:outerShdw blurRad="50800" dist="38100" dir="2700000" algn="tl" rotWithShape="0">
              <a:prstClr val="black">
                <a:alpha val="40000"/>
              </a:prstClr>
            </a:outerShdw>
          </a:effectLst>
        </p:grpSpPr>
        <p:sp>
          <p:nvSpPr>
            <p:cNvPr id="45" name="椭圆 44"/>
            <p:cNvSpPr/>
            <p:nvPr/>
          </p:nvSpPr>
          <p:spPr>
            <a:xfrm>
              <a:off x="1307525" y="3044221"/>
              <a:ext cx="584775" cy="584775"/>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38100">
              <a:solidFill>
                <a:srgbClr val="FF99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1447225" y="3187699"/>
              <a:ext cx="305375" cy="305375"/>
            </a:xfrm>
            <a:prstGeom prst="ellipse">
              <a:avLst/>
            </a:prstGeom>
            <a:gradFill flip="none" rotWithShape="1">
              <a:gsLst>
                <a:gs pos="100000">
                  <a:srgbClr val="FF0000">
                    <a:shade val="30000"/>
                    <a:satMod val="115000"/>
                  </a:srgbClr>
                </a:gs>
                <a:gs pos="97000">
                  <a:srgbClr val="FF0000">
                    <a:shade val="67500"/>
                    <a:satMod val="115000"/>
                  </a:srgbClr>
                </a:gs>
                <a:gs pos="0">
                  <a:schemeClr val="bg1">
                    <a:lumMod val="95000"/>
                  </a:schemeClr>
                </a:gs>
              </a:gsLst>
              <a:path path="circle">
                <a:fillToRect l="50000" t="50000" r="50000" b="50000"/>
              </a:path>
              <a:tileRect/>
            </a:gradFill>
            <a:scene3d>
              <a:camera prst="orthographicFront">
                <a:rot lat="0" lon="0" rev="0"/>
              </a:camera>
              <a:lightRig rig="threePt" dir="t">
                <a:rot lat="0" lon="0" rev="1200000"/>
              </a:lightRig>
            </a:scene3d>
            <a:sp3d>
              <a:bevelT w="63500" h="25400" prst="relaxedInset"/>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grpSp>
      <p:sp>
        <p:nvSpPr>
          <p:cNvPr id="7" name="TextBox 6"/>
          <p:cNvSpPr txBox="1"/>
          <p:nvPr/>
        </p:nvSpPr>
        <p:spPr>
          <a:xfrm>
            <a:off x="5277154" y="3769262"/>
            <a:ext cx="1700213" cy="646331"/>
          </a:xfrm>
          <a:prstGeom prst="rect">
            <a:avLst/>
          </a:prstGeom>
          <a:noFill/>
        </p:spPr>
        <p:txBody>
          <a:bodyPr wrap="square" rtlCol="0">
            <a:spAutoFit/>
          </a:bodyPr>
          <a:lstStyle/>
          <a:p>
            <a:r>
              <a:rPr lang="en-US" altLang="zh-CN" sz="3600" dirty="0" smtClean="0">
                <a:solidFill>
                  <a:schemeClr val="bg1"/>
                </a:solidFill>
              </a:rPr>
              <a:t>……</a:t>
            </a:r>
            <a:endParaRPr lang="zh-CN" altLang="en-US" sz="3600" dirty="0">
              <a:solidFill>
                <a:schemeClr val="bg1"/>
              </a:solidFill>
            </a:endParaRPr>
          </a:p>
        </p:txBody>
      </p:sp>
      <p:sp>
        <p:nvSpPr>
          <p:cNvPr id="31" name="文本框 69"/>
          <p:cNvSpPr txBox="1"/>
          <p:nvPr/>
        </p:nvSpPr>
        <p:spPr>
          <a:xfrm>
            <a:off x="4387303" y="2109953"/>
            <a:ext cx="1250184" cy="562783"/>
          </a:xfrm>
          <a:prstGeom prst="rect">
            <a:avLst/>
          </a:prstGeom>
          <a:noFill/>
          <a:ln w="19050">
            <a:noFill/>
          </a:ln>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ctr">
              <a:lnSpc>
                <a:spcPct val="200000"/>
              </a:lnSpc>
              <a:defRPr b="1">
                <a:solidFill>
                  <a:srgbClr val="FFFFFF"/>
                </a:solidFill>
                <a:latin typeface="微软雅黑" panose="020B0503020204020204" pitchFamily="34" charset="-122"/>
                <a:ea typeface="微软雅黑" panose="020B0503020204020204" pitchFamily="34" charset="-122"/>
              </a:defRPr>
            </a:lvl1pPr>
          </a:lstStyle>
          <a:p>
            <a:r>
              <a:rPr lang="en-US" altLang="zh-CN" dirty="0" smtClean="0"/>
              <a:t>2015</a:t>
            </a:r>
            <a:r>
              <a:rPr lang="zh-CN" altLang="en-US" dirty="0" smtClean="0"/>
              <a:t>年</a:t>
            </a:r>
            <a:endParaRPr lang="zh-CN" altLang="en-US" dirty="0"/>
          </a:p>
        </p:txBody>
      </p:sp>
      <p:sp>
        <p:nvSpPr>
          <p:cNvPr id="32" name="文本框 48"/>
          <p:cNvSpPr txBox="1"/>
          <p:nvPr/>
        </p:nvSpPr>
        <p:spPr>
          <a:xfrm>
            <a:off x="4413163" y="1559838"/>
            <a:ext cx="1479026" cy="461665"/>
          </a:xfrm>
          <a:prstGeom prst="rect">
            <a:avLst/>
          </a:prstGeom>
          <a:noFill/>
        </p:spPr>
        <p:txBody>
          <a:bodyPr wrap="square" rtlCol="0">
            <a:spAutoFit/>
          </a:bodyPr>
          <a:lstStyle>
            <a:defPPr>
              <a:defRPr lang="zh-CN"/>
            </a:defPPr>
            <a:lvl1pPr>
              <a:defRPr sz="2400" b="1" i="1">
                <a:solidFill>
                  <a:srgbClr val="FFFF00"/>
                </a:solidFill>
                <a:latin typeface="微软雅黑" panose="020B0503020204020204" pitchFamily="34" charset="-122"/>
                <a:ea typeface="微软雅黑" panose="020B0503020204020204" pitchFamily="34" charset="-122"/>
              </a:defRPr>
            </a:lvl1pPr>
          </a:lstStyle>
          <a:p>
            <a:r>
              <a:rPr lang="en-US" altLang="zh-CN" dirty="0" smtClean="0"/>
              <a:t>2800</a:t>
            </a:r>
            <a:r>
              <a:rPr lang="zh-CN" altLang="en-US" dirty="0" smtClean="0"/>
              <a:t>万</a:t>
            </a:r>
            <a:endParaRPr lang="zh-CN" altLang="en-US" dirty="0"/>
          </a:p>
        </p:txBody>
      </p:sp>
      <p:grpSp>
        <p:nvGrpSpPr>
          <p:cNvPr id="38" name="组合 37"/>
          <p:cNvGrpSpPr/>
          <p:nvPr/>
        </p:nvGrpSpPr>
        <p:grpSpPr>
          <a:xfrm rot="153379">
            <a:off x="4800640" y="1948986"/>
            <a:ext cx="344524" cy="344524"/>
            <a:chOff x="1307525" y="3044221"/>
            <a:chExt cx="584775" cy="584775"/>
          </a:xfrm>
          <a:effectLst>
            <a:outerShdw blurRad="50800" dist="38100" dir="2700000" algn="tl" rotWithShape="0">
              <a:prstClr val="black">
                <a:alpha val="40000"/>
              </a:prstClr>
            </a:outerShdw>
          </a:effectLst>
        </p:grpSpPr>
        <p:sp>
          <p:nvSpPr>
            <p:cNvPr id="40" name="椭圆 39"/>
            <p:cNvSpPr/>
            <p:nvPr/>
          </p:nvSpPr>
          <p:spPr>
            <a:xfrm>
              <a:off x="1307525" y="3044221"/>
              <a:ext cx="584775" cy="584775"/>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38100">
              <a:solidFill>
                <a:srgbClr val="FF99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447225" y="3187699"/>
              <a:ext cx="305375" cy="305375"/>
            </a:xfrm>
            <a:prstGeom prst="ellipse">
              <a:avLst/>
            </a:prstGeom>
            <a:gradFill flip="none" rotWithShape="1">
              <a:gsLst>
                <a:gs pos="100000">
                  <a:srgbClr val="FF0000">
                    <a:shade val="30000"/>
                    <a:satMod val="115000"/>
                  </a:srgbClr>
                </a:gs>
                <a:gs pos="97000">
                  <a:srgbClr val="FF0000">
                    <a:shade val="67500"/>
                    <a:satMod val="115000"/>
                  </a:srgbClr>
                </a:gs>
                <a:gs pos="0">
                  <a:schemeClr val="bg1">
                    <a:lumMod val="95000"/>
                  </a:schemeClr>
                </a:gs>
              </a:gsLst>
              <a:path path="circle">
                <a:fillToRect l="50000" t="50000" r="50000" b="50000"/>
              </a:path>
              <a:tileRect/>
            </a:gradFill>
            <a:scene3d>
              <a:camera prst="orthographicFront">
                <a:rot lat="0" lon="0" rev="0"/>
              </a:camera>
              <a:lightRig rig="threePt" dir="t">
                <a:rot lat="0" lon="0" rev="1200000"/>
              </a:lightRig>
            </a:scene3d>
            <a:sp3d>
              <a:bevelT w="63500" h="25400" prst="relaxedInset"/>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grpSp>
      <p:grpSp>
        <p:nvGrpSpPr>
          <p:cNvPr id="53" name="Group 44"/>
          <p:cNvGrpSpPr/>
          <p:nvPr/>
        </p:nvGrpSpPr>
        <p:grpSpPr bwMode="auto">
          <a:xfrm>
            <a:off x="30934" y="697915"/>
            <a:ext cx="9186129" cy="867748"/>
            <a:chOff x="0" y="1911"/>
            <a:chExt cx="8191" cy="1046"/>
          </a:xfrm>
        </p:grpSpPr>
        <p:grpSp>
          <p:nvGrpSpPr>
            <p:cNvPr id="54" name="Group 16"/>
            <p:cNvGrpSpPr/>
            <p:nvPr/>
          </p:nvGrpSpPr>
          <p:grpSpPr bwMode="auto">
            <a:xfrm>
              <a:off x="0" y="1911"/>
              <a:ext cx="8191" cy="755"/>
              <a:chOff x="0" y="1344"/>
              <a:chExt cx="5760" cy="531"/>
            </a:xfrm>
          </p:grpSpPr>
          <p:sp>
            <p:nvSpPr>
              <p:cNvPr id="56" name="Rectangle 8"/>
              <p:cNvSpPr>
                <a:spLocks noChangeArrowheads="1"/>
              </p:cNvSpPr>
              <p:nvPr/>
            </p:nvSpPr>
            <p:spPr bwMode="auto">
              <a:xfrm>
                <a:off x="0" y="1344"/>
                <a:ext cx="1014" cy="531"/>
              </a:xfrm>
              <a:prstGeom prst="rect">
                <a:avLst/>
              </a:prstGeom>
              <a:gradFill rotWithShape="1">
                <a:gsLst>
                  <a:gs pos="0">
                    <a:srgbClr val="FFFFFF">
                      <a:alpha val="20000"/>
                    </a:srgb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57" name="Rectangle 9"/>
              <p:cNvSpPr>
                <a:spLocks noChangeArrowheads="1"/>
              </p:cNvSpPr>
              <p:nvPr/>
            </p:nvSpPr>
            <p:spPr bwMode="auto">
              <a:xfrm>
                <a:off x="4804" y="1344"/>
                <a:ext cx="956" cy="531"/>
              </a:xfrm>
              <a:prstGeom prst="rect">
                <a:avLst/>
              </a:prstGeom>
              <a:gradFill rotWithShape="1">
                <a:gsLst>
                  <a:gs pos="0">
                    <a:schemeClr val="bg1"/>
                  </a:gs>
                  <a:gs pos="100000">
                    <a:srgbClr val="FFFFFF">
                      <a:alpha val="20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58" name="Rectangle 10"/>
              <p:cNvSpPr>
                <a:spLocks noChangeArrowheads="1"/>
              </p:cNvSpPr>
              <p:nvPr/>
            </p:nvSpPr>
            <p:spPr bwMode="auto">
              <a:xfrm>
                <a:off x="1002" y="1351"/>
                <a:ext cx="3818" cy="524"/>
              </a:xfrm>
              <a:prstGeom prst="rect">
                <a:avLst/>
              </a:prstGeom>
              <a:gradFill rotWithShape="1">
                <a:gsLst>
                  <a:gs pos="0">
                    <a:schemeClr val="bg1"/>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55" name="Rectangle 25"/>
            <p:cNvSpPr>
              <a:spLocks noChangeArrowheads="1"/>
            </p:cNvSpPr>
            <p:nvPr/>
          </p:nvSpPr>
          <p:spPr bwMode="auto">
            <a:xfrm>
              <a:off x="0" y="2833"/>
              <a:ext cx="8158" cy="124"/>
            </a:xfrm>
            <a:prstGeom prst="rect">
              <a:avLst/>
            </a:prstGeom>
            <a:gradFill rotWithShape="1">
              <a:gsLst>
                <a:gs pos="0">
                  <a:srgbClr val="000000"/>
                </a:gs>
                <a:gs pos="100000">
                  <a:srgbClr val="000000">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60" name="矩形 59"/>
          <p:cNvSpPr/>
          <p:nvPr/>
        </p:nvSpPr>
        <p:spPr>
          <a:xfrm>
            <a:off x="354842" y="561535"/>
            <a:ext cx="7343834" cy="830997"/>
          </a:xfrm>
          <a:prstGeom prst="rect">
            <a:avLst/>
          </a:prstGeom>
        </p:spPr>
        <p:txBody>
          <a:bodyPr wrap="square">
            <a:spAutoFit/>
          </a:bodyPr>
          <a:lstStyle/>
          <a:p>
            <a:pPr>
              <a:lnSpc>
                <a:spcPct val="150000"/>
              </a:lnSpc>
            </a:pPr>
            <a:r>
              <a:rPr lang="zh-CN" altLang="en-US" sz="32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二、我们</a:t>
            </a:r>
            <a:r>
              <a:rPr lang="zh-CN" altLang="en-US" sz="3200" b="1" dirty="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行动－基础</a:t>
            </a:r>
            <a:r>
              <a:rPr lang="zh-CN" altLang="en-US" sz="32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环境</a:t>
            </a:r>
            <a:endParaRPr lang="en-US" altLang="zh-CN" sz="3200" b="1" dirty="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par>
                          <p:cTn id="8" fill="hold">
                            <p:stCondLst>
                              <p:cond delay="500"/>
                            </p:stCondLst>
                            <p:childTnLst>
                              <p:par>
                                <p:cTn id="9" presetID="21" presetClass="entr" presetSubtype="8"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heel(8)">
                                      <p:cBhvr>
                                        <p:cTn id="11" dur="500"/>
                                        <p:tgtEl>
                                          <p:spTgt spid="3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1000"/>
                                        <p:tgtEl>
                                          <p:spTgt spid="48"/>
                                        </p:tgtEl>
                                      </p:cBhvr>
                                    </p:animEffect>
                                    <p:anim calcmode="lin" valueType="num">
                                      <p:cBhvr>
                                        <p:cTn id="19" dur="1000" fill="hold"/>
                                        <p:tgtEl>
                                          <p:spTgt spid="48"/>
                                        </p:tgtEl>
                                        <p:attrNameLst>
                                          <p:attrName>ppt_x</p:attrName>
                                        </p:attrNameLst>
                                      </p:cBhvr>
                                      <p:tavLst>
                                        <p:tav tm="0">
                                          <p:val>
                                            <p:strVal val="#ppt_x"/>
                                          </p:val>
                                        </p:tav>
                                        <p:tav tm="100000">
                                          <p:val>
                                            <p:strVal val="#ppt_x"/>
                                          </p:val>
                                        </p:tav>
                                      </p:tavLst>
                                    </p:anim>
                                    <p:anim calcmode="lin" valueType="num">
                                      <p:cBhvr>
                                        <p:cTn id="20" dur="1000" fill="hold"/>
                                        <p:tgtEl>
                                          <p:spTgt spid="48"/>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1" presetClass="entr" presetSubtype="8"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heel(8)">
                                      <p:cBhvr>
                                        <p:cTn id="24" dur="2000"/>
                                        <p:tgtEl>
                                          <p:spTgt spid="4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par>
                                <p:cTn id="38" presetID="22" presetClass="entr" presetSubtype="8"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1750"/>
                                        <p:tgtEl>
                                          <p:spTgt spid="33"/>
                                        </p:tgtEl>
                                      </p:cBhvr>
                                    </p:animEffect>
                                  </p:childTnLst>
                                </p:cTn>
                              </p:par>
                            </p:childTnLst>
                          </p:cTn>
                        </p:par>
                        <p:par>
                          <p:cTn id="41" fill="hold">
                            <p:stCondLst>
                              <p:cond delay="500"/>
                            </p:stCondLst>
                            <p:childTnLst>
                              <p:par>
                                <p:cTn id="42" presetID="21" presetClass="entr" presetSubtype="8" fill="hold"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heel(8)">
                                      <p:cBhvr>
                                        <p:cTn id="44" dur="2000"/>
                                        <p:tgtEl>
                                          <p:spTgt spid="38"/>
                                        </p:tgtEl>
                                      </p:cBhvr>
                                    </p:animEffect>
                                  </p:childTnLst>
                                </p:cTn>
                              </p:par>
                            </p:childTnLst>
                          </p:cTn>
                        </p:par>
                        <p:par>
                          <p:cTn id="45" fill="hold">
                            <p:stCondLst>
                              <p:cond delay="2500"/>
                            </p:stCondLst>
                            <p:childTnLst>
                              <p:par>
                                <p:cTn id="46" presetID="10"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500"/>
                                        <p:tgtEl>
                                          <p:spTgt spid="66"/>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1000"/>
                                        <p:tgtEl>
                                          <p:spTgt spid="32"/>
                                        </p:tgtEl>
                                      </p:cBhvr>
                                    </p:animEffect>
                                    <p:anim calcmode="lin" valueType="num">
                                      <p:cBhvr>
                                        <p:cTn id="52" dur="1000" fill="hold"/>
                                        <p:tgtEl>
                                          <p:spTgt spid="32"/>
                                        </p:tgtEl>
                                        <p:attrNameLst>
                                          <p:attrName>ppt_x</p:attrName>
                                        </p:attrNameLst>
                                      </p:cBhvr>
                                      <p:tavLst>
                                        <p:tav tm="0">
                                          <p:val>
                                            <p:strVal val="#ppt_x"/>
                                          </p:val>
                                        </p:tav>
                                        <p:tav tm="100000">
                                          <p:val>
                                            <p:strVal val="#ppt_x"/>
                                          </p:val>
                                        </p:tav>
                                      </p:tavLst>
                                    </p:anim>
                                    <p:anim calcmode="lin" valueType="num">
                                      <p:cBhvr>
                                        <p:cTn id="53" dur="1000" fill="hold"/>
                                        <p:tgtEl>
                                          <p:spTgt spid="32"/>
                                        </p:tgtEl>
                                        <p:attrNameLst>
                                          <p:attrName>ppt_y</p:attrName>
                                        </p:attrNameLst>
                                      </p:cBhvr>
                                      <p:tavLst>
                                        <p:tav tm="0">
                                          <p:val>
                                            <p:strVal val="#ppt_y+.1"/>
                                          </p:val>
                                        </p:tav>
                                        <p:tav tm="100000">
                                          <p:val>
                                            <p:strVal val="#ppt_y"/>
                                          </p:val>
                                        </p:tav>
                                      </p:tavLst>
                                    </p:anim>
                                  </p:childTnLst>
                                </p:cTn>
                              </p:par>
                              <p:par>
                                <p:cTn id="54" presetID="10"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67" grpId="0" animBg="1"/>
      <p:bldP spid="48" grpId="0"/>
      <p:bldP spid="49" grpId="0"/>
      <p:bldP spid="7" grpId="0"/>
      <p:bldP spid="31"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椭圆 29"/>
          <p:cNvSpPr/>
          <p:nvPr/>
        </p:nvSpPr>
        <p:spPr>
          <a:xfrm>
            <a:off x="2670979" y="3464782"/>
            <a:ext cx="2462455" cy="811180"/>
          </a:xfrm>
          <a:prstGeom prst="ellipse">
            <a:avLst/>
          </a:prstGeom>
          <a:solidFill>
            <a:schemeClr val="accent1">
              <a:lumMod val="50000"/>
            </a:schemeClr>
          </a:solidFill>
          <a:ln>
            <a:noFill/>
          </a:ln>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zh-CN" altLang="en-US"/>
          </a:p>
        </p:txBody>
      </p:sp>
      <p:sp>
        <p:nvSpPr>
          <p:cNvPr id="14" name="矩形 13"/>
          <p:cNvSpPr/>
          <p:nvPr/>
        </p:nvSpPr>
        <p:spPr>
          <a:xfrm>
            <a:off x="380412" y="1954716"/>
            <a:ext cx="7042150" cy="522287"/>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fontAlgn="auto">
              <a:spcBef>
                <a:spcPts val="0"/>
              </a:spcBef>
              <a:spcAft>
                <a:spcPts val="0"/>
              </a:spcAft>
              <a:defRPr/>
            </a:pPr>
            <a:r>
              <a:rPr lang="zh-CN" altLang="en-US" sz="2800" b="1" dirty="0">
                <a:solidFill>
                  <a:srgbClr val="FFC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政企联合  优势互补  支持教育  发展共赢</a:t>
            </a:r>
            <a:endParaRPr lang="zh-CN" altLang="en-US" sz="2800" b="1" dirty="0">
              <a:solidFill>
                <a:srgbClr val="FFC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grpSp>
        <p:nvGrpSpPr>
          <p:cNvPr id="9220" name="组合 1"/>
          <p:cNvGrpSpPr/>
          <p:nvPr/>
        </p:nvGrpSpPr>
        <p:grpSpPr bwMode="auto">
          <a:xfrm>
            <a:off x="2734480" y="2883756"/>
            <a:ext cx="2511803" cy="1249343"/>
            <a:chOff x="4140200" y="2597872"/>
            <a:chExt cx="2424199" cy="1551853"/>
          </a:xfrm>
        </p:grpSpPr>
        <p:sp>
          <p:nvSpPr>
            <p:cNvPr id="3" name="椭圆 2"/>
            <p:cNvSpPr/>
            <p:nvPr/>
          </p:nvSpPr>
          <p:spPr>
            <a:xfrm>
              <a:off x="4140200" y="3142132"/>
              <a:ext cx="2376572" cy="1007593"/>
            </a:xfrm>
            <a:prstGeom prst="ellipse">
              <a:avLst/>
            </a:prstGeom>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zh-CN" altLang="en-US"/>
            </a:p>
          </p:txBody>
        </p:sp>
        <p:sp>
          <p:nvSpPr>
            <p:cNvPr id="9234" name="TextBox 14"/>
            <p:cNvSpPr txBox="1">
              <a:spLocks noChangeArrowheads="1"/>
            </p:cNvSpPr>
            <p:nvPr/>
          </p:nvSpPr>
          <p:spPr bwMode="auto">
            <a:xfrm>
              <a:off x="4430712" y="3266066"/>
              <a:ext cx="14670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b="1">
                  <a:latin typeface="黑体" panose="02010609060101010101" pitchFamily="49" charset="-122"/>
                  <a:ea typeface="黑体" panose="02010609060101010101" pitchFamily="49" charset="-122"/>
                </a:rPr>
                <a:t>东阳教育云</a:t>
              </a:r>
              <a:endParaRPr lang="en-US" altLang="zh-CN" sz="2000" b="1">
                <a:latin typeface="黑体" panose="02010609060101010101" pitchFamily="49" charset="-122"/>
                <a:ea typeface="黑体" panose="02010609060101010101" pitchFamily="49" charset="-122"/>
              </a:endParaRPr>
            </a:p>
            <a:p>
              <a:pPr algn="ctr" eaLnBrk="1" hangingPunct="1"/>
              <a:r>
                <a:rPr lang="zh-CN" altLang="en-US" sz="2000" b="1">
                  <a:latin typeface="黑体" panose="02010609060101010101" pitchFamily="49" charset="-122"/>
                  <a:ea typeface="黑体" panose="02010609060101010101" pitchFamily="49" charset="-122"/>
                </a:rPr>
                <a:t>数据中心</a:t>
              </a:r>
              <a:endParaRPr lang="zh-CN" altLang="en-US" sz="2000" b="1">
                <a:latin typeface="黑体" panose="02010609060101010101" pitchFamily="49" charset="-122"/>
                <a:ea typeface="黑体" panose="02010609060101010101" pitchFamily="49" charset="-122"/>
              </a:endParaRPr>
            </a:p>
          </p:txBody>
        </p:sp>
        <p:pic>
          <p:nvPicPr>
            <p:cNvPr id="9235" name="d0e44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791634" y="2597872"/>
              <a:ext cx="772765" cy="125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21" name="组合 36"/>
          <p:cNvGrpSpPr/>
          <p:nvPr/>
        </p:nvGrpSpPr>
        <p:grpSpPr bwMode="auto">
          <a:xfrm>
            <a:off x="651680" y="2958369"/>
            <a:ext cx="5148619" cy="2668587"/>
            <a:chOff x="1835696" y="2635458"/>
            <a:chExt cx="4968552" cy="3315276"/>
          </a:xfrm>
        </p:grpSpPr>
        <p:sp>
          <p:nvSpPr>
            <p:cNvPr id="26" name="右箭头 25"/>
            <p:cNvSpPr/>
            <p:nvPr/>
          </p:nvSpPr>
          <p:spPr>
            <a:xfrm>
              <a:off x="1835696" y="2708461"/>
              <a:ext cx="4746316" cy="3242273"/>
            </a:xfrm>
            <a:custGeom>
              <a:avLst/>
              <a:gdLst>
                <a:gd name="connsiteX0" fmla="*/ 0 w 1656184"/>
                <a:gd name="connsiteY0" fmla="*/ 489069 h 1956276"/>
                <a:gd name="connsiteX1" fmla="*/ 828092 w 1656184"/>
                <a:gd name="connsiteY1" fmla="*/ 489069 h 1956276"/>
                <a:gd name="connsiteX2" fmla="*/ 828092 w 1656184"/>
                <a:gd name="connsiteY2" fmla="*/ 0 h 1956276"/>
                <a:gd name="connsiteX3" fmla="*/ 1656184 w 1656184"/>
                <a:gd name="connsiteY3" fmla="*/ 978138 h 1956276"/>
                <a:gd name="connsiteX4" fmla="*/ 828092 w 1656184"/>
                <a:gd name="connsiteY4" fmla="*/ 1956276 h 1956276"/>
                <a:gd name="connsiteX5" fmla="*/ 828092 w 1656184"/>
                <a:gd name="connsiteY5" fmla="*/ 1467207 h 1956276"/>
                <a:gd name="connsiteX6" fmla="*/ 0 w 1656184"/>
                <a:gd name="connsiteY6" fmla="*/ 1467207 h 1956276"/>
                <a:gd name="connsiteX7" fmla="*/ 0 w 1656184"/>
                <a:gd name="connsiteY7" fmla="*/ 489069 h 1956276"/>
                <a:gd name="connsiteX0-1" fmla="*/ 1116280 w 1656184"/>
                <a:gd name="connsiteY0-2" fmla="*/ 0 h 2785368"/>
                <a:gd name="connsiteX1-3" fmla="*/ 828092 w 1656184"/>
                <a:gd name="connsiteY1-4" fmla="*/ 1318161 h 2785368"/>
                <a:gd name="connsiteX2-5" fmla="*/ 828092 w 1656184"/>
                <a:gd name="connsiteY2-6" fmla="*/ 829092 h 2785368"/>
                <a:gd name="connsiteX3-7" fmla="*/ 1656184 w 1656184"/>
                <a:gd name="connsiteY3-8" fmla="*/ 1807230 h 2785368"/>
                <a:gd name="connsiteX4-9" fmla="*/ 828092 w 1656184"/>
                <a:gd name="connsiteY4-10" fmla="*/ 2785368 h 2785368"/>
                <a:gd name="connsiteX5-11" fmla="*/ 828092 w 1656184"/>
                <a:gd name="connsiteY5-12" fmla="*/ 2296299 h 2785368"/>
                <a:gd name="connsiteX6-13" fmla="*/ 0 w 1656184"/>
                <a:gd name="connsiteY6-14" fmla="*/ 2296299 h 2785368"/>
                <a:gd name="connsiteX7-15" fmla="*/ 1116280 w 1656184"/>
                <a:gd name="connsiteY7-16" fmla="*/ 0 h 2785368"/>
                <a:gd name="connsiteX0-17" fmla="*/ 296883 w 836787"/>
                <a:gd name="connsiteY0-18" fmla="*/ 78766 h 2864134"/>
                <a:gd name="connsiteX1-19" fmla="*/ 8695 w 836787"/>
                <a:gd name="connsiteY1-20" fmla="*/ 1396927 h 2864134"/>
                <a:gd name="connsiteX2-21" fmla="*/ 8695 w 836787"/>
                <a:gd name="connsiteY2-22" fmla="*/ 907858 h 2864134"/>
                <a:gd name="connsiteX3-23" fmla="*/ 836787 w 836787"/>
                <a:gd name="connsiteY3-24" fmla="*/ 1885996 h 2864134"/>
                <a:gd name="connsiteX4-25" fmla="*/ 8695 w 836787"/>
                <a:gd name="connsiteY4-26" fmla="*/ 2864134 h 2864134"/>
                <a:gd name="connsiteX5-27" fmla="*/ 8695 w 836787"/>
                <a:gd name="connsiteY5-28" fmla="*/ 2375065 h 2864134"/>
                <a:gd name="connsiteX6-29" fmla="*/ 0 w 836787"/>
                <a:gd name="connsiteY6-30" fmla="*/ 0 h 2864134"/>
                <a:gd name="connsiteX7-31" fmla="*/ 296883 w 836787"/>
                <a:gd name="connsiteY7-32" fmla="*/ 78766 h 2864134"/>
                <a:gd name="connsiteX0-33" fmla="*/ 296883 w 4387509"/>
                <a:gd name="connsiteY0-34" fmla="*/ 78766 h 3512915"/>
                <a:gd name="connsiteX1-35" fmla="*/ 8695 w 4387509"/>
                <a:gd name="connsiteY1-36" fmla="*/ 1396927 h 3512915"/>
                <a:gd name="connsiteX2-37" fmla="*/ 8695 w 4387509"/>
                <a:gd name="connsiteY2-38" fmla="*/ 907858 h 3512915"/>
                <a:gd name="connsiteX3-39" fmla="*/ 4387509 w 4387509"/>
                <a:gd name="connsiteY3-40" fmla="*/ 3512915 h 3512915"/>
                <a:gd name="connsiteX4-41" fmla="*/ 8695 w 4387509"/>
                <a:gd name="connsiteY4-42" fmla="*/ 2864134 h 3512915"/>
                <a:gd name="connsiteX5-43" fmla="*/ 8695 w 4387509"/>
                <a:gd name="connsiteY5-44" fmla="*/ 2375065 h 3512915"/>
                <a:gd name="connsiteX6-45" fmla="*/ 0 w 4387509"/>
                <a:gd name="connsiteY6-46" fmla="*/ 0 h 3512915"/>
                <a:gd name="connsiteX7-47" fmla="*/ 296883 w 4387509"/>
                <a:gd name="connsiteY7-48" fmla="*/ 78766 h 3512915"/>
                <a:gd name="connsiteX0-49" fmla="*/ 296883 w 4387509"/>
                <a:gd name="connsiteY0-50" fmla="*/ 78766 h 3512915"/>
                <a:gd name="connsiteX1-51" fmla="*/ 8695 w 4387509"/>
                <a:gd name="connsiteY1-52" fmla="*/ 1396927 h 3512915"/>
                <a:gd name="connsiteX2-53" fmla="*/ 2039375 w 4387509"/>
                <a:gd name="connsiteY2-54" fmla="*/ 2736658 h 3512915"/>
                <a:gd name="connsiteX3-55" fmla="*/ 4387509 w 4387509"/>
                <a:gd name="connsiteY3-56" fmla="*/ 3512915 h 3512915"/>
                <a:gd name="connsiteX4-57" fmla="*/ 8695 w 4387509"/>
                <a:gd name="connsiteY4-58" fmla="*/ 2864134 h 3512915"/>
                <a:gd name="connsiteX5-59" fmla="*/ 8695 w 4387509"/>
                <a:gd name="connsiteY5-60" fmla="*/ 2375065 h 3512915"/>
                <a:gd name="connsiteX6-61" fmla="*/ 0 w 4387509"/>
                <a:gd name="connsiteY6-62" fmla="*/ 0 h 3512915"/>
                <a:gd name="connsiteX7-63" fmla="*/ 296883 w 4387509"/>
                <a:gd name="connsiteY7-64" fmla="*/ 78766 h 3512915"/>
                <a:gd name="connsiteX0-65" fmla="*/ 296883 w 4387509"/>
                <a:gd name="connsiteY0-66" fmla="*/ 78766 h 5274824"/>
                <a:gd name="connsiteX1-67" fmla="*/ 8695 w 4387509"/>
                <a:gd name="connsiteY1-68" fmla="*/ 1396927 h 5274824"/>
                <a:gd name="connsiteX2-69" fmla="*/ 2039375 w 4387509"/>
                <a:gd name="connsiteY2-70" fmla="*/ 2736658 h 5274824"/>
                <a:gd name="connsiteX3-71" fmla="*/ 4387509 w 4387509"/>
                <a:gd name="connsiteY3-72" fmla="*/ 3512915 h 5274824"/>
                <a:gd name="connsiteX4-73" fmla="*/ 3606918 w 4387509"/>
                <a:gd name="connsiteY4-74" fmla="*/ 5274824 h 5274824"/>
                <a:gd name="connsiteX5-75" fmla="*/ 8695 w 4387509"/>
                <a:gd name="connsiteY5-76" fmla="*/ 2375065 h 5274824"/>
                <a:gd name="connsiteX6-77" fmla="*/ 0 w 4387509"/>
                <a:gd name="connsiteY6-78" fmla="*/ 0 h 5274824"/>
                <a:gd name="connsiteX7-79" fmla="*/ 296883 w 4387509"/>
                <a:gd name="connsiteY7-80" fmla="*/ 78766 h 5274824"/>
                <a:gd name="connsiteX0-81" fmla="*/ 296883 w 4387509"/>
                <a:gd name="connsiteY0-82" fmla="*/ 78766 h 5274824"/>
                <a:gd name="connsiteX1-83" fmla="*/ 8695 w 4387509"/>
                <a:gd name="connsiteY1-84" fmla="*/ 1396927 h 5274824"/>
                <a:gd name="connsiteX2-85" fmla="*/ 2039375 w 4387509"/>
                <a:gd name="connsiteY2-86" fmla="*/ 2736658 h 5274824"/>
                <a:gd name="connsiteX3-87" fmla="*/ 4387509 w 4387509"/>
                <a:gd name="connsiteY3-88" fmla="*/ 3512915 h 5274824"/>
                <a:gd name="connsiteX4-89" fmla="*/ 3606918 w 4387509"/>
                <a:gd name="connsiteY4-90" fmla="*/ 5274824 h 5274824"/>
                <a:gd name="connsiteX5-91" fmla="*/ 3262534 w 4387509"/>
                <a:gd name="connsiteY5-92" fmla="*/ 4595750 h 5274824"/>
                <a:gd name="connsiteX6-93" fmla="*/ 0 w 4387509"/>
                <a:gd name="connsiteY6-94" fmla="*/ 0 h 5274824"/>
                <a:gd name="connsiteX7-95" fmla="*/ 296883 w 4387509"/>
                <a:gd name="connsiteY7-96" fmla="*/ 78766 h 5274824"/>
                <a:gd name="connsiteX0-97" fmla="*/ 296883 w 4387509"/>
                <a:gd name="connsiteY0-98" fmla="*/ 78766 h 5274824"/>
                <a:gd name="connsiteX1-99" fmla="*/ 8695 w 4387509"/>
                <a:gd name="connsiteY1-100" fmla="*/ 1396927 h 5274824"/>
                <a:gd name="connsiteX2-101" fmla="*/ 2039375 w 4387509"/>
                <a:gd name="connsiteY2-102" fmla="*/ 2736658 h 5274824"/>
                <a:gd name="connsiteX3-103" fmla="*/ 4387509 w 4387509"/>
                <a:gd name="connsiteY3-104" fmla="*/ 3512915 h 5274824"/>
                <a:gd name="connsiteX4-105" fmla="*/ 3606918 w 4387509"/>
                <a:gd name="connsiteY4-106" fmla="*/ 5274824 h 5274824"/>
                <a:gd name="connsiteX5-107" fmla="*/ 3179407 w 4387509"/>
                <a:gd name="connsiteY5-108" fmla="*/ 4667002 h 5274824"/>
                <a:gd name="connsiteX6-109" fmla="*/ 0 w 4387509"/>
                <a:gd name="connsiteY6-110" fmla="*/ 0 h 5274824"/>
                <a:gd name="connsiteX7-111" fmla="*/ 296883 w 4387509"/>
                <a:gd name="connsiteY7-112" fmla="*/ 78766 h 5274824"/>
                <a:gd name="connsiteX0-113" fmla="*/ 296883 w 4387509"/>
                <a:gd name="connsiteY0-114" fmla="*/ 78766 h 5274824"/>
                <a:gd name="connsiteX1-115" fmla="*/ 8695 w 4387509"/>
                <a:gd name="connsiteY1-116" fmla="*/ 1396927 h 5274824"/>
                <a:gd name="connsiteX2-117" fmla="*/ 1766242 w 4387509"/>
                <a:gd name="connsiteY2-118" fmla="*/ 2807910 h 5274824"/>
                <a:gd name="connsiteX3-119" fmla="*/ 4387509 w 4387509"/>
                <a:gd name="connsiteY3-120" fmla="*/ 3512915 h 5274824"/>
                <a:gd name="connsiteX4-121" fmla="*/ 3606918 w 4387509"/>
                <a:gd name="connsiteY4-122" fmla="*/ 5274824 h 5274824"/>
                <a:gd name="connsiteX5-123" fmla="*/ 3179407 w 4387509"/>
                <a:gd name="connsiteY5-124" fmla="*/ 4667002 h 5274824"/>
                <a:gd name="connsiteX6-125" fmla="*/ 0 w 4387509"/>
                <a:gd name="connsiteY6-126" fmla="*/ 0 h 5274824"/>
                <a:gd name="connsiteX7-127" fmla="*/ 296883 w 4387509"/>
                <a:gd name="connsiteY7-128" fmla="*/ 78766 h 5274824"/>
                <a:gd name="connsiteX0-129" fmla="*/ 296883 w 4387509"/>
                <a:gd name="connsiteY0-130" fmla="*/ 78766 h 5274824"/>
                <a:gd name="connsiteX1-131" fmla="*/ 2265006 w 4387509"/>
                <a:gd name="connsiteY1-132" fmla="*/ 3439483 h 5274824"/>
                <a:gd name="connsiteX2-133" fmla="*/ 1766242 w 4387509"/>
                <a:gd name="connsiteY2-134" fmla="*/ 2807910 h 5274824"/>
                <a:gd name="connsiteX3-135" fmla="*/ 4387509 w 4387509"/>
                <a:gd name="connsiteY3-136" fmla="*/ 3512915 h 5274824"/>
                <a:gd name="connsiteX4-137" fmla="*/ 3606918 w 4387509"/>
                <a:gd name="connsiteY4-138" fmla="*/ 5274824 h 5274824"/>
                <a:gd name="connsiteX5-139" fmla="*/ 3179407 w 4387509"/>
                <a:gd name="connsiteY5-140" fmla="*/ 4667002 h 5274824"/>
                <a:gd name="connsiteX6-141" fmla="*/ 0 w 4387509"/>
                <a:gd name="connsiteY6-142" fmla="*/ 0 h 5274824"/>
                <a:gd name="connsiteX7-143" fmla="*/ 296883 w 4387509"/>
                <a:gd name="connsiteY7-144" fmla="*/ 78766 h 5274824"/>
                <a:gd name="connsiteX0-145" fmla="*/ 1257048 w 5347674"/>
                <a:gd name="connsiteY0-146" fmla="*/ 78766 h 5274824"/>
                <a:gd name="connsiteX1-147" fmla="*/ 3225171 w 5347674"/>
                <a:gd name="connsiteY1-148" fmla="*/ 3439483 h 5274824"/>
                <a:gd name="connsiteX2-149" fmla="*/ 2726407 w 5347674"/>
                <a:gd name="connsiteY2-150" fmla="*/ 2807910 h 5274824"/>
                <a:gd name="connsiteX3-151" fmla="*/ 5347674 w 5347674"/>
                <a:gd name="connsiteY3-152" fmla="*/ 3512915 h 5274824"/>
                <a:gd name="connsiteX4-153" fmla="*/ 4567083 w 5347674"/>
                <a:gd name="connsiteY4-154" fmla="*/ 5274824 h 5274824"/>
                <a:gd name="connsiteX5-155" fmla="*/ 4139572 w 5347674"/>
                <a:gd name="connsiteY5-156" fmla="*/ 4667002 h 5274824"/>
                <a:gd name="connsiteX6-157" fmla="*/ 960165 w 5347674"/>
                <a:gd name="connsiteY6-158" fmla="*/ 0 h 5274824"/>
                <a:gd name="connsiteX7-159" fmla="*/ 1257048 w 5347674"/>
                <a:gd name="connsiteY7-160" fmla="*/ 78766 h 5274824"/>
                <a:gd name="connsiteX0-161" fmla="*/ 3632217 w 7722843"/>
                <a:gd name="connsiteY0-162" fmla="*/ 78766 h 5274824"/>
                <a:gd name="connsiteX1-163" fmla="*/ 5600340 w 7722843"/>
                <a:gd name="connsiteY1-164" fmla="*/ 3439483 h 5274824"/>
                <a:gd name="connsiteX2-165" fmla="*/ 5101576 w 7722843"/>
                <a:gd name="connsiteY2-166" fmla="*/ 2807910 h 5274824"/>
                <a:gd name="connsiteX3-167" fmla="*/ 7722843 w 7722843"/>
                <a:gd name="connsiteY3-168" fmla="*/ 3512915 h 5274824"/>
                <a:gd name="connsiteX4-169" fmla="*/ 6942252 w 7722843"/>
                <a:gd name="connsiteY4-170" fmla="*/ 5274824 h 5274824"/>
                <a:gd name="connsiteX5-171" fmla="*/ 6514741 w 7722843"/>
                <a:gd name="connsiteY5-172" fmla="*/ 4667002 h 5274824"/>
                <a:gd name="connsiteX6-173" fmla="*/ 3335334 w 7722843"/>
                <a:gd name="connsiteY6-174" fmla="*/ 0 h 5274824"/>
                <a:gd name="connsiteX7-175" fmla="*/ 3632217 w 7722843"/>
                <a:gd name="connsiteY7-176" fmla="*/ 78766 h 5274824"/>
                <a:gd name="connsiteX0-177" fmla="*/ 3632217 w 7722843"/>
                <a:gd name="connsiteY0-178" fmla="*/ 78766 h 5274824"/>
                <a:gd name="connsiteX1-179" fmla="*/ 5600340 w 7722843"/>
                <a:gd name="connsiteY1-180" fmla="*/ 3439483 h 5274824"/>
                <a:gd name="connsiteX2-181" fmla="*/ 5101576 w 7722843"/>
                <a:gd name="connsiteY2-182" fmla="*/ 2807910 h 5274824"/>
                <a:gd name="connsiteX3-183" fmla="*/ 7722843 w 7722843"/>
                <a:gd name="connsiteY3-184" fmla="*/ 3512915 h 5274824"/>
                <a:gd name="connsiteX4-185" fmla="*/ 6942252 w 7722843"/>
                <a:gd name="connsiteY4-186" fmla="*/ 5274824 h 5274824"/>
                <a:gd name="connsiteX5-187" fmla="*/ 6514741 w 7722843"/>
                <a:gd name="connsiteY5-188" fmla="*/ 4667002 h 5274824"/>
                <a:gd name="connsiteX6-189" fmla="*/ 3335334 w 7722843"/>
                <a:gd name="connsiteY6-190" fmla="*/ 0 h 5274824"/>
                <a:gd name="connsiteX7-191" fmla="*/ 3632217 w 7722843"/>
                <a:gd name="connsiteY7-192" fmla="*/ 78766 h 5274824"/>
                <a:gd name="connsiteX0-193" fmla="*/ 3632217 w 7722843"/>
                <a:gd name="connsiteY0-194" fmla="*/ 78766 h 5274824"/>
                <a:gd name="connsiteX1-195" fmla="*/ 5600340 w 7722843"/>
                <a:gd name="connsiteY1-196" fmla="*/ 3439483 h 5274824"/>
                <a:gd name="connsiteX2-197" fmla="*/ 5101576 w 7722843"/>
                <a:gd name="connsiteY2-198" fmla="*/ 2807910 h 5274824"/>
                <a:gd name="connsiteX3-199" fmla="*/ 7722843 w 7722843"/>
                <a:gd name="connsiteY3-200" fmla="*/ 3512915 h 5274824"/>
                <a:gd name="connsiteX4-201" fmla="*/ 6942252 w 7722843"/>
                <a:gd name="connsiteY4-202" fmla="*/ 5274824 h 5274824"/>
                <a:gd name="connsiteX5-203" fmla="*/ 6514741 w 7722843"/>
                <a:gd name="connsiteY5-204" fmla="*/ 4667002 h 5274824"/>
                <a:gd name="connsiteX6-205" fmla="*/ 3335334 w 7722843"/>
                <a:gd name="connsiteY6-206" fmla="*/ 0 h 5274824"/>
                <a:gd name="connsiteX7-207" fmla="*/ 3632217 w 7722843"/>
                <a:gd name="connsiteY7-208" fmla="*/ 78766 h 5274824"/>
                <a:gd name="connsiteX0-209" fmla="*/ 3632217 w 7722843"/>
                <a:gd name="connsiteY0-210" fmla="*/ 78766 h 5274824"/>
                <a:gd name="connsiteX1-211" fmla="*/ 5600340 w 7722843"/>
                <a:gd name="connsiteY1-212" fmla="*/ 3439483 h 5274824"/>
                <a:gd name="connsiteX2-213" fmla="*/ 5101576 w 7722843"/>
                <a:gd name="connsiteY2-214" fmla="*/ 2807910 h 5274824"/>
                <a:gd name="connsiteX3-215" fmla="*/ 7722843 w 7722843"/>
                <a:gd name="connsiteY3-216" fmla="*/ 3512915 h 5274824"/>
                <a:gd name="connsiteX4-217" fmla="*/ 6942252 w 7722843"/>
                <a:gd name="connsiteY4-218" fmla="*/ 5274824 h 5274824"/>
                <a:gd name="connsiteX5-219" fmla="*/ 6514741 w 7722843"/>
                <a:gd name="connsiteY5-220" fmla="*/ 4667002 h 5274824"/>
                <a:gd name="connsiteX6-221" fmla="*/ 3335334 w 7722843"/>
                <a:gd name="connsiteY6-222" fmla="*/ 0 h 5274824"/>
                <a:gd name="connsiteX7-223" fmla="*/ 3632217 w 7722843"/>
                <a:gd name="connsiteY7-224" fmla="*/ 78766 h 5274824"/>
                <a:gd name="connsiteX0-225" fmla="*/ 3632217 w 7722843"/>
                <a:gd name="connsiteY0-226" fmla="*/ 78766 h 5274824"/>
                <a:gd name="connsiteX1-227" fmla="*/ 5600340 w 7722843"/>
                <a:gd name="connsiteY1-228" fmla="*/ 3439483 h 5274824"/>
                <a:gd name="connsiteX2-229" fmla="*/ 5101576 w 7722843"/>
                <a:gd name="connsiteY2-230" fmla="*/ 2807910 h 5274824"/>
                <a:gd name="connsiteX3-231" fmla="*/ 7722843 w 7722843"/>
                <a:gd name="connsiteY3-232" fmla="*/ 3512915 h 5274824"/>
                <a:gd name="connsiteX4-233" fmla="*/ 6942252 w 7722843"/>
                <a:gd name="connsiteY4-234" fmla="*/ 5274824 h 5274824"/>
                <a:gd name="connsiteX5-235" fmla="*/ 6514741 w 7722843"/>
                <a:gd name="connsiteY5-236" fmla="*/ 4667002 h 5274824"/>
                <a:gd name="connsiteX6-237" fmla="*/ 3335334 w 7722843"/>
                <a:gd name="connsiteY6-238" fmla="*/ 0 h 5274824"/>
                <a:gd name="connsiteX7-239" fmla="*/ 3632217 w 7722843"/>
                <a:gd name="connsiteY7-240" fmla="*/ 78766 h 5274824"/>
                <a:gd name="connsiteX0-241" fmla="*/ 3632217 w 7722843"/>
                <a:gd name="connsiteY0-242" fmla="*/ 78766 h 5274824"/>
                <a:gd name="connsiteX1-243" fmla="*/ 5600340 w 7722843"/>
                <a:gd name="connsiteY1-244" fmla="*/ 3439483 h 5274824"/>
                <a:gd name="connsiteX2-245" fmla="*/ 5101576 w 7722843"/>
                <a:gd name="connsiteY2-246" fmla="*/ 2807910 h 5274824"/>
                <a:gd name="connsiteX3-247" fmla="*/ 7722843 w 7722843"/>
                <a:gd name="connsiteY3-248" fmla="*/ 3512915 h 5274824"/>
                <a:gd name="connsiteX4-249" fmla="*/ 6942252 w 7722843"/>
                <a:gd name="connsiteY4-250" fmla="*/ 5274824 h 5274824"/>
                <a:gd name="connsiteX5-251" fmla="*/ 6514741 w 7722843"/>
                <a:gd name="connsiteY5-252" fmla="*/ 4667002 h 5274824"/>
                <a:gd name="connsiteX6-253" fmla="*/ 3335334 w 7722843"/>
                <a:gd name="connsiteY6-254" fmla="*/ 0 h 5274824"/>
                <a:gd name="connsiteX7-255" fmla="*/ 3632217 w 7722843"/>
                <a:gd name="connsiteY7-256" fmla="*/ 78766 h 5274824"/>
              </a:gdLst>
              <a:ahLst/>
              <a:cxnLst>
                <a:cxn ang="0">
                  <a:pos x="connsiteX0-241" y="connsiteY0-242"/>
                </a:cxn>
                <a:cxn ang="0">
                  <a:pos x="connsiteX1-243" y="connsiteY1-244"/>
                </a:cxn>
                <a:cxn ang="0">
                  <a:pos x="connsiteX2-245" y="connsiteY2-246"/>
                </a:cxn>
                <a:cxn ang="0">
                  <a:pos x="connsiteX3-247" y="connsiteY3-248"/>
                </a:cxn>
                <a:cxn ang="0">
                  <a:pos x="connsiteX4-249" y="connsiteY4-250"/>
                </a:cxn>
                <a:cxn ang="0">
                  <a:pos x="connsiteX5-251" y="connsiteY5-252"/>
                </a:cxn>
                <a:cxn ang="0">
                  <a:pos x="connsiteX6-253" y="connsiteY6-254"/>
                </a:cxn>
                <a:cxn ang="0">
                  <a:pos x="connsiteX7-255" y="connsiteY7-256"/>
                </a:cxn>
              </a:cxnLst>
              <a:rect l="l" t="t" r="r" b="b"/>
              <a:pathLst>
                <a:path w="7722843" h="5274824">
                  <a:moveTo>
                    <a:pt x="3632217" y="78766"/>
                  </a:moveTo>
                  <a:cubicBezTo>
                    <a:pt x="-1970038" y="1792771"/>
                    <a:pt x="3222376" y="4005539"/>
                    <a:pt x="5600340" y="3439483"/>
                  </a:cubicBezTo>
                  <a:lnTo>
                    <a:pt x="5101576" y="2807910"/>
                  </a:lnTo>
                  <a:lnTo>
                    <a:pt x="7722843" y="3512915"/>
                  </a:lnTo>
                  <a:lnTo>
                    <a:pt x="6942252" y="5274824"/>
                  </a:lnTo>
                  <a:lnTo>
                    <a:pt x="6514741" y="4667002"/>
                  </a:lnTo>
                  <a:cubicBezTo>
                    <a:pt x="-280843" y="5454732"/>
                    <a:pt x="-2445051" y="1266701"/>
                    <a:pt x="3335334" y="0"/>
                  </a:cubicBezTo>
                  <a:lnTo>
                    <a:pt x="3632217" y="78766"/>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2" name="右箭头 25"/>
            <p:cNvSpPr/>
            <p:nvPr/>
          </p:nvSpPr>
          <p:spPr>
            <a:xfrm>
              <a:off x="2057924" y="2635458"/>
              <a:ext cx="4746324" cy="3241814"/>
            </a:xfrm>
            <a:custGeom>
              <a:avLst/>
              <a:gdLst>
                <a:gd name="connsiteX0" fmla="*/ 0 w 1656184"/>
                <a:gd name="connsiteY0" fmla="*/ 489069 h 1956276"/>
                <a:gd name="connsiteX1" fmla="*/ 828092 w 1656184"/>
                <a:gd name="connsiteY1" fmla="*/ 489069 h 1956276"/>
                <a:gd name="connsiteX2" fmla="*/ 828092 w 1656184"/>
                <a:gd name="connsiteY2" fmla="*/ 0 h 1956276"/>
                <a:gd name="connsiteX3" fmla="*/ 1656184 w 1656184"/>
                <a:gd name="connsiteY3" fmla="*/ 978138 h 1956276"/>
                <a:gd name="connsiteX4" fmla="*/ 828092 w 1656184"/>
                <a:gd name="connsiteY4" fmla="*/ 1956276 h 1956276"/>
                <a:gd name="connsiteX5" fmla="*/ 828092 w 1656184"/>
                <a:gd name="connsiteY5" fmla="*/ 1467207 h 1956276"/>
                <a:gd name="connsiteX6" fmla="*/ 0 w 1656184"/>
                <a:gd name="connsiteY6" fmla="*/ 1467207 h 1956276"/>
                <a:gd name="connsiteX7" fmla="*/ 0 w 1656184"/>
                <a:gd name="connsiteY7" fmla="*/ 489069 h 1956276"/>
                <a:gd name="connsiteX0-1" fmla="*/ 1116280 w 1656184"/>
                <a:gd name="connsiteY0-2" fmla="*/ 0 h 2785368"/>
                <a:gd name="connsiteX1-3" fmla="*/ 828092 w 1656184"/>
                <a:gd name="connsiteY1-4" fmla="*/ 1318161 h 2785368"/>
                <a:gd name="connsiteX2-5" fmla="*/ 828092 w 1656184"/>
                <a:gd name="connsiteY2-6" fmla="*/ 829092 h 2785368"/>
                <a:gd name="connsiteX3-7" fmla="*/ 1656184 w 1656184"/>
                <a:gd name="connsiteY3-8" fmla="*/ 1807230 h 2785368"/>
                <a:gd name="connsiteX4-9" fmla="*/ 828092 w 1656184"/>
                <a:gd name="connsiteY4-10" fmla="*/ 2785368 h 2785368"/>
                <a:gd name="connsiteX5-11" fmla="*/ 828092 w 1656184"/>
                <a:gd name="connsiteY5-12" fmla="*/ 2296299 h 2785368"/>
                <a:gd name="connsiteX6-13" fmla="*/ 0 w 1656184"/>
                <a:gd name="connsiteY6-14" fmla="*/ 2296299 h 2785368"/>
                <a:gd name="connsiteX7-15" fmla="*/ 1116280 w 1656184"/>
                <a:gd name="connsiteY7-16" fmla="*/ 0 h 2785368"/>
                <a:gd name="connsiteX0-17" fmla="*/ 296883 w 836787"/>
                <a:gd name="connsiteY0-18" fmla="*/ 78766 h 2864134"/>
                <a:gd name="connsiteX1-19" fmla="*/ 8695 w 836787"/>
                <a:gd name="connsiteY1-20" fmla="*/ 1396927 h 2864134"/>
                <a:gd name="connsiteX2-21" fmla="*/ 8695 w 836787"/>
                <a:gd name="connsiteY2-22" fmla="*/ 907858 h 2864134"/>
                <a:gd name="connsiteX3-23" fmla="*/ 836787 w 836787"/>
                <a:gd name="connsiteY3-24" fmla="*/ 1885996 h 2864134"/>
                <a:gd name="connsiteX4-25" fmla="*/ 8695 w 836787"/>
                <a:gd name="connsiteY4-26" fmla="*/ 2864134 h 2864134"/>
                <a:gd name="connsiteX5-27" fmla="*/ 8695 w 836787"/>
                <a:gd name="connsiteY5-28" fmla="*/ 2375065 h 2864134"/>
                <a:gd name="connsiteX6-29" fmla="*/ 0 w 836787"/>
                <a:gd name="connsiteY6-30" fmla="*/ 0 h 2864134"/>
                <a:gd name="connsiteX7-31" fmla="*/ 296883 w 836787"/>
                <a:gd name="connsiteY7-32" fmla="*/ 78766 h 2864134"/>
                <a:gd name="connsiteX0-33" fmla="*/ 296883 w 4387509"/>
                <a:gd name="connsiteY0-34" fmla="*/ 78766 h 3512915"/>
                <a:gd name="connsiteX1-35" fmla="*/ 8695 w 4387509"/>
                <a:gd name="connsiteY1-36" fmla="*/ 1396927 h 3512915"/>
                <a:gd name="connsiteX2-37" fmla="*/ 8695 w 4387509"/>
                <a:gd name="connsiteY2-38" fmla="*/ 907858 h 3512915"/>
                <a:gd name="connsiteX3-39" fmla="*/ 4387509 w 4387509"/>
                <a:gd name="connsiteY3-40" fmla="*/ 3512915 h 3512915"/>
                <a:gd name="connsiteX4-41" fmla="*/ 8695 w 4387509"/>
                <a:gd name="connsiteY4-42" fmla="*/ 2864134 h 3512915"/>
                <a:gd name="connsiteX5-43" fmla="*/ 8695 w 4387509"/>
                <a:gd name="connsiteY5-44" fmla="*/ 2375065 h 3512915"/>
                <a:gd name="connsiteX6-45" fmla="*/ 0 w 4387509"/>
                <a:gd name="connsiteY6-46" fmla="*/ 0 h 3512915"/>
                <a:gd name="connsiteX7-47" fmla="*/ 296883 w 4387509"/>
                <a:gd name="connsiteY7-48" fmla="*/ 78766 h 3512915"/>
                <a:gd name="connsiteX0-49" fmla="*/ 296883 w 4387509"/>
                <a:gd name="connsiteY0-50" fmla="*/ 78766 h 3512915"/>
                <a:gd name="connsiteX1-51" fmla="*/ 8695 w 4387509"/>
                <a:gd name="connsiteY1-52" fmla="*/ 1396927 h 3512915"/>
                <a:gd name="connsiteX2-53" fmla="*/ 2039375 w 4387509"/>
                <a:gd name="connsiteY2-54" fmla="*/ 2736658 h 3512915"/>
                <a:gd name="connsiteX3-55" fmla="*/ 4387509 w 4387509"/>
                <a:gd name="connsiteY3-56" fmla="*/ 3512915 h 3512915"/>
                <a:gd name="connsiteX4-57" fmla="*/ 8695 w 4387509"/>
                <a:gd name="connsiteY4-58" fmla="*/ 2864134 h 3512915"/>
                <a:gd name="connsiteX5-59" fmla="*/ 8695 w 4387509"/>
                <a:gd name="connsiteY5-60" fmla="*/ 2375065 h 3512915"/>
                <a:gd name="connsiteX6-61" fmla="*/ 0 w 4387509"/>
                <a:gd name="connsiteY6-62" fmla="*/ 0 h 3512915"/>
                <a:gd name="connsiteX7-63" fmla="*/ 296883 w 4387509"/>
                <a:gd name="connsiteY7-64" fmla="*/ 78766 h 3512915"/>
                <a:gd name="connsiteX0-65" fmla="*/ 296883 w 4387509"/>
                <a:gd name="connsiteY0-66" fmla="*/ 78766 h 5274824"/>
                <a:gd name="connsiteX1-67" fmla="*/ 8695 w 4387509"/>
                <a:gd name="connsiteY1-68" fmla="*/ 1396927 h 5274824"/>
                <a:gd name="connsiteX2-69" fmla="*/ 2039375 w 4387509"/>
                <a:gd name="connsiteY2-70" fmla="*/ 2736658 h 5274824"/>
                <a:gd name="connsiteX3-71" fmla="*/ 4387509 w 4387509"/>
                <a:gd name="connsiteY3-72" fmla="*/ 3512915 h 5274824"/>
                <a:gd name="connsiteX4-73" fmla="*/ 3606918 w 4387509"/>
                <a:gd name="connsiteY4-74" fmla="*/ 5274824 h 5274824"/>
                <a:gd name="connsiteX5-75" fmla="*/ 8695 w 4387509"/>
                <a:gd name="connsiteY5-76" fmla="*/ 2375065 h 5274824"/>
                <a:gd name="connsiteX6-77" fmla="*/ 0 w 4387509"/>
                <a:gd name="connsiteY6-78" fmla="*/ 0 h 5274824"/>
                <a:gd name="connsiteX7-79" fmla="*/ 296883 w 4387509"/>
                <a:gd name="connsiteY7-80" fmla="*/ 78766 h 5274824"/>
                <a:gd name="connsiteX0-81" fmla="*/ 296883 w 4387509"/>
                <a:gd name="connsiteY0-82" fmla="*/ 78766 h 5274824"/>
                <a:gd name="connsiteX1-83" fmla="*/ 8695 w 4387509"/>
                <a:gd name="connsiteY1-84" fmla="*/ 1396927 h 5274824"/>
                <a:gd name="connsiteX2-85" fmla="*/ 2039375 w 4387509"/>
                <a:gd name="connsiteY2-86" fmla="*/ 2736658 h 5274824"/>
                <a:gd name="connsiteX3-87" fmla="*/ 4387509 w 4387509"/>
                <a:gd name="connsiteY3-88" fmla="*/ 3512915 h 5274824"/>
                <a:gd name="connsiteX4-89" fmla="*/ 3606918 w 4387509"/>
                <a:gd name="connsiteY4-90" fmla="*/ 5274824 h 5274824"/>
                <a:gd name="connsiteX5-91" fmla="*/ 3262534 w 4387509"/>
                <a:gd name="connsiteY5-92" fmla="*/ 4595750 h 5274824"/>
                <a:gd name="connsiteX6-93" fmla="*/ 0 w 4387509"/>
                <a:gd name="connsiteY6-94" fmla="*/ 0 h 5274824"/>
                <a:gd name="connsiteX7-95" fmla="*/ 296883 w 4387509"/>
                <a:gd name="connsiteY7-96" fmla="*/ 78766 h 5274824"/>
                <a:gd name="connsiteX0-97" fmla="*/ 296883 w 4387509"/>
                <a:gd name="connsiteY0-98" fmla="*/ 78766 h 5274824"/>
                <a:gd name="connsiteX1-99" fmla="*/ 8695 w 4387509"/>
                <a:gd name="connsiteY1-100" fmla="*/ 1396927 h 5274824"/>
                <a:gd name="connsiteX2-101" fmla="*/ 2039375 w 4387509"/>
                <a:gd name="connsiteY2-102" fmla="*/ 2736658 h 5274824"/>
                <a:gd name="connsiteX3-103" fmla="*/ 4387509 w 4387509"/>
                <a:gd name="connsiteY3-104" fmla="*/ 3512915 h 5274824"/>
                <a:gd name="connsiteX4-105" fmla="*/ 3606918 w 4387509"/>
                <a:gd name="connsiteY4-106" fmla="*/ 5274824 h 5274824"/>
                <a:gd name="connsiteX5-107" fmla="*/ 3179407 w 4387509"/>
                <a:gd name="connsiteY5-108" fmla="*/ 4667002 h 5274824"/>
                <a:gd name="connsiteX6-109" fmla="*/ 0 w 4387509"/>
                <a:gd name="connsiteY6-110" fmla="*/ 0 h 5274824"/>
                <a:gd name="connsiteX7-111" fmla="*/ 296883 w 4387509"/>
                <a:gd name="connsiteY7-112" fmla="*/ 78766 h 5274824"/>
                <a:gd name="connsiteX0-113" fmla="*/ 296883 w 4387509"/>
                <a:gd name="connsiteY0-114" fmla="*/ 78766 h 5274824"/>
                <a:gd name="connsiteX1-115" fmla="*/ 8695 w 4387509"/>
                <a:gd name="connsiteY1-116" fmla="*/ 1396927 h 5274824"/>
                <a:gd name="connsiteX2-117" fmla="*/ 1766242 w 4387509"/>
                <a:gd name="connsiteY2-118" fmla="*/ 2807910 h 5274824"/>
                <a:gd name="connsiteX3-119" fmla="*/ 4387509 w 4387509"/>
                <a:gd name="connsiteY3-120" fmla="*/ 3512915 h 5274824"/>
                <a:gd name="connsiteX4-121" fmla="*/ 3606918 w 4387509"/>
                <a:gd name="connsiteY4-122" fmla="*/ 5274824 h 5274824"/>
                <a:gd name="connsiteX5-123" fmla="*/ 3179407 w 4387509"/>
                <a:gd name="connsiteY5-124" fmla="*/ 4667002 h 5274824"/>
                <a:gd name="connsiteX6-125" fmla="*/ 0 w 4387509"/>
                <a:gd name="connsiteY6-126" fmla="*/ 0 h 5274824"/>
                <a:gd name="connsiteX7-127" fmla="*/ 296883 w 4387509"/>
                <a:gd name="connsiteY7-128" fmla="*/ 78766 h 5274824"/>
                <a:gd name="connsiteX0-129" fmla="*/ 296883 w 4387509"/>
                <a:gd name="connsiteY0-130" fmla="*/ 78766 h 5274824"/>
                <a:gd name="connsiteX1-131" fmla="*/ 2265006 w 4387509"/>
                <a:gd name="connsiteY1-132" fmla="*/ 3439483 h 5274824"/>
                <a:gd name="connsiteX2-133" fmla="*/ 1766242 w 4387509"/>
                <a:gd name="connsiteY2-134" fmla="*/ 2807910 h 5274824"/>
                <a:gd name="connsiteX3-135" fmla="*/ 4387509 w 4387509"/>
                <a:gd name="connsiteY3-136" fmla="*/ 3512915 h 5274824"/>
                <a:gd name="connsiteX4-137" fmla="*/ 3606918 w 4387509"/>
                <a:gd name="connsiteY4-138" fmla="*/ 5274824 h 5274824"/>
                <a:gd name="connsiteX5-139" fmla="*/ 3179407 w 4387509"/>
                <a:gd name="connsiteY5-140" fmla="*/ 4667002 h 5274824"/>
                <a:gd name="connsiteX6-141" fmla="*/ 0 w 4387509"/>
                <a:gd name="connsiteY6-142" fmla="*/ 0 h 5274824"/>
                <a:gd name="connsiteX7-143" fmla="*/ 296883 w 4387509"/>
                <a:gd name="connsiteY7-144" fmla="*/ 78766 h 5274824"/>
                <a:gd name="connsiteX0-145" fmla="*/ 1257048 w 5347674"/>
                <a:gd name="connsiteY0-146" fmla="*/ 78766 h 5274824"/>
                <a:gd name="connsiteX1-147" fmla="*/ 3225171 w 5347674"/>
                <a:gd name="connsiteY1-148" fmla="*/ 3439483 h 5274824"/>
                <a:gd name="connsiteX2-149" fmla="*/ 2726407 w 5347674"/>
                <a:gd name="connsiteY2-150" fmla="*/ 2807910 h 5274824"/>
                <a:gd name="connsiteX3-151" fmla="*/ 5347674 w 5347674"/>
                <a:gd name="connsiteY3-152" fmla="*/ 3512915 h 5274824"/>
                <a:gd name="connsiteX4-153" fmla="*/ 4567083 w 5347674"/>
                <a:gd name="connsiteY4-154" fmla="*/ 5274824 h 5274824"/>
                <a:gd name="connsiteX5-155" fmla="*/ 4139572 w 5347674"/>
                <a:gd name="connsiteY5-156" fmla="*/ 4667002 h 5274824"/>
                <a:gd name="connsiteX6-157" fmla="*/ 960165 w 5347674"/>
                <a:gd name="connsiteY6-158" fmla="*/ 0 h 5274824"/>
                <a:gd name="connsiteX7-159" fmla="*/ 1257048 w 5347674"/>
                <a:gd name="connsiteY7-160" fmla="*/ 78766 h 5274824"/>
                <a:gd name="connsiteX0-161" fmla="*/ 3632217 w 7722843"/>
                <a:gd name="connsiteY0-162" fmla="*/ 78766 h 5274824"/>
                <a:gd name="connsiteX1-163" fmla="*/ 5600340 w 7722843"/>
                <a:gd name="connsiteY1-164" fmla="*/ 3439483 h 5274824"/>
                <a:gd name="connsiteX2-165" fmla="*/ 5101576 w 7722843"/>
                <a:gd name="connsiteY2-166" fmla="*/ 2807910 h 5274824"/>
                <a:gd name="connsiteX3-167" fmla="*/ 7722843 w 7722843"/>
                <a:gd name="connsiteY3-168" fmla="*/ 3512915 h 5274824"/>
                <a:gd name="connsiteX4-169" fmla="*/ 6942252 w 7722843"/>
                <a:gd name="connsiteY4-170" fmla="*/ 5274824 h 5274824"/>
                <a:gd name="connsiteX5-171" fmla="*/ 6514741 w 7722843"/>
                <a:gd name="connsiteY5-172" fmla="*/ 4667002 h 5274824"/>
                <a:gd name="connsiteX6-173" fmla="*/ 3335334 w 7722843"/>
                <a:gd name="connsiteY6-174" fmla="*/ 0 h 5274824"/>
                <a:gd name="connsiteX7-175" fmla="*/ 3632217 w 7722843"/>
                <a:gd name="connsiteY7-176" fmla="*/ 78766 h 5274824"/>
                <a:gd name="connsiteX0-177" fmla="*/ 3632217 w 7722843"/>
                <a:gd name="connsiteY0-178" fmla="*/ 78766 h 5274824"/>
                <a:gd name="connsiteX1-179" fmla="*/ 5600340 w 7722843"/>
                <a:gd name="connsiteY1-180" fmla="*/ 3439483 h 5274824"/>
                <a:gd name="connsiteX2-181" fmla="*/ 5101576 w 7722843"/>
                <a:gd name="connsiteY2-182" fmla="*/ 2807910 h 5274824"/>
                <a:gd name="connsiteX3-183" fmla="*/ 7722843 w 7722843"/>
                <a:gd name="connsiteY3-184" fmla="*/ 3512915 h 5274824"/>
                <a:gd name="connsiteX4-185" fmla="*/ 6942252 w 7722843"/>
                <a:gd name="connsiteY4-186" fmla="*/ 5274824 h 5274824"/>
                <a:gd name="connsiteX5-187" fmla="*/ 6514741 w 7722843"/>
                <a:gd name="connsiteY5-188" fmla="*/ 4667002 h 5274824"/>
                <a:gd name="connsiteX6-189" fmla="*/ 3335334 w 7722843"/>
                <a:gd name="connsiteY6-190" fmla="*/ 0 h 5274824"/>
                <a:gd name="connsiteX7-191" fmla="*/ 3632217 w 7722843"/>
                <a:gd name="connsiteY7-192" fmla="*/ 78766 h 5274824"/>
                <a:gd name="connsiteX0-193" fmla="*/ 3632217 w 7722843"/>
                <a:gd name="connsiteY0-194" fmla="*/ 78766 h 5274824"/>
                <a:gd name="connsiteX1-195" fmla="*/ 5600340 w 7722843"/>
                <a:gd name="connsiteY1-196" fmla="*/ 3439483 h 5274824"/>
                <a:gd name="connsiteX2-197" fmla="*/ 5101576 w 7722843"/>
                <a:gd name="connsiteY2-198" fmla="*/ 2807910 h 5274824"/>
                <a:gd name="connsiteX3-199" fmla="*/ 7722843 w 7722843"/>
                <a:gd name="connsiteY3-200" fmla="*/ 3512915 h 5274824"/>
                <a:gd name="connsiteX4-201" fmla="*/ 6942252 w 7722843"/>
                <a:gd name="connsiteY4-202" fmla="*/ 5274824 h 5274824"/>
                <a:gd name="connsiteX5-203" fmla="*/ 6514741 w 7722843"/>
                <a:gd name="connsiteY5-204" fmla="*/ 4667002 h 5274824"/>
                <a:gd name="connsiteX6-205" fmla="*/ 3335334 w 7722843"/>
                <a:gd name="connsiteY6-206" fmla="*/ 0 h 5274824"/>
                <a:gd name="connsiteX7-207" fmla="*/ 3632217 w 7722843"/>
                <a:gd name="connsiteY7-208" fmla="*/ 78766 h 5274824"/>
                <a:gd name="connsiteX0-209" fmla="*/ 3632217 w 7722843"/>
                <a:gd name="connsiteY0-210" fmla="*/ 78766 h 5274824"/>
                <a:gd name="connsiteX1-211" fmla="*/ 5600340 w 7722843"/>
                <a:gd name="connsiteY1-212" fmla="*/ 3439483 h 5274824"/>
                <a:gd name="connsiteX2-213" fmla="*/ 5101576 w 7722843"/>
                <a:gd name="connsiteY2-214" fmla="*/ 2807910 h 5274824"/>
                <a:gd name="connsiteX3-215" fmla="*/ 7722843 w 7722843"/>
                <a:gd name="connsiteY3-216" fmla="*/ 3512915 h 5274824"/>
                <a:gd name="connsiteX4-217" fmla="*/ 6942252 w 7722843"/>
                <a:gd name="connsiteY4-218" fmla="*/ 5274824 h 5274824"/>
                <a:gd name="connsiteX5-219" fmla="*/ 6514741 w 7722843"/>
                <a:gd name="connsiteY5-220" fmla="*/ 4667002 h 5274824"/>
                <a:gd name="connsiteX6-221" fmla="*/ 3335334 w 7722843"/>
                <a:gd name="connsiteY6-222" fmla="*/ 0 h 5274824"/>
                <a:gd name="connsiteX7-223" fmla="*/ 3632217 w 7722843"/>
                <a:gd name="connsiteY7-224" fmla="*/ 78766 h 5274824"/>
                <a:gd name="connsiteX0-225" fmla="*/ 3632217 w 7722843"/>
                <a:gd name="connsiteY0-226" fmla="*/ 78766 h 5274824"/>
                <a:gd name="connsiteX1-227" fmla="*/ 5600340 w 7722843"/>
                <a:gd name="connsiteY1-228" fmla="*/ 3439483 h 5274824"/>
                <a:gd name="connsiteX2-229" fmla="*/ 5101576 w 7722843"/>
                <a:gd name="connsiteY2-230" fmla="*/ 2807910 h 5274824"/>
                <a:gd name="connsiteX3-231" fmla="*/ 7722843 w 7722843"/>
                <a:gd name="connsiteY3-232" fmla="*/ 3512915 h 5274824"/>
                <a:gd name="connsiteX4-233" fmla="*/ 6942252 w 7722843"/>
                <a:gd name="connsiteY4-234" fmla="*/ 5274824 h 5274824"/>
                <a:gd name="connsiteX5-235" fmla="*/ 6514741 w 7722843"/>
                <a:gd name="connsiteY5-236" fmla="*/ 4667002 h 5274824"/>
                <a:gd name="connsiteX6-237" fmla="*/ 3335334 w 7722843"/>
                <a:gd name="connsiteY6-238" fmla="*/ 0 h 5274824"/>
                <a:gd name="connsiteX7-239" fmla="*/ 3632217 w 7722843"/>
                <a:gd name="connsiteY7-240" fmla="*/ 78766 h 5274824"/>
                <a:gd name="connsiteX0-241" fmla="*/ 3632217 w 7722843"/>
                <a:gd name="connsiteY0-242" fmla="*/ 78766 h 5274824"/>
                <a:gd name="connsiteX1-243" fmla="*/ 5600340 w 7722843"/>
                <a:gd name="connsiteY1-244" fmla="*/ 3439483 h 5274824"/>
                <a:gd name="connsiteX2-245" fmla="*/ 5101576 w 7722843"/>
                <a:gd name="connsiteY2-246" fmla="*/ 2807910 h 5274824"/>
                <a:gd name="connsiteX3-247" fmla="*/ 7722843 w 7722843"/>
                <a:gd name="connsiteY3-248" fmla="*/ 3512915 h 5274824"/>
                <a:gd name="connsiteX4-249" fmla="*/ 6942252 w 7722843"/>
                <a:gd name="connsiteY4-250" fmla="*/ 5274824 h 5274824"/>
                <a:gd name="connsiteX5-251" fmla="*/ 6514741 w 7722843"/>
                <a:gd name="connsiteY5-252" fmla="*/ 4667002 h 5274824"/>
                <a:gd name="connsiteX6-253" fmla="*/ 3335334 w 7722843"/>
                <a:gd name="connsiteY6-254" fmla="*/ 0 h 5274824"/>
                <a:gd name="connsiteX7-255" fmla="*/ 3632217 w 7722843"/>
                <a:gd name="connsiteY7-256" fmla="*/ 78766 h 5274824"/>
              </a:gdLst>
              <a:ahLst/>
              <a:cxnLst>
                <a:cxn ang="0">
                  <a:pos x="connsiteX0-241" y="connsiteY0-242"/>
                </a:cxn>
                <a:cxn ang="0">
                  <a:pos x="connsiteX1-243" y="connsiteY1-244"/>
                </a:cxn>
                <a:cxn ang="0">
                  <a:pos x="connsiteX2-245" y="connsiteY2-246"/>
                </a:cxn>
                <a:cxn ang="0">
                  <a:pos x="connsiteX3-247" y="connsiteY3-248"/>
                </a:cxn>
                <a:cxn ang="0">
                  <a:pos x="connsiteX4-249" y="connsiteY4-250"/>
                </a:cxn>
                <a:cxn ang="0">
                  <a:pos x="connsiteX5-251" y="connsiteY5-252"/>
                </a:cxn>
                <a:cxn ang="0">
                  <a:pos x="connsiteX6-253" y="connsiteY6-254"/>
                </a:cxn>
                <a:cxn ang="0">
                  <a:pos x="connsiteX7-255" y="connsiteY7-256"/>
                </a:cxn>
              </a:cxnLst>
              <a:rect l="l" t="t" r="r" b="b"/>
              <a:pathLst>
                <a:path w="7722843" h="5274824">
                  <a:moveTo>
                    <a:pt x="3632217" y="78766"/>
                  </a:moveTo>
                  <a:cubicBezTo>
                    <a:pt x="-1970038" y="1792771"/>
                    <a:pt x="3222376" y="4005539"/>
                    <a:pt x="5600340" y="3439483"/>
                  </a:cubicBezTo>
                  <a:lnTo>
                    <a:pt x="5101576" y="2807910"/>
                  </a:lnTo>
                  <a:lnTo>
                    <a:pt x="7722843" y="3512915"/>
                  </a:lnTo>
                  <a:lnTo>
                    <a:pt x="6942252" y="5274824"/>
                  </a:lnTo>
                  <a:lnTo>
                    <a:pt x="6514741" y="4667002"/>
                  </a:lnTo>
                  <a:cubicBezTo>
                    <a:pt x="-280843" y="5454732"/>
                    <a:pt x="-2445051" y="1266701"/>
                    <a:pt x="3335334" y="0"/>
                  </a:cubicBezTo>
                  <a:lnTo>
                    <a:pt x="3632217" y="78766"/>
                  </a:lnTo>
                  <a:close/>
                </a:path>
              </a:pathLst>
            </a:custGeom>
            <a:gradFill flip="none" rotWithShape="1">
              <a:gsLst>
                <a:gs pos="0">
                  <a:schemeClr val="bg1"/>
                </a:gs>
                <a:gs pos="6000">
                  <a:schemeClr val="bg2">
                    <a:lumMod val="90000"/>
                  </a:schemeClr>
                </a:gs>
                <a:gs pos="47000">
                  <a:schemeClr val="accent1">
                    <a:lumMod val="40000"/>
                    <a:lumOff val="60000"/>
                  </a:schemeClr>
                </a:gs>
                <a:gs pos="100000">
                  <a:srgbClr val="00B05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29" name="组合 28"/>
          <p:cNvGrpSpPr/>
          <p:nvPr/>
        </p:nvGrpSpPr>
        <p:grpSpPr>
          <a:xfrm>
            <a:off x="825181" y="2905569"/>
            <a:ext cx="1119052" cy="864092"/>
            <a:chOff x="971600" y="3140967"/>
            <a:chExt cx="1086324" cy="1080121"/>
          </a:xfrm>
          <a:effectLst>
            <a:outerShdw blurRad="50800" dist="38100" dir="2700000" algn="tl" rotWithShape="0">
              <a:prstClr val="black">
                <a:alpha val="40000"/>
              </a:prstClr>
            </a:outerShdw>
          </a:effectLst>
        </p:grpSpPr>
        <p:sp>
          <p:nvSpPr>
            <p:cNvPr id="28" name="椭圆 27"/>
            <p:cNvSpPr/>
            <p:nvPr/>
          </p:nvSpPr>
          <p:spPr>
            <a:xfrm>
              <a:off x="971600" y="4094550"/>
              <a:ext cx="639932" cy="12653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4" name="椭圆 33"/>
            <p:cNvSpPr/>
            <p:nvPr/>
          </p:nvSpPr>
          <p:spPr>
            <a:xfrm>
              <a:off x="985943" y="3140968"/>
              <a:ext cx="1071981" cy="1071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5" name="椭圆 34"/>
            <p:cNvSpPr/>
            <p:nvPr/>
          </p:nvSpPr>
          <p:spPr>
            <a:xfrm>
              <a:off x="985942" y="3140968"/>
              <a:ext cx="1071981" cy="953582"/>
            </a:xfrm>
            <a:prstGeom prst="ellipse">
              <a:avLst/>
            </a:prstGeom>
            <a:gradFill flip="none" rotWithShape="1">
              <a:gsLst>
                <a:gs pos="1000">
                  <a:schemeClr val="bg1">
                    <a:lumMod val="65000"/>
                  </a:schemeClr>
                </a:gs>
                <a:gs pos="100000">
                  <a:schemeClr val="bg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椭圆 35"/>
            <p:cNvSpPr/>
            <p:nvPr/>
          </p:nvSpPr>
          <p:spPr>
            <a:xfrm>
              <a:off x="1043119" y="3140967"/>
              <a:ext cx="957627" cy="841826"/>
            </a:xfrm>
            <a:prstGeom prst="ellipse">
              <a:avLst/>
            </a:prstGeom>
            <a:gradFill flip="none" rotWithShape="1">
              <a:gsLst>
                <a:gs pos="0">
                  <a:schemeClr val="bg1"/>
                </a:gs>
                <a:gs pos="100000">
                  <a:schemeClr val="bg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38" name="组合 37"/>
          <p:cNvGrpSpPr/>
          <p:nvPr/>
        </p:nvGrpSpPr>
        <p:grpSpPr>
          <a:xfrm>
            <a:off x="1390277" y="4260558"/>
            <a:ext cx="1119052" cy="864092"/>
            <a:chOff x="971600" y="3140967"/>
            <a:chExt cx="1086324" cy="1080121"/>
          </a:xfrm>
          <a:effectLst>
            <a:outerShdw blurRad="50800" dist="38100" dir="2700000" algn="tl" rotWithShape="0">
              <a:prstClr val="black">
                <a:alpha val="40000"/>
              </a:prstClr>
            </a:outerShdw>
          </a:effectLst>
        </p:grpSpPr>
        <p:sp>
          <p:nvSpPr>
            <p:cNvPr id="39" name="椭圆 38"/>
            <p:cNvSpPr/>
            <p:nvPr/>
          </p:nvSpPr>
          <p:spPr>
            <a:xfrm>
              <a:off x="971600" y="4094550"/>
              <a:ext cx="639932" cy="12653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0" name="椭圆 39"/>
            <p:cNvSpPr/>
            <p:nvPr/>
          </p:nvSpPr>
          <p:spPr>
            <a:xfrm>
              <a:off x="985943" y="3140968"/>
              <a:ext cx="1071981" cy="1071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1" name="椭圆 40"/>
            <p:cNvSpPr/>
            <p:nvPr/>
          </p:nvSpPr>
          <p:spPr>
            <a:xfrm>
              <a:off x="985942" y="3140968"/>
              <a:ext cx="1071981" cy="953582"/>
            </a:xfrm>
            <a:prstGeom prst="ellipse">
              <a:avLst/>
            </a:prstGeom>
            <a:gradFill flip="none" rotWithShape="1">
              <a:gsLst>
                <a:gs pos="1000">
                  <a:schemeClr val="bg1">
                    <a:lumMod val="65000"/>
                  </a:schemeClr>
                </a:gs>
                <a:gs pos="100000">
                  <a:schemeClr val="bg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2" name="椭圆 41"/>
            <p:cNvSpPr/>
            <p:nvPr/>
          </p:nvSpPr>
          <p:spPr>
            <a:xfrm>
              <a:off x="1043119" y="3140967"/>
              <a:ext cx="957627" cy="841826"/>
            </a:xfrm>
            <a:prstGeom prst="ellipse">
              <a:avLst/>
            </a:prstGeom>
            <a:gradFill flip="none" rotWithShape="1">
              <a:gsLst>
                <a:gs pos="0">
                  <a:schemeClr val="bg1"/>
                </a:gs>
                <a:gs pos="100000">
                  <a:schemeClr val="bg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43" name="组合 42"/>
          <p:cNvGrpSpPr/>
          <p:nvPr/>
        </p:nvGrpSpPr>
        <p:grpSpPr>
          <a:xfrm>
            <a:off x="3342680" y="4580457"/>
            <a:ext cx="1119052" cy="864092"/>
            <a:chOff x="971600" y="3140967"/>
            <a:chExt cx="1086324" cy="1080121"/>
          </a:xfrm>
          <a:effectLst>
            <a:outerShdw blurRad="50800" dist="38100" dir="2700000" algn="tl" rotWithShape="0">
              <a:prstClr val="black">
                <a:alpha val="40000"/>
              </a:prstClr>
            </a:outerShdw>
          </a:effectLst>
        </p:grpSpPr>
        <p:sp>
          <p:nvSpPr>
            <p:cNvPr id="44" name="椭圆 43"/>
            <p:cNvSpPr/>
            <p:nvPr/>
          </p:nvSpPr>
          <p:spPr>
            <a:xfrm>
              <a:off x="971600" y="4094550"/>
              <a:ext cx="639932" cy="12653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5" name="椭圆 44"/>
            <p:cNvSpPr/>
            <p:nvPr/>
          </p:nvSpPr>
          <p:spPr>
            <a:xfrm>
              <a:off x="985943" y="3140968"/>
              <a:ext cx="1071981" cy="1071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6" name="椭圆 45"/>
            <p:cNvSpPr/>
            <p:nvPr/>
          </p:nvSpPr>
          <p:spPr>
            <a:xfrm>
              <a:off x="985942" y="3140968"/>
              <a:ext cx="1071981" cy="953582"/>
            </a:xfrm>
            <a:prstGeom prst="ellipse">
              <a:avLst/>
            </a:prstGeom>
            <a:gradFill flip="none" rotWithShape="1">
              <a:gsLst>
                <a:gs pos="1000">
                  <a:schemeClr val="bg1">
                    <a:lumMod val="65000"/>
                  </a:schemeClr>
                </a:gs>
                <a:gs pos="100000">
                  <a:schemeClr val="bg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7" name="椭圆 46"/>
            <p:cNvSpPr/>
            <p:nvPr/>
          </p:nvSpPr>
          <p:spPr>
            <a:xfrm>
              <a:off x="1043119" y="3140967"/>
              <a:ext cx="957627" cy="841826"/>
            </a:xfrm>
            <a:prstGeom prst="ellipse">
              <a:avLst/>
            </a:prstGeom>
            <a:gradFill flip="none" rotWithShape="1">
              <a:gsLst>
                <a:gs pos="0">
                  <a:schemeClr val="bg1"/>
                </a:gs>
                <a:gs pos="100000">
                  <a:schemeClr val="bg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9225" name="TextBox 48"/>
          <p:cNvSpPr txBox="1">
            <a:spLocks noChangeArrowheads="1"/>
          </p:cNvSpPr>
          <p:nvPr/>
        </p:nvSpPr>
        <p:spPr bwMode="auto">
          <a:xfrm>
            <a:off x="891393" y="3057456"/>
            <a:ext cx="9392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rgbClr val="C00000"/>
                </a:solidFill>
                <a:latin typeface="黑体" panose="02010609060101010101" pitchFamily="49" charset="-122"/>
                <a:ea typeface="黑体" panose="02010609060101010101" pitchFamily="49" charset="-122"/>
              </a:rPr>
              <a:t>合作</a:t>
            </a:r>
            <a:endParaRPr lang="zh-CN" altLang="en-US" sz="2800" b="1" dirty="0">
              <a:solidFill>
                <a:srgbClr val="C00000"/>
              </a:solidFill>
              <a:latin typeface="黑体" panose="02010609060101010101" pitchFamily="49" charset="-122"/>
              <a:ea typeface="黑体" panose="02010609060101010101" pitchFamily="49" charset="-122"/>
            </a:endParaRPr>
          </a:p>
        </p:txBody>
      </p:sp>
      <p:sp>
        <p:nvSpPr>
          <p:cNvPr id="9226" name="TextBox 51"/>
          <p:cNvSpPr txBox="1">
            <a:spLocks noChangeArrowheads="1"/>
          </p:cNvSpPr>
          <p:nvPr/>
        </p:nvSpPr>
        <p:spPr bwMode="auto">
          <a:xfrm>
            <a:off x="1485118" y="4350012"/>
            <a:ext cx="9376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rgbClr val="C00000"/>
                </a:solidFill>
                <a:latin typeface="黑体" panose="02010609060101010101" pitchFamily="49" charset="-122"/>
                <a:ea typeface="黑体" panose="02010609060101010101" pitchFamily="49" charset="-122"/>
              </a:rPr>
              <a:t>租赁</a:t>
            </a:r>
            <a:endParaRPr lang="zh-CN" altLang="en-US" sz="2800" b="1" dirty="0">
              <a:solidFill>
                <a:srgbClr val="C00000"/>
              </a:solidFill>
              <a:latin typeface="黑体" panose="02010609060101010101" pitchFamily="49" charset="-122"/>
              <a:ea typeface="黑体" panose="02010609060101010101" pitchFamily="49" charset="-122"/>
            </a:endParaRPr>
          </a:p>
        </p:txBody>
      </p:sp>
      <p:sp>
        <p:nvSpPr>
          <p:cNvPr id="9227" name="TextBox 52"/>
          <p:cNvSpPr txBox="1">
            <a:spLocks noChangeArrowheads="1"/>
          </p:cNvSpPr>
          <p:nvPr/>
        </p:nvSpPr>
        <p:spPr bwMode="auto">
          <a:xfrm>
            <a:off x="3544796" y="4574921"/>
            <a:ext cx="8323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C00000"/>
                </a:solidFill>
                <a:latin typeface="黑体" panose="02010609060101010101" pitchFamily="49" charset="-122"/>
                <a:ea typeface="黑体" panose="02010609060101010101" pitchFamily="49" charset="-122"/>
              </a:rPr>
              <a:t>技术</a:t>
            </a:r>
            <a:endParaRPr lang="en-US" altLang="zh-CN" sz="2400" b="1" dirty="0">
              <a:solidFill>
                <a:srgbClr val="C00000"/>
              </a:solidFill>
              <a:latin typeface="黑体" panose="02010609060101010101" pitchFamily="49" charset="-122"/>
              <a:ea typeface="黑体" panose="02010609060101010101" pitchFamily="49" charset="-122"/>
            </a:endParaRPr>
          </a:p>
          <a:p>
            <a:pPr eaLnBrk="1" hangingPunct="1"/>
            <a:r>
              <a:rPr lang="zh-CN" altLang="en-US" sz="2400" b="1" dirty="0">
                <a:solidFill>
                  <a:srgbClr val="C00000"/>
                </a:solidFill>
                <a:latin typeface="黑体" panose="02010609060101010101" pitchFamily="49" charset="-122"/>
                <a:ea typeface="黑体" panose="02010609060101010101" pitchFamily="49" charset="-122"/>
              </a:rPr>
              <a:t>支持</a:t>
            </a:r>
            <a:endParaRPr lang="zh-CN" altLang="en-US" sz="2400" b="1" dirty="0">
              <a:solidFill>
                <a:srgbClr val="C00000"/>
              </a:solidFill>
              <a:latin typeface="黑体" panose="02010609060101010101" pitchFamily="49" charset="-122"/>
              <a:ea typeface="黑体" panose="02010609060101010101" pitchFamily="49" charset="-122"/>
            </a:endParaRPr>
          </a:p>
        </p:txBody>
      </p:sp>
      <p:sp>
        <p:nvSpPr>
          <p:cNvPr id="31" name="Rectangle 2"/>
          <p:cNvSpPr>
            <a:spLocks noChangeArrowheads="1"/>
          </p:cNvSpPr>
          <p:nvPr/>
        </p:nvSpPr>
        <p:spPr bwMode="auto">
          <a:xfrm>
            <a:off x="425167" y="1425664"/>
            <a:ext cx="80295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800" b="1" dirty="0" smtClean="0">
                <a:solidFill>
                  <a:srgbClr val="FFFF00"/>
                </a:solidFill>
                <a:ea typeface="黑体" panose="02010609060101010101" pitchFamily="49" charset="-122"/>
              </a:rPr>
              <a:t>创新</a:t>
            </a:r>
            <a:r>
              <a:rPr lang="zh-CN" altLang="en-US" sz="2800" b="1" dirty="0">
                <a:solidFill>
                  <a:srgbClr val="FFFF00"/>
                </a:solidFill>
                <a:ea typeface="黑体" panose="02010609060101010101" pitchFamily="49" charset="-122"/>
              </a:rPr>
              <a:t>建维模式，加快基础建设</a:t>
            </a:r>
            <a:endParaRPr lang="zh-CN" altLang="en-US" sz="2800" b="1" dirty="0">
              <a:solidFill>
                <a:srgbClr val="FFFF00"/>
              </a:solidFill>
              <a:ea typeface="黑体" panose="02010609060101010101" pitchFamily="49" charset="-122"/>
            </a:endParaRPr>
          </a:p>
        </p:txBody>
      </p:sp>
      <p:grpSp>
        <p:nvGrpSpPr>
          <p:cNvPr id="33" name="Group 44"/>
          <p:cNvGrpSpPr/>
          <p:nvPr/>
        </p:nvGrpSpPr>
        <p:grpSpPr bwMode="auto">
          <a:xfrm>
            <a:off x="30934" y="697915"/>
            <a:ext cx="9186129" cy="867748"/>
            <a:chOff x="0" y="1911"/>
            <a:chExt cx="8191" cy="1046"/>
          </a:xfrm>
        </p:grpSpPr>
        <p:grpSp>
          <p:nvGrpSpPr>
            <p:cNvPr id="37" name="Group 16"/>
            <p:cNvGrpSpPr/>
            <p:nvPr/>
          </p:nvGrpSpPr>
          <p:grpSpPr bwMode="auto">
            <a:xfrm>
              <a:off x="0" y="1911"/>
              <a:ext cx="8191" cy="755"/>
              <a:chOff x="0" y="1344"/>
              <a:chExt cx="5760" cy="531"/>
            </a:xfrm>
          </p:grpSpPr>
          <p:sp>
            <p:nvSpPr>
              <p:cNvPr id="49" name="Rectangle 8"/>
              <p:cNvSpPr>
                <a:spLocks noChangeArrowheads="1"/>
              </p:cNvSpPr>
              <p:nvPr/>
            </p:nvSpPr>
            <p:spPr bwMode="auto">
              <a:xfrm>
                <a:off x="0" y="1344"/>
                <a:ext cx="1014" cy="531"/>
              </a:xfrm>
              <a:prstGeom prst="rect">
                <a:avLst/>
              </a:prstGeom>
              <a:gradFill rotWithShape="1">
                <a:gsLst>
                  <a:gs pos="0">
                    <a:srgbClr val="FFFFFF">
                      <a:alpha val="20000"/>
                    </a:srgb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50" name="Rectangle 9"/>
              <p:cNvSpPr>
                <a:spLocks noChangeArrowheads="1"/>
              </p:cNvSpPr>
              <p:nvPr/>
            </p:nvSpPr>
            <p:spPr bwMode="auto">
              <a:xfrm>
                <a:off x="4804" y="1344"/>
                <a:ext cx="956" cy="531"/>
              </a:xfrm>
              <a:prstGeom prst="rect">
                <a:avLst/>
              </a:prstGeom>
              <a:gradFill rotWithShape="1">
                <a:gsLst>
                  <a:gs pos="0">
                    <a:schemeClr val="bg1"/>
                  </a:gs>
                  <a:gs pos="100000">
                    <a:srgbClr val="FFFFFF">
                      <a:alpha val="20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51" name="Rectangle 10"/>
              <p:cNvSpPr>
                <a:spLocks noChangeArrowheads="1"/>
              </p:cNvSpPr>
              <p:nvPr/>
            </p:nvSpPr>
            <p:spPr bwMode="auto">
              <a:xfrm>
                <a:off x="1002" y="1351"/>
                <a:ext cx="3818" cy="524"/>
              </a:xfrm>
              <a:prstGeom prst="rect">
                <a:avLst/>
              </a:prstGeom>
              <a:gradFill rotWithShape="1">
                <a:gsLst>
                  <a:gs pos="0">
                    <a:schemeClr val="bg1"/>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48" name="Rectangle 25"/>
            <p:cNvSpPr>
              <a:spLocks noChangeArrowheads="1"/>
            </p:cNvSpPr>
            <p:nvPr/>
          </p:nvSpPr>
          <p:spPr bwMode="auto">
            <a:xfrm>
              <a:off x="0" y="2833"/>
              <a:ext cx="8158" cy="124"/>
            </a:xfrm>
            <a:prstGeom prst="rect">
              <a:avLst/>
            </a:prstGeom>
            <a:gradFill rotWithShape="1">
              <a:gsLst>
                <a:gs pos="0">
                  <a:srgbClr val="000000"/>
                </a:gs>
                <a:gs pos="100000">
                  <a:srgbClr val="000000">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52" name="矩形 51"/>
          <p:cNvSpPr/>
          <p:nvPr/>
        </p:nvSpPr>
        <p:spPr>
          <a:xfrm>
            <a:off x="681915" y="553770"/>
            <a:ext cx="4698722" cy="830997"/>
          </a:xfrm>
          <a:prstGeom prst="rect">
            <a:avLst/>
          </a:prstGeom>
        </p:spPr>
        <p:txBody>
          <a:bodyPr wrap="none">
            <a:spAutoFit/>
          </a:bodyPr>
          <a:lstStyle/>
          <a:p>
            <a:pPr>
              <a:lnSpc>
                <a:spcPct val="150000"/>
              </a:lnSpc>
            </a:pPr>
            <a:r>
              <a:rPr lang="zh-CN" altLang="en-US" sz="32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二、我们</a:t>
            </a:r>
            <a:r>
              <a:rPr lang="zh-CN" altLang="en-US" sz="3200" b="1" dirty="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行动－基础环境</a:t>
            </a:r>
            <a:endParaRPr lang="en-US" altLang="zh-CN" sz="3200" b="1" dirty="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endParaRPr>
          </a:p>
        </p:txBody>
      </p:sp>
      <p:grpSp>
        <p:nvGrpSpPr>
          <p:cNvPr id="60" name="组合 59"/>
          <p:cNvGrpSpPr/>
          <p:nvPr/>
        </p:nvGrpSpPr>
        <p:grpSpPr>
          <a:xfrm>
            <a:off x="5675956" y="2711947"/>
            <a:ext cx="3468044" cy="2842304"/>
            <a:chOff x="5464311" y="1520054"/>
            <a:chExt cx="3468044" cy="2842304"/>
          </a:xfrm>
        </p:grpSpPr>
        <p:pic>
          <p:nvPicPr>
            <p:cNvPr id="61" name="Picture 2" descr="DSC032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4311" y="1520054"/>
              <a:ext cx="3365790" cy="235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矩形 61"/>
            <p:cNvSpPr/>
            <p:nvPr/>
          </p:nvSpPr>
          <p:spPr>
            <a:xfrm>
              <a:off x="6190899" y="3993026"/>
              <a:ext cx="2741456" cy="369332"/>
            </a:xfrm>
            <a:prstGeom prst="rect">
              <a:avLst/>
            </a:prstGeom>
          </p:spPr>
          <p:txBody>
            <a:bodyPr wrap="none">
              <a:spAutoFit/>
            </a:bodyPr>
            <a:lstStyle/>
            <a:p>
              <a:r>
                <a:rPr lang="zh-CN" altLang="zh-CN" b="1" kern="100" dirty="0">
                  <a:solidFill>
                    <a:schemeClr val="bg1"/>
                  </a:solidFill>
                  <a:ea typeface="楷体_GB2312"/>
                  <a:cs typeface="Times New Roman" panose="02020603050405020304" pitchFamily="18" charset="0"/>
                </a:rPr>
                <a:t>东阳教育云数据中心机房</a:t>
              </a:r>
              <a:endParaRPr lang="zh-CN" altLang="en-US" dirty="0">
                <a:solidFill>
                  <a:schemeClr val="bg1"/>
                </a:solidFill>
              </a:endParaRPr>
            </a:p>
          </p:txBody>
        </p:sp>
      </p:grpSp>
      <p:sp>
        <p:nvSpPr>
          <p:cNvPr id="63" name="TextBox 12"/>
          <p:cNvSpPr txBox="1">
            <a:spLocks noChangeArrowheads="1"/>
          </p:cNvSpPr>
          <p:nvPr/>
        </p:nvSpPr>
        <p:spPr bwMode="auto">
          <a:xfrm>
            <a:off x="358803" y="5506195"/>
            <a:ext cx="7699018" cy="461665"/>
          </a:xfrm>
          <a:prstGeom prst="rect">
            <a:avLst/>
          </a:prstGeom>
          <a:noFill/>
        </p:spPr>
        <p:txBody>
          <a:bodyPr wrap="square" rtlCol="0">
            <a:spAutoFit/>
          </a:bodyPr>
          <a:lstStyle>
            <a:defPPr>
              <a:defRPr lang="zh-CN"/>
            </a:defPPr>
            <a:lvl1pPr>
              <a:defRPr sz="2400" b="1" i="1">
                <a:solidFill>
                  <a:srgbClr val="FFFF00"/>
                </a:solidFill>
                <a:latin typeface="微软雅黑" panose="020B0503020204020204" pitchFamily="34" charset="-122"/>
                <a:ea typeface="微软雅黑" panose="020B0503020204020204" pitchFamily="34" charset="-122"/>
              </a:defRPr>
            </a:lvl1pPr>
          </a:lstStyle>
          <a:p>
            <a:r>
              <a:rPr lang="zh-CN" altLang="en-US" i="0" dirty="0" smtClean="0">
                <a:solidFill>
                  <a:srgbClr val="FFFFFF"/>
                </a:solidFill>
              </a:rPr>
              <a:t>用虚拟化技术实现云计算和云存储</a:t>
            </a:r>
            <a:endParaRPr lang="zh-CN" altLang="en-US" i="0" dirty="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descr="UWB`F{1`~F4597Y6QU9BSDJ"/>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352733" y="1573161"/>
            <a:ext cx="6019800" cy="371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p:nvSpPr>
        <p:spPr bwMode="auto">
          <a:xfrm>
            <a:off x="352734" y="5289732"/>
            <a:ext cx="6019800" cy="461665"/>
          </a:xfrm>
          <a:prstGeom prst="rect">
            <a:avLst/>
          </a:prstGeom>
          <a:noFill/>
        </p:spPr>
        <p:txBody>
          <a:bodyPr wrap="square" rtlCol="0">
            <a:spAutoFit/>
          </a:bodyPr>
          <a:lstStyle>
            <a:defPPr>
              <a:defRPr lang="zh-CN"/>
            </a:defPPr>
            <a:lvl1pPr>
              <a:defRPr sz="2400" b="1" i="1">
                <a:solidFill>
                  <a:srgbClr val="FFFF00"/>
                </a:solidFill>
                <a:latin typeface="微软雅黑" panose="020B0503020204020204" pitchFamily="34" charset="-122"/>
                <a:ea typeface="微软雅黑" panose="020B0503020204020204" pitchFamily="34" charset="-122"/>
              </a:defRPr>
            </a:lvl1pPr>
          </a:lstStyle>
          <a:p>
            <a:pPr algn="ctr"/>
            <a:r>
              <a:rPr lang="zh-CN" altLang="en-US" i="0" dirty="0" smtClean="0">
                <a:solidFill>
                  <a:srgbClr val="FFFFFF"/>
                </a:solidFill>
              </a:rPr>
              <a:t>建设适应云环境的新东阳教育城域网</a:t>
            </a:r>
            <a:endParaRPr lang="zh-CN" altLang="en-US" i="0" dirty="0">
              <a:solidFill>
                <a:srgbClr val="FFFFFF"/>
              </a:solidFill>
            </a:endParaRPr>
          </a:p>
        </p:txBody>
      </p:sp>
      <p:sp>
        <p:nvSpPr>
          <p:cNvPr id="6" name="矩形 2"/>
          <p:cNvSpPr>
            <a:spLocks noChangeArrowheads="1"/>
          </p:cNvSpPr>
          <p:nvPr/>
        </p:nvSpPr>
        <p:spPr bwMode="auto">
          <a:xfrm>
            <a:off x="6569178" y="1504080"/>
            <a:ext cx="250599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b="1" dirty="0">
                <a:solidFill>
                  <a:schemeClr val="bg1"/>
                </a:solidFill>
                <a:latin typeface="楷体" panose="02010609060101010101" pitchFamily="49" charset="-122"/>
                <a:ea typeface="楷体" panose="02010609060101010101" pitchFamily="49" charset="-122"/>
              </a:rPr>
              <a:t>主要包含如下部分：</a:t>
            </a:r>
            <a:endParaRPr lang="zh-CN" altLang="en-US" sz="1600" b="1" dirty="0">
              <a:solidFill>
                <a:schemeClr val="bg1"/>
              </a:solidFill>
              <a:latin typeface="楷体" panose="02010609060101010101" pitchFamily="49" charset="-122"/>
              <a:ea typeface="楷体" panose="02010609060101010101" pitchFamily="49" charset="-122"/>
            </a:endParaRPr>
          </a:p>
          <a:p>
            <a:pPr eaLnBrk="1" hangingPunct="1">
              <a:lnSpc>
                <a:spcPct val="150000"/>
              </a:lnSpc>
            </a:pPr>
            <a:r>
              <a:rPr lang="en-US" altLang="zh-CN" sz="1600" b="1" dirty="0">
                <a:solidFill>
                  <a:schemeClr val="bg1"/>
                </a:solidFill>
                <a:latin typeface="楷体" panose="02010609060101010101" pitchFamily="49" charset="-122"/>
                <a:ea typeface="楷体" panose="02010609060101010101" pitchFamily="49" charset="-122"/>
              </a:rPr>
              <a:t>1</a:t>
            </a:r>
            <a:r>
              <a:rPr lang="en-US" altLang="zh-CN" sz="1600" b="1" dirty="0" smtClean="0">
                <a:solidFill>
                  <a:schemeClr val="bg1"/>
                </a:solidFill>
                <a:latin typeface="楷体" panose="02010609060101010101" pitchFamily="49" charset="-122"/>
                <a:ea typeface="楷体" panose="02010609060101010101" pitchFamily="49" charset="-122"/>
              </a:rPr>
              <a:t>.</a:t>
            </a:r>
            <a:r>
              <a:rPr lang="zh-CN" altLang="en-US" sz="1600" b="1" dirty="0" smtClean="0">
                <a:solidFill>
                  <a:schemeClr val="bg1"/>
                </a:solidFill>
                <a:latin typeface="楷体" panose="02010609060101010101" pitchFamily="49" charset="-122"/>
                <a:ea typeface="楷体" panose="02010609060101010101" pitchFamily="49" charset="-122"/>
              </a:rPr>
              <a:t>建设万兆主干，千兆到校的东阳教育城域网。</a:t>
            </a:r>
            <a:endParaRPr lang="en-US" altLang="zh-CN" sz="1600" b="1" dirty="0" smtClean="0">
              <a:solidFill>
                <a:schemeClr val="bg1"/>
              </a:solidFill>
              <a:latin typeface="楷体" panose="02010609060101010101" pitchFamily="49" charset="-122"/>
              <a:ea typeface="楷体" panose="02010609060101010101" pitchFamily="49" charset="-122"/>
            </a:endParaRPr>
          </a:p>
          <a:p>
            <a:pPr eaLnBrk="1" hangingPunct="1">
              <a:lnSpc>
                <a:spcPct val="150000"/>
              </a:lnSpc>
            </a:pPr>
            <a:r>
              <a:rPr lang="en-US" altLang="zh-CN" sz="1600" b="1" dirty="0" smtClean="0">
                <a:solidFill>
                  <a:schemeClr val="bg1"/>
                </a:solidFill>
                <a:latin typeface="楷体" panose="02010609060101010101" pitchFamily="49" charset="-122"/>
                <a:ea typeface="楷体" panose="02010609060101010101" pitchFamily="49" charset="-122"/>
              </a:rPr>
              <a:t>2.</a:t>
            </a:r>
            <a:r>
              <a:rPr lang="zh-CN" altLang="en-US" sz="1600" b="1" dirty="0" smtClean="0">
                <a:solidFill>
                  <a:schemeClr val="bg1"/>
                </a:solidFill>
                <a:latin typeface="楷体" panose="02010609060101010101" pitchFamily="49" charset="-122"/>
                <a:ea typeface="楷体" panose="02010609060101010101" pitchFamily="49" charset="-122"/>
              </a:rPr>
              <a:t>云</a:t>
            </a:r>
            <a:r>
              <a:rPr lang="zh-CN" altLang="en-US" sz="1600" b="1" dirty="0">
                <a:solidFill>
                  <a:schemeClr val="bg1"/>
                </a:solidFill>
                <a:latin typeface="楷体" panose="02010609060101010101" pitchFamily="49" charset="-122"/>
                <a:ea typeface="楷体" panose="02010609060101010101" pitchFamily="49" charset="-122"/>
              </a:rPr>
              <a:t>数据中心和城域网核心网络</a:t>
            </a:r>
            <a:r>
              <a:rPr lang="en-US" altLang="zh-CN" sz="1600" b="1" dirty="0">
                <a:solidFill>
                  <a:schemeClr val="bg1"/>
                </a:solidFill>
                <a:latin typeface="楷体" panose="02010609060101010101" pitchFamily="49" charset="-122"/>
                <a:ea typeface="楷体" panose="02010609060101010101" pitchFamily="49" charset="-122"/>
              </a:rPr>
              <a:t>40Gb</a:t>
            </a:r>
            <a:r>
              <a:rPr lang="zh-CN" altLang="en-US" sz="1600" b="1" dirty="0">
                <a:solidFill>
                  <a:schemeClr val="bg1"/>
                </a:solidFill>
                <a:latin typeface="楷体" panose="02010609060101010101" pitchFamily="49" charset="-122"/>
                <a:ea typeface="楷体" panose="02010609060101010101" pitchFamily="49" charset="-122"/>
              </a:rPr>
              <a:t>捆绑互联；</a:t>
            </a:r>
            <a:endParaRPr lang="zh-CN" altLang="en-US" sz="1600" b="1" dirty="0">
              <a:solidFill>
                <a:schemeClr val="bg1"/>
              </a:solidFill>
              <a:latin typeface="楷体" panose="02010609060101010101" pitchFamily="49" charset="-122"/>
              <a:ea typeface="楷体" panose="02010609060101010101" pitchFamily="49" charset="-122"/>
            </a:endParaRPr>
          </a:p>
          <a:p>
            <a:pPr eaLnBrk="1" hangingPunct="1">
              <a:lnSpc>
                <a:spcPct val="150000"/>
              </a:lnSpc>
            </a:pPr>
            <a:r>
              <a:rPr lang="en-US" altLang="zh-CN" sz="1600" b="1" dirty="0" smtClean="0">
                <a:solidFill>
                  <a:schemeClr val="bg1"/>
                </a:solidFill>
                <a:latin typeface="楷体" panose="02010609060101010101" pitchFamily="49" charset="-122"/>
                <a:ea typeface="楷体" panose="02010609060101010101" pitchFamily="49" charset="-122"/>
              </a:rPr>
              <a:t>3</a:t>
            </a:r>
            <a:r>
              <a:rPr lang="en-US" altLang="zh-CN" sz="1600" b="1" dirty="0">
                <a:solidFill>
                  <a:schemeClr val="bg1"/>
                </a:solidFill>
                <a:latin typeface="楷体" panose="02010609060101010101" pitchFamily="49" charset="-122"/>
                <a:ea typeface="楷体" panose="02010609060101010101" pitchFamily="49" charset="-122"/>
              </a:rPr>
              <a:t>.</a:t>
            </a:r>
            <a:r>
              <a:rPr lang="zh-CN" altLang="en-US" sz="1600" b="1" dirty="0">
                <a:solidFill>
                  <a:schemeClr val="bg1"/>
                </a:solidFill>
                <a:latin typeface="楷体" panose="02010609060101010101" pitchFamily="49" charset="-122"/>
                <a:ea typeface="楷体" panose="02010609060101010101" pitchFamily="49" charset="-122"/>
              </a:rPr>
              <a:t>电信、联通、移动三条链路各</a:t>
            </a:r>
            <a:r>
              <a:rPr lang="en-US" altLang="zh-CN" sz="1600" b="1" dirty="0">
                <a:solidFill>
                  <a:schemeClr val="bg1"/>
                </a:solidFill>
                <a:latin typeface="楷体" panose="02010609060101010101" pitchFamily="49" charset="-122"/>
                <a:ea typeface="楷体" panose="02010609060101010101" pitchFamily="49" charset="-122"/>
              </a:rPr>
              <a:t>2G</a:t>
            </a:r>
            <a:r>
              <a:rPr lang="zh-CN" altLang="en-US" sz="1600" b="1" dirty="0">
                <a:solidFill>
                  <a:schemeClr val="bg1"/>
                </a:solidFill>
                <a:latin typeface="楷体" panose="02010609060101010101" pitchFamily="49" charset="-122"/>
                <a:ea typeface="楷体" panose="02010609060101010101" pitchFamily="49" charset="-122"/>
              </a:rPr>
              <a:t>出口</a:t>
            </a:r>
            <a:r>
              <a:rPr lang="en-US" altLang="zh-CN" sz="1600" b="1" dirty="0">
                <a:solidFill>
                  <a:schemeClr val="bg1"/>
                </a:solidFill>
                <a:latin typeface="楷体" panose="02010609060101010101" pitchFamily="49" charset="-122"/>
                <a:ea typeface="楷体" panose="02010609060101010101" pitchFamily="49" charset="-122"/>
              </a:rPr>
              <a:t>,</a:t>
            </a:r>
            <a:r>
              <a:rPr lang="zh-CN" altLang="en-US" sz="1600" b="1" dirty="0">
                <a:solidFill>
                  <a:schemeClr val="bg1"/>
                </a:solidFill>
                <a:latin typeface="楷体" panose="02010609060101010101" pitchFamily="49" charset="-122"/>
                <a:ea typeface="楷体" panose="02010609060101010101" pitchFamily="49" charset="-122"/>
              </a:rPr>
              <a:t> 省教育专网</a:t>
            </a:r>
            <a:r>
              <a:rPr lang="en-US" altLang="zh-CN" sz="1600" b="1" dirty="0">
                <a:solidFill>
                  <a:schemeClr val="bg1"/>
                </a:solidFill>
                <a:latin typeface="楷体" panose="02010609060101010101" pitchFamily="49" charset="-122"/>
                <a:ea typeface="楷体" panose="02010609060101010101" pitchFamily="49" charset="-122"/>
              </a:rPr>
              <a:t>1G</a:t>
            </a:r>
            <a:r>
              <a:rPr lang="zh-CN" altLang="en-US" sz="1600" b="1" dirty="0">
                <a:solidFill>
                  <a:schemeClr val="bg1"/>
                </a:solidFill>
                <a:latin typeface="楷体" panose="02010609060101010101" pitchFamily="49" charset="-122"/>
                <a:ea typeface="楷体" panose="02010609060101010101" pitchFamily="49" charset="-122"/>
              </a:rPr>
              <a:t>出口；</a:t>
            </a:r>
            <a:endParaRPr lang="en-US" altLang="zh-CN" sz="1600" b="1" dirty="0">
              <a:solidFill>
                <a:schemeClr val="bg1"/>
              </a:solidFill>
              <a:latin typeface="楷体" panose="02010609060101010101" pitchFamily="49" charset="-122"/>
              <a:ea typeface="楷体" panose="02010609060101010101" pitchFamily="49" charset="-122"/>
            </a:endParaRPr>
          </a:p>
          <a:p>
            <a:pPr eaLnBrk="1" hangingPunct="1">
              <a:lnSpc>
                <a:spcPct val="150000"/>
              </a:lnSpc>
            </a:pPr>
            <a:r>
              <a:rPr lang="en-US" altLang="zh-CN" sz="1600" b="1" dirty="0">
                <a:solidFill>
                  <a:schemeClr val="bg1"/>
                </a:solidFill>
                <a:latin typeface="楷体" panose="02010609060101010101" pitchFamily="49" charset="-122"/>
                <a:ea typeface="楷体" panose="02010609060101010101" pitchFamily="49" charset="-122"/>
              </a:rPr>
              <a:t>4.10</a:t>
            </a:r>
            <a:r>
              <a:rPr lang="zh-CN" altLang="en-US" sz="1600" b="1" dirty="0">
                <a:solidFill>
                  <a:schemeClr val="bg1"/>
                </a:solidFill>
                <a:latin typeface="楷体" panose="02010609060101010101" pitchFamily="49" charset="-122"/>
                <a:ea typeface="楷体" panose="02010609060101010101" pitchFamily="49" charset="-122"/>
              </a:rPr>
              <a:t>所学校无线</a:t>
            </a:r>
            <a:r>
              <a:rPr lang="zh-CN" altLang="en-US" sz="1600" b="1" dirty="0" smtClean="0">
                <a:solidFill>
                  <a:schemeClr val="bg1"/>
                </a:solidFill>
                <a:latin typeface="楷体" panose="02010609060101010101" pitchFamily="49" charset="-122"/>
                <a:ea typeface="楷体" panose="02010609060101010101" pitchFamily="49" charset="-122"/>
              </a:rPr>
              <a:t>覆盖试点；</a:t>
            </a:r>
            <a:endParaRPr lang="en-US" altLang="zh-CN" sz="1600" b="1" dirty="0">
              <a:solidFill>
                <a:schemeClr val="bg1"/>
              </a:solidFill>
              <a:latin typeface="楷体" panose="02010609060101010101" pitchFamily="49" charset="-122"/>
              <a:ea typeface="楷体" panose="02010609060101010101" pitchFamily="49" charset="-122"/>
            </a:endParaRPr>
          </a:p>
          <a:p>
            <a:pPr eaLnBrk="1" hangingPunct="1">
              <a:lnSpc>
                <a:spcPct val="150000"/>
              </a:lnSpc>
            </a:pPr>
            <a:r>
              <a:rPr lang="en-US" altLang="zh-CN" sz="1600" b="1" dirty="0">
                <a:solidFill>
                  <a:schemeClr val="bg1"/>
                </a:solidFill>
                <a:latin typeface="楷体" panose="02010609060101010101" pitchFamily="49" charset="-122"/>
                <a:ea typeface="楷体" panose="02010609060101010101" pitchFamily="49" charset="-122"/>
              </a:rPr>
              <a:t>5.</a:t>
            </a:r>
            <a:r>
              <a:rPr lang="zh-CN" altLang="en-US" sz="1600" b="1" dirty="0">
                <a:solidFill>
                  <a:schemeClr val="bg1"/>
                </a:solidFill>
                <a:latin typeface="楷体" panose="02010609060101010101" pitchFamily="49" charset="-122"/>
                <a:ea typeface="楷体" panose="02010609060101010101" pitchFamily="49" charset="-122"/>
              </a:rPr>
              <a:t>整网统一管理运维中心。</a:t>
            </a:r>
            <a:endParaRPr lang="zh-CN" altLang="en-US" sz="1600" b="1" dirty="0">
              <a:solidFill>
                <a:schemeClr val="bg1"/>
              </a:solidFill>
              <a:latin typeface="楷体" panose="02010609060101010101" pitchFamily="49" charset="-122"/>
              <a:ea typeface="楷体" panose="02010609060101010101" pitchFamily="49" charset="-122"/>
            </a:endParaRPr>
          </a:p>
        </p:txBody>
      </p:sp>
      <p:grpSp>
        <p:nvGrpSpPr>
          <p:cNvPr id="8" name="Group 44"/>
          <p:cNvGrpSpPr/>
          <p:nvPr/>
        </p:nvGrpSpPr>
        <p:grpSpPr bwMode="auto">
          <a:xfrm>
            <a:off x="30934" y="629091"/>
            <a:ext cx="9186129" cy="867748"/>
            <a:chOff x="0" y="1911"/>
            <a:chExt cx="8191" cy="1046"/>
          </a:xfrm>
        </p:grpSpPr>
        <p:grpSp>
          <p:nvGrpSpPr>
            <p:cNvPr id="9" name="Group 16"/>
            <p:cNvGrpSpPr/>
            <p:nvPr/>
          </p:nvGrpSpPr>
          <p:grpSpPr bwMode="auto">
            <a:xfrm>
              <a:off x="0" y="1911"/>
              <a:ext cx="8191" cy="755"/>
              <a:chOff x="0" y="1344"/>
              <a:chExt cx="5760" cy="531"/>
            </a:xfrm>
          </p:grpSpPr>
          <p:sp>
            <p:nvSpPr>
              <p:cNvPr id="11" name="Rectangle 8"/>
              <p:cNvSpPr>
                <a:spLocks noChangeArrowheads="1"/>
              </p:cNvSpPr>
              <p:nvPr/>
            </p:nvSpPr>
            <p:spPr bwMode="auto">
              <a:xfrm>
                <a:off x="0" y="1344"/>
                <a:ext cx="1014" cy="531"/>
              </a:xfrm>
              <a:prstGeom prst="rect">
                <a:avLst/>
              </a:prstGeom>
              <a:gradFill rotWithShape="1">
                <a:gsLst>
                  <a:gs pos="0">
                    <a:srgbClr val="FFFFFF">
                      <a:alpha val="20000"/>
                    </a:srgb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2" name="Rectangle 9"/>
              <p:cNvSpPr>
                <a:spLocks noChangeArrowheads="1"/>
              </p:cNvSpPr>
              <p:nvPr/>
            </p:nvSpPr>
            <p:spPr bwMode="auto">
              <a:xfrm>
                <a:off x="4804" y="1344"/>
                <a:ext cx="956" cy="531"/>
              </a:xfrm>
              <a:prstGeom prst="rect">
                <a:avLst/>
              </a:prstGeom>
              <a:gradFill rotWithShape="1">
                <a:gsLst>
                  <a:gs pos="0">
                    <a:schemeClr val="bg1"/>
                  </a:gs>
                  <a:gs pos="100000">
                    <a:srgbClr val="FFFFFF">
                      <a:alpha val="20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3" name="Rectangle 10"/>
              <p:cNvSpPr>
                <a:spLocks noChangeArrowheads="1"/>
              </p:cNvSpPr>
              <p:nvPr/>
            </p:nvSpPr>
            <p:spPr bwMode="auto">
              <a:xfrm>
                <a:off x="1002" y="1351"/>
                <a:ext cx="3818" cy="524"/>
              </a:xfrm>
              <a:prstGeom prst="rect">
                <a:avLst/>
              </a:prstGeom>
              <a:gradFill rotWithShape="1">
                <a:gsLst>
                  <a:gs pos="0">
                    <a:schemeClr val="bg1"/>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10" name="Rectangle 25"/>
            <p:cNvSpPr>
              <a:spLocks noChangeArrowheads="1"/>
            </p:cNvSpPr>
            <p:nvPr/>
          </p:nvSpPr>
          <p:spPr bwMode="auto">
            <a:xfrm>
              <a:off x="0" y="2833"/>
              <a:ext cx="8158" cy="124"/>
            </a:xfrm>
            <a:prstGeom prst="rect">
              <a:avLst/>
            </a:prstGeom>
            <a:gradFill rotWithShape="1">
              <a:gsLst>
                <a:gs pos="0">
                  <a:srgbClr val="000000"/>
                </a:gs>
                <a:gs pos="100000">
                  <a:srgbClr val="000000">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14" name="矩形 13"/>
          <p:cNvSpPr/>
          <p:nvPr/>
        </p:nvSpPr>
        <p:spPr>
          <a:xfrm>
            <a:off x="352734" y="492711"/>
            <a:ext cx="7345942" cy="738664"/>
          </a:xfrm>
          <a:prstGeom prst="rect">
            <a:avLst/>
          </a:prstGeom>
        </p:spPr>
        <p:txBody>
          <a:bodyPr wrap="square">
            <a:spAutoFit/>
          </a:bodyPr>
          <a:lstStyle/>
          <a:p>
            <a:pPr>
              <a:lnSpc>
                <a:spcPct val="150000"/>
              </a:lnSpc>
            </a:pPr>
            <a:r>
              <a:rPr lang="zh-CN" altLang="en-US" sz="28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二、我们</a:t>
            </a:r>
            <a:r>
              <a:rPr lang="zh-CN" altLang="en-US" sz="2800" b="1" dirty="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行动－基础</a:t>
            </a:r>
            <a:r>
              <a:rPr lang="zh-CN" altLang="en-US" sz="28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环境</a:t>
            </a:r>
            <a:endParaRPr lang="en-US" altLang="zh-CN" sz="2800" b="1" dirty="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0" y="25400"/>
            <a:ext cx="9144000" cy="6634163"/>
            <a:chOff x="0" y="0"/>
            <a:chExt cx="9144000" cy="6633378"/>
          </a:xfrm>
        </p:grpSpPr>
        <p:pic>
          <p:nvPicPr>
            <p:cNvPr id="37890" name="Picture 2" descr="图片3"/>
            <p:cNvPicPr>
              <a:picLocks noChangeAspect="1" noChangeArrowheads="1"/>
            </p:cNvPicPr>
            <p:nvPr/>
          </p:nvPicPr>
          <p:blipFill>
            <a:blip r:embed="rId1"/>
            <a:srcRect/>
            <a:stretch>
              <a:fillRect/>
            </a:stretch>
          </p:blipFill>
          <p:spPr bwMode="auto">
            <a:xfrm>
              <a:off x="0" y="0"/>
              <a:ext cx="9144000" cy="6112213"/>
            </a:xfrm>
            <a:prstGeom prst="roundRect">
              <a:avLst>
                <a:gd name="adj" fmla="val 8594"/>
              </a:avLst>
            </a:prstGeom>
            <a:solidFill>
              <a:srgbClr val="FFFFFF">
                <a:shade val="85000"/>
              </a:srgbClr>
            </a:solidFill>
            <a:ln w="6350">
              <a:solidFill>
                <a:schemeClr val="bg1"/>
              </a:solidFill>
            </a:ln>
            <a:effectLst>
              <a:reflection blurRad="12700" stA="38000" endPos="28000" dist="5000" dir="5400000" sy="-100000" algn="bl" rotWithShape="0"/>
            </a:effectLst>
          </p:spPr>
        </p:pic>
        <p:sp>
          <p:nvSpPr>
            <p:cNvPr id="6" name="TextBox 5"/>
            <p:cNvSpPr txBox="1"/>
            <p:nvPr/>
          </p:nvSpPr>
          <p:spPr>
            <a:xfrm>
              <a:off x="1585085" y="6110158"/>
              <a:ext cx="5616624" cy="523220"/>
            </a:xfrm>
            <a:prstGeom prst="rect">
              <a:avLst/>
            </a:prstGeom>
            <a:noFill/>
            <a:effectLst>
              <a:glow rad="101600">
                <a:schemeClr val="accent1">
                  <a:satMod val="175000"/>
                  <a:alpha val="40000"/>
                </a:schemeClr>
              </a:glow>
              <a:outerShdw blurRad="50800" dist="38100" dir="2700000" algn="tl" rotWithShape="0">
                <a:schemeClr val="bg1">
                  <a:alpha val="40000"/>
                </a:schemeClr>
              </a:outerShdw>
            </a:effectLst>
          </p:spPr>
          <p:txBody>
            <a:bodyPr>
              <a:spAutoFit/>
            </a:bodyPr>
            <a:lstStyle/>
            <a:p>
              <a:pPr algn="ctr">
                <a:defRPr/>
              </a:pPr>
              <a:r>
                <a:rPr lang="zh-CN" altLang="en-US" sz="2800" b="1" dirty="0">
                  <a:solidFill>
                    <a:schemeClr val="tx1">
                      <a:lumMod val="95000"/>
                      <a:lumOff val="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东阳市教育云数据中心结构图</a:t>
              </a:r>
              <a:endParaRPr lang="zh-CN" altLang="en-US" sz="2800" b="1" dirty="0">
                <a:solidFill>
                  <a:schemeClr val="tx1">
                    <a:lumMod val="95000"/>
                    <a:lumOff val="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noChangeArrowheads="1"/>
          </p:cNvPicPr>
          <p:nvPr/>
        </p:nvPicPr>
        <p:blipFill>
          <a:blip r:embed="rId1">
            <a:grayscl/>
            <a:extLst>
              <a:ext uri="{28A0092B-C50C-407E-A947-70E740481C1C}">
                <a14:useLocalDpi xmlns:a14="http://schemas.microsoft.com/office/drawing/2010/main" val="0"/>
              </a:ext>
            </a:extLst>
          </a:blip>
          <a:srcRect/>
          <a:stretch>
            <a:fillRect/>
          </a:stretch>
        </p:blipFill>
        <p:spPr bwMode="auto">
          <a:xfrm>
            <a:off x="265085" y="1986014"/>
            <a:ext cx="7939707"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5"/>
          <p:cNvSpPr txBox="1">
            <a:spLocks noGrp="1" noChangeArrowheads="1"/>
          </p:cNvSpPr>
          <p:nvPr>
            <p:ph type="title"/>
          </p:nvPr>
        </p:nvSpPr>
        <p:spPr bwMode="auto">
          <a:xfrm>
            <a:off x="265085" y="1444677"/>
            <a:ext cx="68633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ln w="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国家教育</a:t>
            </a:r>
            <a:r>
              <a:rPr lang="zh-CN" altLang="en-US" sz="2800" b="1" dirty="0" smtClean="0">
                <a:ln w="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资源公共</a:t>
            </a:r>
            <a:r>
              <a:rPr lang="zh-CN" altLang="en-US" sz="2800" b="1" dirty="0">
                <a:ln w="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服务</a:t>
            </a:r>
            <a:r>
              <a:rPr lang="zh-CN" altLang="en-US" sz="2800" b="1" dirty="0" smtClean="0">
                <a:ln w="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平台（</a:t>
            </a:r>
            <a:r>
              <a:rPr lang="zh-CN" altLang="en-US" sz="2800" b="1" dirty="0">
                <a:ln w="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东阳中心）</a:t>
            </a:r>
            <a:endParaRPr lang="zh-CN" altLang="en-US" sz="2800" b="1" dirty="0">
              <a:ln w="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nvGrpSpPr>
          <p:cNvPr id="8" name="Group 44"/>
          <p:cNvGrpSpPr/>
          <p:nvPr/>
        </p:nvGrpSpPr>
        <p:grpSpPr bwMode="auto">
          <a:xfrm>
            <a:off x="30934" y="697915"/>
            <a:ext cx="9186129" cy="867748"/>
            <a:chOff x="0" y="1911"/>
            <a:chExt cx="8191" cy="1046"/>
          </a:xfrm>
        </p:grpSpPr>
        <p:grpSp>
          <p:nvGrpSpPr>
            <p:cNvPr id="9" name="Group 16"/>
            <p:cNvGrpSpPr/>
            <p:nvPr/>
          </p:nvGrpSpPr>
          <p:grpSpPr bwMode="auto">
            <a:xfrm>
              <a:off x="0" y="1911"/>
              <a:ext cx="8191" cy="755"/>
              <a:chOff x="0" y="1344"/>
              <a:chExt cx="5760" cy="531"/>
            </a:xfrm>
          </p:grpSpPr>
          <p:sp>
            <p:nvSpPr>
              <p:cNvPr id="11" name="Rectangle 8"/>
              <p:cNvSpPr>
                <a:spLocks noChangeArrowheads="1"/>
              </p:cNvSpPr>
              <p:nvPr/>
            </p:nvSpPr>
            <p:spPr bwMode="auto">
              <a:xfrm>
                <a:off x="0" y="1344"/>
                <a:ext cx="1014" cy="531"/>
              </a:xfrm>
              <a:prstGeom prst="rect">
                <a:avLst/>
              </a:prstGeom>
              <a:gradFill rotWithShape="1">
                <a:gsLst>
                  <a:gs pos="0">
                    <a:srgbClr val="FFFFFF">
                      <a:alpha val="20000"/>
                    </a:srgb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2" name="Rectangle 9"/>
              <p:cNvSpPr>
                <a:spLocks noChangeArrowheads="1"/>
              </p:cNvSpPr>
              <p:nvPr/>
            </p:nvSpPr>
            <p:spPr bwMode="auto">
              <a:xfrm>
                <a:off x="4804" y="1344"/>
                <a:ext cx="956" cy="531"/>
              </a:xfrm>
              <a:prstGeom prst="rect">
                <a:avLst/>
              </a:prstGeom>
              <a:gradFill rotWithShape="1">
                <a:gsLst>
                  <a:gs pos="0">
                    <a:schemeClr val="bg1"/>
                  </a:gs>
                  <a:gs pos="100000">
                    <a:srgbClr val="FFFFFF">
                      <a:alpha val="20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3" name="Rectangle 10"/>
              <p:cNvSpPr>
                <a:spLocks noChangeArrowheads="1"/>
              </p:cNvSpPr>
              <p:nvPr/>
            </p:nvSpPr>
            <p:spPr bwMode="auto">
              <a:xfrm>
                <a:off x="1002" y="1351"/>
                <a:ext cx="3818" cy="524"/>
              </a:xfrm>
              <a:prstGeom prst="rect">
                <a:avLst/>
              </a:prstGeom>
              <a:gradFill rotWithShape="1">
                <a:gsLst>
                  <a:gs pos="0">
                    <a:schemeClr val="bg1"/>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10" name="Rectangle 25"/>
            <p:cNvSpPr>
              <a:spLocks noChangeArrowheads="1"/>
            </p:cNvSpPr>
            <p:nvPr/>
          </p:nvSpPr>
          <p:spPr bwMode="auto">
            <a:xfrm>
              <a:off x="0" y="2833"/>
              <a:ext cx="8158" cy="124"/>
            </a:xfrm>
            <a:prstGeom prst="rect">
              <a:avLst/>
            </a:prstGeom>
            <a:gradFill rotWithShape="1">
              <a:gsLst>
                <a:gs pos="0">
                  <a:srgbClr val="000000"/>
                </a:gs>
                <a:gs pos="100000">
                  <a:srgbClr val="000000">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14" name="矩形 13"/>
          <p:cNvSpPr/>
          <p:nvPr/>
        </p:nvSpPr>
        <p:spPr>
          <a:xfrm>
            <a:off x="600501" y="561535"/>
            <a:ext cx="7098175" cy="738664"/>
          </a:xfrm>
          <a:prstGeom prst="rect">
            <a:avLst/>
          </a:prstGeom>
        </p:spPr>
        <p:txBody>
          <a:bodyPr wrap="square">
            <a:spAutoFit/>
          </a:bodyPr>
          <a:lstStyle/>
          <a:p>
            <a:pPr>
              <a:lnSpc>
                <a:spcPct val="150000"/>
              </a:lnSpc>
            </a:pPr>
            <a:r>
              <a:rPr lang="zh-CN" altLang="en-US" sz="28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二、我们</a:t>
            </a:r>
            <a:r>
              <a:rPr lang="zh-CN" altLang="en-US" sz="2800" b="1" dirty="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行动－基础</a:t>
            </a:r>
            <a:r>
              <a:rPr lang="zh-CN" altLang="en-US" sz="28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环境</a:t>
            </a:r>
            <a:endParaRPr lang="en-US" altLang="zh-CN" sz="2800" b="1" dirty="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云形 2"/>
          <p:cNvSpPr/>
          <p:nvPr/>
        </p:nvSpPr>
        <p:spPr>
          <a:xfrm>
            <a:off x="968375" y="1836738"/>
            <a:ext cx="4122738" cy="2528887"/>
          </a:xfrm>
          <a:prstGeom prst="cloud">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zh-CN" altLang="en-US"/>
          </a:p>
        </p:txBody>
      </p:sp>
      <p:sp>
        <p:nvSpPr>
          <p:cNvPr id="33" name="云形 32"/>
          <p:cNvSpPr/>
          <p:nvPr/>
        </p:nvSpPr>
        <p:spPr>
          <a:xfrm>
            <a:off x="4037013" y="1955800"/>
            <a:ext cx="3651250" cy="2289175"/>
          </a:xfrm>
          <a:prstGeom prst="cloud">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zh-CN" altLang="en-US"/>
          </a:p>
        </p:txBody>
      </p:sp>
      <p:sp>
        <p:nvSpPr>
          <p:cNvPr id="34" name="云形 33"/>
          <p:cNvSpPr/>
          <p:nvPr/>
        </p:nvSpPr>
        <p:spPr>
          <a:xfrm>
            <a:off x="3032125" y="3698875"/>
            <a:ext cx="2547938" cy="1530350"/>
          </a:xfrm>
          <a:prstGeom prst="cloud">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zh-CN" altLang="en-US"/>
          </a:p>
        </p:txBody>
      </p:sp>
      <p:sp>
        <p:nvSpPr>
          <p:cNvPr id="10246" name="矩形 1"/>
          <p:cNvSpPr>
            <a:spLocks noChangeArrowheads="1"/>
          </p:cNvSpPr>
          <p:nvPr/>
        </p:nvSpPr>
        <p:spPr bwMode="auto">
          <a:xfrm>
            <a:off x="1570038" y="2562225"/>
            <a:ext cx="24479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3200" dirty="0" smtClean="0">
                <a:latin typeface="黑体" panose="02010609060101010101" pitchFamily="49" charset="-122"/>
                <a:ea typeface="黑体" panose="02010609060101010101" pitchFamily="49" charset="-122"/>
              </a:rPr>
              <a:t>国家教育资源公共服务平台</a:t>
            </a:r>
            <a:endParaRPr lang="zh-CN" altLang="zh-CN" sz="3200" dirty="0">
              <a:latin typeface="黑体" panose="02010609060101010101" pitchFamily="49" charset="-122"/>
              <a:ea typeface="黑体" panose="02010609060101010101" pitchFamily="49" charset="-122"/>
            </a:endParaRPr>
          </a:p>
        </p:txBody>
      </p:sp>
      <p:sp>
        <p:nvSpPr>
          <p:cNvPr id="10247" name="矩形 12"/>
          <p:cNvSpPr>
            <a:spLocks noChangeArrowheads="1"/>
          </p:cNvSpPr>
          <p:nvPr/>
        </p:nvSpPr>
        <p:spPr bwMode="auto">
          <a:xfrm>
            <a:off x="4638675" y="2492375"/>
            <a:ext cx="24479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dirty="0" smtClean="0">
                <a:latin typeface="黑体" panose="02010609060101010101" pitchFamily="49" charset="-122"/>
                <a:ea typeface="黑体" panose="02010609060101010101" pitchFamily="49" charset="-122"/>
              </a:rPr>
              <a:t>浙江教育资源公共服务平台</a:t>
            </a:r>
            <a:endParaRPr lang="zh-CN" altLang="en-US" sz="2800" dirty="0">
              <a:latin typeface="黑体" panose="02010609060101010101" pitchFamily="49" charset="-122"/>
              <a:ea typeface="黑体" panose="02010609060101010101" pitchFamily="49" charset="-122"/>
            </a:endParaRPr>
          </a:p>
        </p:txBody>
      </p:sp>
      <p:sp>
        <p:nvSpPr>
          <p:cNvPr id="10248" name="矩形 14"/>
          <p:cNvSpPr>
            <a:spLocks noChangeArrowheads="1"/>
          </p:cNvSpPr>
          <p:nvPr/>
        </p:nvSpPr>
        <p:spPr bwMode="auto">
          <a:xfrm>
            <a:off x="3032125" y="3986213"/>
            <a:ext cx="24479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dirty="0">
                <a:latin typeface="黑体" panose="02010609060101010101" pitchFamily="49" charset="-122"/>
                <a:ea typeface="黑体" panose="02010609060101010101" pitchFamily="49" charset="-122"/>
              </a:rPr>
              <a:t>国家</a:t>
            </a:r>
            <a:r>
              <a:rPr lang="zh-CN" altLang="en-US" sz="2400" dirty="0" smtClean="0">
                <a:latin typeface="黑体" panose="02010609060101010101" pitchFamily="49" charset="-122"/>
                <a:ea typeface="黑体" panose="02010609060101010101" pitchFamily="49" charset="-122"/>
              </a:rPr>
              <a:t>教育资源公共服务平台</a:t>
            </a:r>
            <a:endParaRPr lang="en-US" altLang="zh-CN" sz="2400" dirty="0">
              <a:latin typeface="黑体" panose="02010609060101010101" pitchFamily="49" charset="-122"/>
              <a:ea typeface="黑体" panose="02010609060101010101" pitchFamily="49" charset="-122"/>
            </a:endParaRPr>
          </a:p>
          <a:p>
            <a:pPr algn="ctr"/>
            <a:r>
              <a:rPr lang="zh-CN" altLang="en-US" sz="2400" dirty="0">
                <a:latin typeface="黑体" panose="02010609060101010101" pitchFamily="49" charset="-122"/>
                <a:ea typeface="黑体" panose="02010609060101010101" pitchFamily="49" charset="-122"/>
              </a:rPr>
              <a:t>东阳中心</a:t>
            </a:r>
            <a:endParaRPr lang="zh-CN" altLang="en-US" sz="2400" dirty="0">
              <a:latin typeface="黑体" panose="02010609060101010101" pitchFamily="49" charset="-122"/>
              <a:ea typeface="黑体" panose="02010609060101010101" pitchFamily="49" charset="-122"/>
            </a:endParaRPr>
          </a:p>
        </p:txBody>
      </p:sp>
      <p:sp>
        <p:nvSpPr>
          <p:cNvPr id="6" name="矩形 5"/>
          <p:cNvSpPr/>
          <p:nvPr/>
        </p:nvSpPr>
        <p:spPr>
          <a:xfrm>
            <a:off x="963613" y="5229225"/>
            <a:ext cx="6848475" cy="646113"/>
          </a:xfrm>
          <a:prstGeom prst="rect">
            <a:avLst/>
          </a:prstGeom>
          <a:solidFill>
            <a:srgbClr val="00B0F0">
              <a:alpha val="85882"/>
            </a:srgbClr>
          </a:solidFill>
          <a:ln w="9525">
            <a:solidFill>
              <a:schemeClr val="tx1"/>
            </a:solidFill>
            <a:prstDash val="dash"/>
          </a:ln>
          <a:effectLst>
            <a:outerShdw blurRad="50800" dist="38100" dir="8100000" algn="tr"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a:spAutoFit/>
          </a:bodyPr>
          <a:lstStyle/>
          <a:p>
            <a:pPr algn="ctr" fontAlgn="auto">
              <a:lnSpc>
                <a:spcPct val="150000"/>
              </a:lnSpc>
              <a:spcBef>
                <a:spcPts val="0"/>
              </a:spcBef>
              <a:spcAft>
                <a:spcPts val="0"/>
              </a:spcAft>
              <a:defRPr/>
            </a:pPr>
            <a:r>
              <a:rPr lang="zh-CN" altLang="en-US" sz="2400" b="1" dirty="0">
                <a:solidFill>
                  <a:srgbClr val="FFFF00"/>
                </a:solidFill>
                <a:latin typeface="微软雅黑" panose="020B0503020204020204" pitchFamily="34" charset="-122"/>
                <a:ea typeface="微软雅黑" panose="020B0503020204020204" pitchFamily="34" charset="-122"/>
              </a:rPr>
              <a:t>统一用户</a:t>
            </a:r>
            <a:r>
              <a:rPr lang="en-US" altLang="zh-CN" sz="2400" b="1" dirty="0">
                <a:solidFill>
                  <a:srgbClr val="FFFF00"/>
                </a:solidFill>
                <a:latin typeface="微软雅黑" panose="020B0503020204020204" pitchFamily="34" charset="-122"/>
                <a:ea typeface="微软雅黑" panose="020B0503020204020204" pitchFamily="34" charset="-122"/>
              </a:rPr>
              <a:t>	</a:t>
            </a:r>
            <a:r>
              <a:rPr lang="zh-CN" altLang="en-US" sz="2400" b="1" dirty="0">
                <a:solidFill>
                  <a:srgbClr val="FFFF00"/>
                </a:solidFill>
                <a:latin typeface="微软雅黑" panose="020B0503020204020204" pitchFamily="34" charset="-122"/>
                <a:ea typeface="微软雅黑" panose="020B0503020204020204" pitchFamily="34" charset="-122"/>
              </a:rPr>
              <a:t>单点登录</a:t>
            </a:r>
            <a:r>
              <a:rPr lang="en-US" altLang="zh-CN" sz="2400" b="1" dirty="0">
                <a:solidFill>
                  <a:srgbClr val="FFFF00"/>
                </a:solidFill>
                <a:latin typeface="微软雅黑" panose="020B0503020204020204" pitchFamily="34" charset="-122"/>
                <a:ea typeface="微软雅黑" panose="020B0503020204020204" pitchFamily="34" charset="-122"/>
              </a:rPr>
              <a:t>	</a:t>
            </a:r>
            <a:r>
              <a:rPr lang="zh-CN" altLang="en-US" sz="2400" b="1" dirty="0">
                <a:solidFill>
                  <a:srgbClr val="FFFF00"/>
                </a:solidFill>
                <a:latin typeface="微软雅黑" panose="020B0503020204020204" pitchFamily="34" charset="-122"/>
                <a:ea typeface="微软雅黑" panose="020B0503020204020204" pitchFamily="34" charset="-122"/>
              </a:rPr>
              <a:t>跨系统应用</a:t>
            </a:r>
            <a:endParaRPr lang="zh-CN" altLang="en-US" sz="2400" b="1" dirty="0">
              <a:solidFill>
                <a:srgbClr val="FFFF00"/>
              </a:solidFill>
              <a:latin typeface="微软雅黑" panose="020B0503020204020204" pitchFamily="34" charset="-122"/>
              <a:ea typeface="微软雅黑" panose="020B0503020204020204" pitchFamily="34" charset="-122"/>
            </a:endParaRPr>
          </a:p>
        </p:txBody>
      </p:sp>
      <p:cxnSp>
        <p:nvCxnSpPr>
          <p:cNvPr id="10" name="直接箭头连接符 9"/>
          <p:cNvCxnSpPr/>
          <p:nvPr/>
        </p:nvCxnSpPr>
        <p:spPr>
          <a:xfrm>
            <a:off x="2268538" y="4244975"/>
            <a:ext cx="0" cy="984250"/>
          </a:xfrm>
          <a:prstGeom prst="straightConnector1">
            <a:avLst/>
          </a:prstGeom>
          <a:ln w="28575">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6659563" y="3986213"/>
            <a:ext cx="0" cy="1243012"/>
          </a:xfrm>
          <a:prstGeom prst="straightConnector1">
            <a:avLst/>
          </a:prstGeom>
          <a:ln w="28575">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3419475" y="5229225"/>
            <a:ext cx="1584325" cy="646113"/>
          </a:xfrm>
          <a:prstGeom prst="round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矩形 1222"/>
          <p:cNvSpPr/>
          <p:nvPr/>
        </p:nvSpPr>
        <p:spPr>
          <a:xfrm>
            <a:off x="5364163" y="5229225"/>
            <a:ext cx="1722437" cy="646113"/>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右箭头 17">
            <a:hlinkClick r:id="rId1" action="ppaction://hlinksldjump"/>
          </p:cNvPr>
          <p:cNvSpPr/>
          <p:nvPr/>
        </p:nvSpPr>
        <p:spPr>
          <a:xfrm>
            <a:off x="8121421" y="576072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返回</a:t>
            </a:r>
            <a:endParaRPr lang="zh-CN" altLang="en-US" b="1" dirty="0"/>
          </a:p>
        </p:txBody>
      </p:sp>
      <p:grpSp>
        <p:nvGrpSpPr>
          <p:cNvPr id="19" name="Group 44"/>
          <p:cNvGrpSpPr/>
          <p:nvPr/>
        </p:nvGrpSpPr>
        <p:grpSpPr bwMode="auto">
          <a:xfrm>
            <a:off x="30934" y="697915"/>
            <a:ext cx="9186129" cy="867748"/>
            <a:chOff x="0" y="1911"/>
            <a:chExt cx="8191" cy="1046"/>
          </a:xfrm>
        </p:grpSpPr>
        <p:grpSp>
          <p:nvGrpSpPr>
            <p:cNvPr id="20" name="Group 16"/>
            <p:cNvGrpSpPr/>
            <p:nvPr/>
          </p:nvGrpSpPr>
          <p:grpSpPr bwMode="auto">
            <a:xfrm>
              <a:off x="0" y="1911"/>
              <a:ext cx="8191" cy="755"/>
              <a:chOff x="0" y="1344"/>
              <a:chExt cx="5760" cy="531"/>
            </a:xfrm>
          </p:grpSpPr>
          <p:sp>
            <p:nvSpPr>
              <p:cNvPr id="22" name="Rectangle 8"/>
              <p:cNvSpPr>
                <a:spLocks noChangeArrowheads="1"/>
              </p:cNvSpPr>
              <p:nvPr/>
            </p:nvSpPr>
            <p:spPr bwMode="auto">
              <a:xfrm>
                <a:off x="0" y="1344"/>
                <a:ext cx="1014" cy="531"/>
              </a:xfrm>
              <a:prstGeom prst="rect">
                <a:avLst/>
              </a:prstGeom>
              <a:gradFill rotWithShape="1">
                <a:gsLst>
                  <a:gs pos="0">
                    <a:srgbClr val="FFFFFF">
                      <a:alpha val="20000"/>
                    </a:srgb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3" name="Rectangle 9"/>
              <p:cNvSpPr>
                <a:spLocks noChangeArrowheads="1"/>
              </p:cNvSpPr>
              <p:nvPr/>
            </p:nvSpPr>
            <p:spPr bwMode="auto">
              <a:xfrm>
                <a:off x="4804" y="1344"/>
                <a:ext cx="956" cy="531"/>
              </a:xfrm>
              <a:prstGeom prst="rect">
                <a:avLst/>
              </a:prstGeom>
              <a:gradFill rotWithShape="1">
                <a:gsLst>
                  <a:gs pos="0">
                    <a:schemeClr val="bg1"/>
                  </a:gs>
                  <a:gs pos="100000">
                    <a:srgbClr val="FFFFFF">
                      <a:alpha val="20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4" name="Rectangle 10"/>
              <p:cNvSpPr>
                <a:spLocks noChangeArrowheads="1"/>
              </p:cNvSpPr>
              <p:nvPr/>
            </p:nvSpPr>
            <p:spPr bwMode="auto">
              <a:xfrm>
                <a:off x="1002" y="1351"/>
                <a:ext cx="3818" cy="524"/>
              </a:xfrm>
              <a:prstGeom prst="rect">
                <a:avLst/>
              </a:prstGeom>
              <a:gradFill rotWithShape="1">
                <a:gsLst>
                  <a:gs pos="0">
                    <a:schemeClr val="bg1"/>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21" name="Rectangle 25"/>
            <p:cNvSpPr>
              <a:spLocks noChangeArrowheads="1"/>
            </p:cNvSpPr>
            <p:nvPr/>
          </p:nvSpPr>
          <p:spPr bwMode="auto">
            <a:xfrm>
              <a:off x="0" y="2833"/>
              <a:ext cx="8158" cy="124"/>
            </a:xfrm>
            <a:prstGeom prst="rect">
              <a:avLst/>
            </a:prstGeom>
            <a:gradFill rotWithShape="1">
              <a:gsLst>
                <a:gs pos="0">
                  <a:srgbClr val="000000"/>
                </a:gs>
                <a:gs pos="100000">
                  <a:srgbClr val="000000">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25" name="矩形 24"/>
          <p:cNvSpPr/>
          <p:nvPr/>
        </p:nvSpPr>
        <p:spPr>
          <a:xfrm>
            <a:off x="600501" y="561535"/>
            <a:ext cx="7098175" cy="738664"/>
          </a:xfrm>
          <a:prstGeom prst="rect">
            <a:avLst/>
          </a:prstGeom>
        </p:spPr>
        <p:txBody>
          <a:bodyPr wrap="square">
            <a:spAutoFit/>
          </a:bodyPr>
          <a:lstStyle/>
          <a:p>
            <a:pPr>
              <a:lnSpc>
                <a:spcPct val="150000"/>
              </a:lnSpc>
            </a:pPr>
            <a:r>
              <a:rPr lang="zh-CN" altLang="en-US" sz="28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二、我们</a:t>
            </a:r>
            <a:r>
              <a:rPr lang="zh-CN" altLang="en-US" sz="2800" b="1" dirty="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行动－基础</a:t>
            </a:r>
            <a:r>
              <a:rPr lang="zh-CN" altLang="en-US" sz="28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环境</a:t>
            </a:r>
            <a:endParaRPr lang="en-US" altLang="zh-CN" sz="2800" b="1" dirty="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42" name="矩形 32"/>
          <p:cNvSpPr>
            <a:spLocks noChangeArrowheads="1"/>
          </p:cNvSpPr>
          <p:nvPr/>
        </p:nvSpPr>
        <p:spPr bwMode="auto">
          <a:xfrm>
            <a:off x="495935" y="1496695"/>
            <a:ext cx="7487285" cy="518160"/>
          </a:xfrm>
          <a:prstGeom prst="rect">
            <a:avLst/>
          </a:prstGeom>
          <a:noFill/>
          <a:ln w="9525">
            <a:noFill/>
            <a:miter lim="800000"/>
          </a:ln>
        </p:spPr>
        <p:txBody>
          <a:bodyPr wrap="square">
            <a:spAutoFit/>
          </a:bodyPr>
          <a:lstStyle/>
          <a:p>
            <a:r>
              <a:rPr lang="zh-CN" altLang="en-US" sz="2800" b="1">
                <a:solidFill>
                  <a:srgbClr val="FFFF00"/>
                </a:solidFill>
                <a:latin typeface="楷体" panose="02010609060101010101" pitchFamily="49" charset="-122"/>
                <a:ea typeface="楷体" panose="02010609060101010101" pitchFamily="49" charset="-122"/>
                <a:sym typeface="+mn-ea"/>
              </a:rPr>
              <a:t>构建</a:t>
            </a:r>
            <a:r>
              <a:rPr lang="en-US" altLang="zh-CN" sz="2800" b="1">
                <a:solidFill>
                  <a:srgbClr val="FFFF00"/>
                </a:solidFill>
                <a:latin typeface="楷体" panose="02010609060101010101" pitchFamily="49" charset="-122"/>
                <a:ea typeface="楷体" panose="02010609060101010101" pitchFamily="49" charset="-122"/>
                <a:sym typeface="+mn-ea"/>
              </a:rPr>
              <a:t>“</a:t>
            </a:r>
            <a:r>
              <a:rPr lang="zh-CN" altLang="en-US" sz="2800" b="1">
                <a:solidFill>
                  <a:srgbClr val="FFFF00"/>
                </a:solidFill>
                <a:latin typeface="楷体" panose="02010609060101010101" pitchFamily="49" charset="-122"/>
                <a:ea typeface="楷体" panose="02010609060101010101" pitchFamily="49" charset="-122"/>
                <a:sym typeface="+mn-ea"/>
              </a:rPr>
              <a:t>云</a:t>
            </a:r>
            <a:r>
              <a:rPr lang="en-US" altLang="zh-CN" sz="2800" b="1" dirty="0" smtClean="0">
                <a:solidFill>
                  <a:srgbClr val="FFFF00"/>
                </a:solidFill>
                <a:latin typeface="楷体" panose="02010609060101010101" pitchFamily="49" charset="-122"/>
                <a:ea typeface="楷体" panose="02010609060101010101" pitchFamily="49" charset="-122"/>
                <a:sym typeface="+mn-ea"/>
              </a:rPr>
              <a:t>+</a:t>
            </a:r>
            <a:r>
              <a:rPr lang="zh-CN" altLang="en-US" sz="2800" b="1" dirty="0" smtClean="0">
                <a:solidFill>
                  <a:srgbClr val="FFFF00"/>
                </a:solidFill>
                <a:latin typeface="楷体" panose="02010609060101010101" pitchFamily="49" charset="-122"/>
                <a:ea typeface="楷体" panose="02010609060101010101" pitchFamily="49" charset="-122"/>
                <a:sym typeface="+mn-ea"/>
              </a:rPr>
              <a:t>端</a:t>
            </a:r>
            <a:r>
              <a:rPr lang="en-US" altLang="zh-CN" sz="2800" b="1" dirty="0" smtClean="0">
                <a:solidFill>
                  <a:srgbClr val="FFFF00"/>
                </a:solidFill>
                <a:latin typeface="楷体" panose="02010609060101010101" pitchFamily="49" charset="-122"/>
                <a:ea typeface="楷体" panose="02010609060101010101" pitchFamily="49" charset="-122"/>
                <a:sym typeface="+mn-ea"/>
              </a:rPr>
              <a:t>”</a:t>
            </a:r>
            <a:r>
              <a:rPr lang="zh-CN" altLang="en-US" sz="2800" b="1" dirty="0" smtClean="0">
                <a:solidFill>
                  <a:srgbClr val="FFFF00"/>
                </a:solidFill>
                <a:latin typeface="楷体" panose="02010609060101010101" pitchFamily="49" charset="-122"/>
                <a:ea typeface="楷体" panose="02010609060101010101" pitchFamily="49" charset="-122"/>
                <a:sym typeface="+mn-ea"/>
              </a:rPr>
              <a:t>的智慧教育环境</a:t>
            </a:r>
            <a:r>
              <a:rPr lang="en-US" altLang="zh-CN" sz="2800" b="1">
                <a:solidFill>
                  <a:srgbClr val="FFFF00"/>
                </a:solidFill>
                <a:latin typeface="楷体" panose="02010609060101010101" pitchFamily="49" charset="-122"/>
                <a:ea typeface="楷体" panose="02010609060101010101" pitchFamily="49" charset="-122"/>
                <a:sym typeface="+mn-ea"/>
              </a:rPr>
              <a:t>”</a:t>
            </a:r>
            <a:endParaRPr lang="zh-CN" altLang="en-US" sz="2800" b="1" i="1">
              <a:solidFill>
                <a:srgbClr val="FFFF00"/>
              </a:solidFill>
              <a:latin typeface="楷体" panose="02010609060101010101" pitchFamily="49" charset="-122"/>
              <a:ea typeface="楷体" panose="02010609060101010101" pitchFamily="49" charset="-122"/>
              <a:sym typeface="+mn-ea"/>
            </a:endParaRPr>
          </a:p>
        </p:txBody>
      </p:sp>
      <p:sp>
        <p:nvSpPr>
          <p:cNvPr id="5" name="云形 4"/>
          <p:cNvSpPr/>
          <p:nvPr/>
        </p:nvSpPr>
        <p:spPr>
          <a:xfrm>
            <a:off x="2771001" y="2062352"/>
            <a:ext cx="3155635" cy="1799721"/>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800" b="1" dirty="0" smtClean="0">
                <a:ln w="12700">
                  <a:solidFill>
                    <a:schemeClr val="accent1"/>
                  </a:solidFill>
                  <a:prstDash val="solid"/>
                </a:ln>
                <a:solidFill>
                  <a:srgbClr val="00B050"/>
                </a:solidFill>
                <a:effectLst>
                  <a:outerShdw dist="38100" dir="2640000" algn="bl" rotWithShape="0">
                    <a:schemeClr val="accent1"/>
                  </a:outerShdw>
                </a:effectLst>
                <a:latin typeface="微软雅黑" panose="020B0503020204020204" pitchFamily="34" charset="-122"/>
                <a:ea typeface="微软雅黑" panose="020B0503020204020204" pitchFamily="34" charset="-122"/>
              </a:rPr>
              <a:t>教育云</a:t>
            </a:r>
            <a:endParaRPr lang="zh-CN" altLang="en-US" sz="2800" b="1" dirty="0">
              <a:ln w="12700">
                <a:solidFill>
                  <a:schemeClr val="accent1"/>
                </a:solidFill>
                <a:prstDash val="solid"/>
              </a:ln>
              <a:solidFill>
                <a:srgbClr val="00B050"/>
              </a:solidFill>
              <a:effectLst>
                <a:outerShdw dist="38100" dir="2640000" algn="bl" rotWithShape="0">
                  <a:schemeClr val="accent1"/>
                </a:outerShdw>
              </a:effectLst>
              <a:latin typeface="微软雅黑" panose="020B0503020204020204" pitchFamily="34" charset="-122"/>
              <a:ea typeface="微软雅黑" panose="020B0503020204020204" pitchFamily="34" charset="-122"/>
            </a:endParaRPr>
          </a:p>
        </p:txBody>
      </p:sp>
      <p:sp>
        <p:nvSpPr>
          <p:cNvPr id="2" name="左大括号 1"/>
          <p:cNvSpPr/>
          <p:nvPr/>
        </p:nvSpPr>
        <p:spPr>
          <a:xfrm rot="5400000">
            <a:off x="4187112" y="369939"/>
            <a:ext cx="1195593" cy="7953914"/>
          </a:xfrm>
          <a:prstGeom prst="leftBrace">
            <a:avLst/>
          </a:prstGeom>
          <a:ln w="38100"/>
        </p:spPr>
        <p:style>
          <a:lnRef idx="1">
            <a:schemeClr val="accent4"/>
          </a:lnRef>
          <a:fillRef idx="0">
            <a:schemeClr val="accent4"/>
          </a:fillRef>
          <a:effectRef idx="0">
            <a:schemeClr val="accent4"/>
          </a:effectRef>
          <a:fontRef idx="minor">
            <a:schemeClr val="tx1"/>
          </a:fontRef>
        </p:style>
        <p:txBody>
          <a:bodyPr rtlCol="0" anchor="ctr"/>
          <a:lstStyle/>
          <a:p>
            <a:pPr algn="ctr"/>
            <a:endParaRPr lang="zh-CN" altLang="en-US"/>
          </a:p>
        </p:txBody>
      </p:sp>
      <p:sp>
        <p:nvSpPr>
          <p:cNvPr id="3" name="文本框 2"/>
          <p:cNvSpPr txBox="1"/>
          <p:nvPr/>
        </p:nvSpPr>
        <p:spPr>
          <a:xfrm>
            <a:off x="739279" y="4477968"/>
            <a:ext cx="615553" cy="1289797"/>
          </a:xfrm>
          <a:prstGeom prst="rect">
            <a:avLst/>
          </a:prstGeom>
          <a:noFill/>
        </p:spPr>
        <p:txBody>
          <a:bodyPr vert="eaVert" wrap="square" rtlCol="0">
            <a:spAutoFit/>
          </a:bodyPr>
          <a:lstStyle/>
          <a:p>
            <a:r>
              <a:rPr lang="zh-CN" altLang="en-US" sz="2800" b="1" dirty="0" smtClean="0">
                <a:solidFill>
                  <a:schemeClr val="bg1"/>
                </a:solidFill>
                <a:latin typeface="楷体" panose="02010609060101010101" pitchFamily="49" charset="-122"/>
                <a:ea typeface="楷体" panose="02010609060101010101" pitchFamily="49" charset="-122"/>
              </a:rPr>
              <a:t>计算机</a:t>
            </a:r>
            <a:endParaRPr lang="zh-CN" altLang="en-US" sz="2800" b="1" dirty="0">
              <a:solidFill>
                <a:schemeClr val="bg1"/>
              </a:solidFill>
              <a:latin typeface="楷体" panose="02010609060101010101" pitchFamily="49" charset="-122"/>
              <a:ea typeface="楷体" panose="02010609060101010101" pitchFamily="49" charset="-122"/>
            </a:endParaRPr>
          </a:p>
        </p:txBody>
      </p:sp>
      <p:sp>
        <p:nvSpPr>
          <p:cNvPr id="7" name="文本框 6"/>
          <p:cNvSpPr txBox="1"/>
          <p:nvPr/>
        </p:nvSpPr>
        <p:spPr>
          <a:xfrm>
            <a:off x="1477662" y="4477968"/>
            <a:ext cx="615553" cy="1651379"/>
          </a:xfrm>
          <a:prstGeom prst="rect">
            <a:avLst/>
          </a:prstGeom>
          <a:noFill/>
        </p:spPr>
        <p:txBody>
          <a:bodyPr vert="eaVert" wrap="square" rtlCol="0">
            <a:spAutoFit/>
          </a:bodyPr>
          <a:lstStyle/>
          <a:p>
            <a:r>
              <a:rPr lang="zh-CN" altLang="en-US" sz="2800" b="1" dirty="0" smtClean="0">
                <a:solidFill>
                  <a:schemeClr val="bg1"/>
                </a:solidFill>
                <a:latin typeface="楷体" panose="02010609060101010101" pitchFamily="49" charset="-122"/>
                <a:ea typeface="楷体" panose="02010609060101010101" pitchFamily="49" charset="-122"/>
              </a:rPr>
              <a:t>平板电脑</a:t>
            </a:r>
            <a:endParaRPr lang="zh-CN" altLang="en-US" sz="2800" b="1" dirty="0">
              <a:solidFill>
                <a:schemeClr val="bg1"/>
              </a:solidFill>
              <a:latin typeface="楷体" panose="02010609060101010101" pitchFamily="49" charset="-122"/>
              <a:ea typeface="楷体" panose="02010609060101010101" pitchFamily="49" charset="-122"/>
            </a:endParaRPr>
          </a:p>
        </p:txBody>
      </p:sp>
      <p:sp>
        <p:nvSpPr>
          <p:cNvPr id="8" name="文本框 7"/>
          <p:cNvSpPr txBox="1"/>
          <p:nvPr/>
        </p:nvSpPr>
        <p:spPr>
          <a:xfrm>
            <a:off x="2216045" y="4477968"/>
            <a:ext cx="615553" cy="1651379"/>
          </a:xfrm>
          <a:prstGeom prst="rect">
            <a:avLst/>
          </a:prstGeom>
          <a:noFill/>
        </p:spPr>
        <p:txBody>
          <a:bodyPr vert="eaVert" wrap="square" rtlCol="0">
            <a:spAutoFit/>
          </a:bodyPr>
          <a:lstStyle/>
          <a:p>
            <a:r>
              <a:rPr lang="zh-CN" altLang="en-US" sz="2800" b="1" dirty="0" smtClean="0">
                <a:solidFill>
                  <a:schemeClr val="bg1"/>
                </a:solidFill>
                <a:latin typeface="楷体" panose="02010609060101010101" pitchFamily="49" charset="-122"/>
                <a:ea typeface="楷体" panose="02010609060101010101" pitchFamily="49" charset="-122"/>
              </a:rPr>
              <a:t>电子白板</a:t>
            </a:r>
            <a:endParaRPr lang="zh-CN" altLang="en-US" sz="2800" b="1" dirty="0">
              <a:solidFill>
                <a:schemeClr val="bg1"/>
              </a:solidFill>
              <a:latin typeface="楷体" panose="02010609060101010101" pitchFamily="49" charset="-122"/>
              <a:ea typeface="楷体" panose="02010609060101010101" pitchFamily="49" charset="-122"/>
            </a:endParaRPr>
          </a:p>
        </p:txBody>
      </p:sp>
      <p:sp>
        <p:nvSpPr>
          <p:cNvPr id="9" name="文本框 8"/>
          <p:cNvSpPr txBox="1"/>
          <p:nvPr/>
        </p:nvSpPr>
        <p:spPr>
          <a:xfrm>
            <a:off x="2961308" y="4504746"/>
            <a:ext cx="615553" cy="1651379"/>
          </a:xfrm>
          <a:prstGeom prst="rect">
            <a:avLst/>
          </a:prstGeom>
          <a:noFill/>
        </p:spPr>
        <p:txBody>
          <a:bodyPr vert="eaVert" wrap="square" rtlCol="0">
            <a:spAutoFit/>
          </a:bodyPr>
          <a:lstStyle/>
          <a:p>
            <a:r>
              <a:rPr lang="zh-CN" altLang="en-US" sz="2800" b="1" dirty="0" smtClean="0">
                <a:solidFill>
                  <a:schemeClr val="bg1"/>
                </a:solidFill>
                <a:latin typeface="楷体" panose="02010609060101010101" pitchFamily="49" charset="-122"/>
                <a:ea typeface="楷体" panose="02010609060101010101" pitchFamily="49" charset="-122"/>
              </a:rPr>
              <a:t>录播教室</a:t>
            </a:r>
            <a:endParaRPr lang="zh-CN" altLang="en-US" sz="2800" b="1" dirty="0">
              <a:solidFill>
                <a:schemeClr val="bg1"/>
              </a:solidFill>
              <a:latin typeface="楷体" panose="02010609060101010101" pitchFamily="49" charset="-122"/>
              <a:ea typeface="楷体" panose="02010609060101010101" pitchFamily="49" charset="-122"/>
            </a:endParaRPr>
          </a:p>
        </p:txBody>
      </p:sp>
      <p:sp>
        <p:nvSpPr>
          <p:cNvPr id="10" name="文本框 9"/>
          <p:cNvSpPr txBox="1"/>
          <p:nvPr/>
        </p:nvSpPr>
        <p:spPr>
          <a:xfrm>
            <a:off x="3728138" y="4477967"/>
            <a:ext cx="615553" cy="1651379"/>
          </a:xfrm>
          <a:prstGeom prst="rect">
            <a:avLst/>
          </a:prstGeom>
          <a:noFill/>
        </p:spPr>
        <p:txBody>
          <a:bodyPr vert="eaVert" wrap="square" rtlCol="0">
            <a:spAutoFit/>
          </a:bodyPr>
          <a:lstStyle/>
          <a:p>
            <a:r>
              <a:rPr lang="zh-CN" altLang="en-US" sz="2800" b="1" dirty="0" smtClean="0">
                <a:solidFill>
                  <a:schemeClr val="bg1"/>
                </a:solidFill>
                <a:latin typeface="楷体" panose="02010609060101010101" pitchFamily="49" charset="-122"/>
                <a:ea typeface="楷体" panose="02010609060101010101" pitchFamily="49" charset="-122"/>
              </a:rPr>
              <a:t>智能手机</a:t>
            </a:r>
            <a:endParaRPr lang="zh-CN" altLang="en-US" sz="2800" b="1" dirty="0">
              <a:solidFill>
                <a:schemeClr val="bg1"/>
              </a:solidFill>
              <a:latin typeface="楷体" panose="02010609060101010101" pitchFamily="49" charset="-122"/>
              <a:ea typeface="楷体" panose="02010609060101010101" pitchFamily="49" charset="-122"/>
            </a:endParaRPr>
          </a:p>
        </p:txBody>
      </p:sp>
      <p:sp>
        <p:nvSpPr>
          <p:cNvPr id="11" name="文本框 10"/>
          <p:cNvSpPr txBox="1"/>
          <p:nvPr/>
        </p:nvSpPr>
        <p:spPr>
          <a:xfrm>
            <a:off x="4505104" y="4465822"/>
            <a:ext cx="615553" cy="2044160"/>
          </a:xfrm>
          <a:prstGeom prst="rect">
            <a:avLst/>
          </a:prstGeom>
          <a:noFill/>
        </p:spPr>
        <p:txBody>
          <a:bodyPr vert="eaVert" wrap="square" rtlCol="0">
            <a:spAutoFit/>
          </a:bodyPr>
          <a:lstStyle/>
          <a:p>
            <a:r>
              <a:rPr lang="zh-CN" altLang="en-US" sz="2800" b="1" dirty="0" smtClean="0">
                <a:solidFill>
                  <a:schemeClr val="bg1"/>
                </a:solidFill>
                <a:latin typeface="楷体" panose="02010609060101010101" pitchFamily="49" charset="-122"/>
                <a:ea typeface="楷体" panose="02010609060101010101" pitchFamily="49" charset="-122"/>
              </a:rPr>
              <a:t>校园电视台</a:t>
            </a:r>
            <a:endParaRPr lang="zh-CN" altLang="en-US" sz="2800" b="1" dirty="0">
              <a:solidFill>
                <a:schemeClr val="bg1"/>
              </a:solidFill>
              <a:latin typeface="楷体" panose="02010609060101010101" pitchFamily="49" charset="-122"/>
              <a:ea typeface="楷体" panose="02010609060101010101" pitchFamily="49" charset="-122"/>
            </a:endParaRPr>
          </a:p>
        </p:txBody>
      </p:sp>
      <p:sp>
        <p:nvSpPr>
          <p:cNvPr id="12" name="文本框 11"/>
          <p:cNvSpPr txBox="1"/>
          <p:nvPr/>
        </p:nvSpPr>
        <p:spPr>
          <a:xfrm>
            <a:off x="5250367" y="4465822"/>
            <a:ext cx="615553" cy="2044160"/>
          </a:xfrm>
          <a:prstGeom prst="rect">
            <a:avLst/>
          </a:prstGeom>
          <a:noFill/>
        </p:spPr>
        <p:txBody>
          <a:bodyPr vert="eaVert" wrap="square" rtlCol="0">
            <a:spAutoFit/>
          </a:bodyPr>
          <a:lstStyle/>
          <a:p>
            <a:r>
              <a:rPr lang="zh-CN" altLang="en-US" sz="2800" b="1" dirty="0" smtClean="0">
                <a:solidFill>
                  <a:schemeClr val="bg1"/>
                </a:solidFill>
                <a:latin typeface="楷体" panose="02010609060101010101" pitchFamily="49" charset="-122"/>
                <a:ea typeface="楷体" panose="02010609060101010101" pitchFamily="49" charset="-122"/>
              </a:rPr>
              <a:t>监控系统</a:t>
            </a:r>
            <a:endParaRPr lang="zh-CN" altLang="en-US" sz="2800" b="1" dirty="0">
              <a:solidFill>
                <a:schemeClr val="bg1"/>
              </a:solidFill>
              <a:latin typeface="楷体" panose="02010609060101010101" pitchFamily="49" charset="-122"/>
              <a:ea typeface="楷体" panose="02010609060101010101" pitchFamily="49" charset="-122"/>
            </a:endParaRPr>
          </a:p>
        </p:txBody>
      </p:sp>
      <p:sp>
        <p:nvSpPr>
          <p:cNvPr id="13" name="文本框 12"/>
          <p:cNvSpPr txBox="1"/>
          <p:nvPr/>
        </p:nvSpPr>
        <p:spPr>
          <a:xfrm>
            <a:off x="6079710" y="4477968"/>
            <a:ext cx="615553" cy="2044160"/>
          </a:xfrm>
          <a:prstGeom prst="rect">
            <a:avLst/>
          </a:prstGeom>
          <a:noFill/>
        </p:spPr>
        <p:txBody>
          <a:bodyPr vert="eaVert" wrap="square" rtlCol="0">
            <a:spAutoFit/>
          </a:bodyPr>
          <a:lstStyle/>
          <a:p>
            <a:r>
              <a:rPr lang="zh-CN" altLang="en-US" sz="2800" b="1" dirty="0" smtClean="0">
                <a:solidFill>
                  <a:schemeClr val="bg1"/>
                </a:solidFill>
                <a:latin typeface="楷体" panose="02010609060101010101" pitchFamily="49" charset="-122"/>
                <a:ea typeface="楷体" panose="02010609060101010101" pitchFamily="49" charset="-122"/>
              </a:rPr>
              <a:t>扫描设备</a:t>
            </a:r>
            <a:endParaRPr lang="zh-CN" altLang="en-US" sz="2800" b="1" dirty="0">
              <a:solidFill>
                <a:schemeClr val="bg1"/>
              </a:solidFill>
              <a:latin typeface="楷体" panose="02010609060101010101" pitchFamily="49" charset="-122"/>
              <a:ea typeface="楷体" panose="02010609060101010101" pitchFamily="49" charset="-122"/>
            </a:endParaRPr>
          </a:p>
        </p:txBody>
      </p:sp>
      <p:sp>
        <p:nvSpPr>
          <p:cNvPr id="14" name="文本框 13"/>
          <p:cNvSpPr txBox="1"/>
          <p:nvPr/>
        </p:nvSpPr>
        <p:spPr>
          <a:xfrm>
            <a:off x="6695263" y="4542251"/>
            <a:ext cx="615553" cy="2044160"/>
          </a:xfrm>
          <a:prstGeom prst="rect">
            <a:avLst/>
          </a:prstGeom>
          <a:noFill/>
        </p:spPr>
        <p:txBody>
          <a:bodyPr vert="eaVert" wrap="square" rtlCol="0">
            <a:spAutoFit/>
          </a:bodyPr>
          <a:lstStyle/>
          <a:p>
            <a:r>
              <a:rPr lang="zh-CN" altLang="en-US" sz="2800" b="1" dirty="0" smtClean="0">
                <a:solidFill>
                  <a:schemeClr val="bg1"/>
                </a:solidFill>
                <a:latin typeface="楷体" panose="02010609060101010101" pitchFamily="49" charset="-122"/>
                <a:ea typeface="楷体" panose="02010609060101010101" pitchFamily="49" charset="-122"/>
              </a:rPr>
              <a:t>刷卡设备</a:t>
            </a:r>
            <a:endParaRPr lang="zh-CN" altLang="en-US" sz="2800" b="1" dirty="0">
              <a:solidFill>
                <a:schemeClr val="bg1"/>
              </a:solidFill>
              <a:latin typeface="楷体" panose="02010609060101010101" pitchFamily="49" charset="-122"/>
              <a:ea typeface="楷体" panose="02010609060101010101" pitchFamily="49" charset="-122"/>
            </a:endParaRPr>
          </a:p>
        </p:txBody>
      </p:sp>
      <p:sp>
        <p:nvSpPr>
          <p:cNvPr id="15" name="文本框 14"/>
          <p:cNvSpPr txBox="1"/>
          <p:nvPr/>
        </p:nvSpPr>
        <p:spPr>
          <a:xfrm>
            <a:off x="7887001" y="4490388"/>
            <a:ext cx="615553" cy="2044160"/>
          </a:xfrm>
          <a:prstGeom prst="rect">
            <a:avLst/>
          </a:prstGeom>
          <a:noFill/>
        </p:spPr>
        <p:txBody>
          <a:bodyPr vert="eaVert" wrap="square" rtlCol="0">
            <a:spAutoFit/>
          </a:bodyPr>
          <a:lstStyle/>
          <a:p>
            <a:r>
              <a:rPr lang="en-US" altLang="zh-CN" sz="2800" b="1" dirty="0">
                <a:solidFill>
                  <a:schemeClr val="bg1"/>
                </a:solidFill>
                <a:latin typeface="楷体" panose="02010609060101010101" pitchFamily="49" charset="-122"/>
                <a:ea typeface="楷体" panose="02010609060101010101" pitchFamily="49" charset="-122"/>
              </a:rPr>
              <a:t>…… ……</a:t>
            </a:r>
            <a:endParaRPr lang="zh-CN" altLang="en-US" sz="2800" b="1" dirty="0">
              <a:solidFill>
                <a:schemeClr val="bg1"/>
              </a:solidFill>
              <a:latin typeface="楷体" panose="02010609060101010101" pitchFamily="49" charset="-122"/>
              <a:ea typeface="楷体" panose="02010609060101010101" pitchFamily="49" charset="-122"/>
            </a:endParaRPr>
          </a:p>
        </p:txBody>
      </p:sp>
      <p:sp>
        <p:nvSpPr>
          <p:cNvPr id="16" name="文本框 15"/>
          <p:cNvSpPr txBox="1"/>
          <p:nvPr/>
        </p:nvSpPr>
        <p:spPr>
          <a:xfrm>
            <a:off x="7346539" y="4542251"/>
            <a:ext cx="615553" cy="2044160"/>
          </a:xfrm>
          <a:prstGeom prst="rect">
            <a:avLst/>
          </a:prstGeom>
          <a:noFill/>
        </p:spPr>
        <p:txBody>
          <a:bodyPr vert="eaVert" wrap="square" rtlCol="0">
            <a:spAutoFit/>
          </a:bodyPr>
          <a:lstStyle/>
          <a:p>
            <a:r>
              <a:rPr lang="zh-CN" altLang="en-US" sz="2800" b="1" dirty="0" smtClean="0">
                <a:solidFill>
                  <a:schemeClr val="bg1"/>
                </a:solidFill>
                <a:latin typeface="楷体" panose="02010609060101010101" pitchFamily="49" charset="-122"/>
                <a:ea typeface="楷体" panose="02010609060101010101" pitchFamily="49" charset="-122"/>
              </a:rPr>
              <a:t>传感器</a:t>
            </a:r>
            <a:endParaRPr lang="zh-CN" altLang="en-US" sz="2800" b="1" dirty="0">
              <a:solidFill>
                <a:schemeClr val="bg1"/>
              </a:solidFill>
              <a:latin typeface="楷体" panose="02010609060101010101" pitchFamily="49" charset="-122"/>
              <a:ea typeface="楷体" panose="02010609060101010101" pitchFamily="49" charset="-122"/>
            </a:endParaRPr>
          </a:p>
        </p:txBody>
      </p:sp>
      <p:sp>
        <p:nvSpPr>
          <p:cNvPr id="6" name="文本框 5"/>
          <p:cNvSpPr txBox="1"/>
          <p:nvPr/>
        </p:nvSpPr>
        <p:spPr>
          <a:xfrm>
            <a:off x="-32916" y="4346896"/>
            <a:ext cx="1031051" cy="1107996"/>
          </a:xfrm>
          <a:prstGeom prst="rect">
            <a:avLst/>
          </a:prstGeom>
          <a:noFill/>
        </p:spPr>
        <p:txBody>
          <a:bodyPr wrap="none" rtlCol="0">
            <a:spAutoFit/>
          </a:bodyPr>
          <a:lstStyle/>
          <a:p>
            <a:r>
              <a:rPr lang="zh-CN" altLang="en-US" sz="6600" dirty="0" smtClean="0">
                <a:solidFill>
                  <a:srgbClr val="FF0000"/>
                </a:solidFill>
                <a:latin typeface="黑体" panose="02010609060101010101" pitchFamily="49" charset="-122"/>
                <a:ea typeface="黑体" panose="02010609060101010101" pitchFamily="49" charset="-122"/>
              </a:rPr>
              <a:t>端</a:t>
            </a:r>
            <a:endParaRPr lang="zh-CN" altLang="en-US" sz="6600" dirty="0">
              <a:solidFill>
                <a:srgbClr val="FF0000"/>
              </a:solidFill>
              <a:latin typeface="黑体" panose="02010609060101010101" pitchFamily="49" charset="-122"/>
              <a:ea typeface="黑体" panose="02010609060101010101" pitchFamily="49" charset="-122"/>
            </a:endParaRPr>
          </a:p>
        </p:txBody>
      </p:sp>
      <p:sp>
        <p:nvSpPr>
          <p:cNvPr id="18" name="文本框 17"/>
          <p:cNvSpPr txBox="1"/>
          <p:nvPr/>
        </p:nvSpPr>
        <p:spPr>
          <a:xfrm>
            <a:off x="48902" y="2302023"/>
            <a:ext cx="1031051" cy="1107996"/>
          </a:xfrm>
          <a:prstGeom prst="rect">
            <a:avLst/>
          </a:prstGeom>
          <a:noFill/>
        </p:spPr>
        <p:txBody>
          <a:bodyPr wrap="none" rtlCol="0">
            <a:spAutoFit/>
          </a:bodyPr>
          <a:lstStyle/>
          <a:p>
            <a:r>
              <a:rPr lang="zh-CN" altLang="en-US" sz="6600" dirty="0" smtClean="0">
                <a:solidFill>
                  <a:srgbClr val="FF0000"/>
                </a:solidFill>
                <a:latin typeface="黑体" panose="02010609060101010101" pitchFamily="49" charset="-122"/>
                <a:ea typeface="黑体" panose="02010609060101010101" pitchFamily="49" charset="-122"/>
              </a:rPr>
              <a:t>云</a:t>
            </a:r>
            <a:endParaRPr lang="zh-CN" altLang="en-US" sz="6600" dirty="0">
              <a:solidFill>
                <a:srgbClr val="FF0000"/>
              </a:solidFill>
              <a:latin typeface="黑体" panose="02010609060101010101" pitchFamily="49" charset="-122"/>
              <a:ea typeface="黑体" panose="02010609060101010101" pitchFamily="49" charset="-122"/>
            </a:endParaRPr>
          </a:p>
        </p:txBody>
      </p:sp>
      <p:sp>
        <p:nvSpPr>
          <p:cNvPr id="19" name="文本框 18"/>
          <p:cNvSpPr txBox="1"/>
          <p:nvPr/>
        </p:nvSpPr>
        <p:spPr>
          <a:xfrm>
            <a:off x="260497" y="3367351"/>
            <a:ext cx="607859" cy="1107996"/>
          </a:xfrm>
          <a:prstGeom prst="rect">
            <a:avLst/>
          </a:prstGeom>
          <a:noFill/>
        </p:spPr>
        <p:txBody>
          <a:bodyPr wrap="none" rtlCol="0">
            <a:spAutoFit/>
          </a:bodyPr>
          <a:lstStyle/>
          <a:p>
            <a:r>
              <a:rPr lang="en-US" altLang="zh-CN" sz="6600" dirty="0" smtClean="0">
                <a:solidFill>
                  <a:srgbClr val="FF0000"/>
                </a:solidFill>
                <a:latin typeface="黑体" panose="02010609060101010101" pitchFamily="49" charset="-122"/>
                <a:ea typeface="黑体" panose="02010609060101010101" pitchFamily="49" charset="-122"/>
              </a:rPr>
              <a:t>+</a:t>
            </a:r>
            <a:endParaRPr lang="zh-CN" altLang="en-US" sz="6600" dirty="0">
              <a:solidFill>
                <a:srgbClr val="FF0000"/>
              </a:solidFill>
              <a:latin typeface="黑体" panose="02010609060101010101" pitchFamily="49" charset="-122"/>
              <a:ea typeface="黑体" panose="02010609060101010101" pitchFamily="49" charset="-122"/>
            </a:endParaRPr>
          </a:p>
        </p:txBody>
      </p:sp>
      <p:grpSp>
        <p:nvGrpSpPr>
          <p:cNvPr id="17" name="Group 44"/>
          <p:cNvGrpSpPr/>
          <p:nvPr/>
        </p:nvGrpSpPr>
        <p:grpSpPr bwMode="auto">
          <a:xfrm>
            <a:off x="-244021" y="496620"/>
            <a:ext cx="9186129" cy="867748"/>
            <a:chOff x="0" y="1911"/>
            <a:chExt cx="8191" cy="1046"/>
          </a:xfrm>
        </p:grpSpPr>
        <p:grpSp>
          <p:nvGrpSpPr>
            <p:cNvPr id="20" name="Group 16"/>
            <p:cNvGrpSpPr/>
            <p:nvPr/>
          </p:nvGrpSpPr>
          <p:grpSpPr bwMode="auto">
            <a:xfrm>
              <a:off x="0" y="1911"/>
              <a:ext cx="8191" cy="755"/>
              <a:chOff x="0" y="1344"/>
              <a:chExt cx="5760" cy="531"/>
            </a:xfrm>
          </p:grpSpPr>
          <p:sp>
            <p:nvSpPr>
              <p:cNvPr id="22" name="Rectangle 8"/>
              <p:cNvSpPr>
                <a:spLocks noChangeArrowheads="1"/>
              </p:cNvSpPr>
              <p:nvPr/>
            </p:nvSpPr>
            <p:spPr bwMode="auto">
              <a:xfrm>
                <a:off x="0" y="1344"/>
                <a:ext cx="1014" cy="531"/>
              </a:xfrm>
              <a:prstGeom prst="rect">
                <a:avLst/>
              </a:prstGeom>
              <a:gradFill rotWithShape="1">
                <a:gsLst>
                  <a:gs pos="0">
                    <a:srgbClr val="FFFFFF">
                      <a:alpha val="20000"/>
                    </a:srgb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3" name="Rectangle 9"/>
              <p:cNvSpPr>
                <a:spLocks noChangeArrowheads="1"/>
              </p:cNvSpPr>
              <p:nvPr/>
            </p:nvSpPr>
            <p:spPr bwMode="auto">
              <a:xfrm>
                <a:off x="4804" y="1344"/>
                <a:ext cx="956" cy="531"/>
              </a:xfrm>
              <a:prstGeom prst="rect">
                <a:avLst/>
              </a:prstGeom>
              <a:gradFill rotWithShape="1">
                <a:gsLst>
                  <a:gs pos="0">
                    <a:schemeClr val="bg1"/>
                  </a:gs>
                  <a:gs pos="100000">
                    <a:srgbClr val="FFFFFF">
                      <a:alpha val="20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4" name="Rectangle 10"/>
              <p:cNvSpPr>
                <a:spLocks noChangeArrowheads="1"/>
              </p:cNvSpPr>
              <p:nvPr/>
            </p:nvSpPr>
            <p:spPr bwMode="auto">
              <a:xfrm>
                <a:off x="1002" y="1351"/>
                <a:ext cx="3818" cy="524"/>
              </a:xfrm>
              <a:prstGeom prst="rect">
                <a:avLst/>
              </a:prstGeom>
              <a:gradFill rotWithShape="1">
                <a:gsLst>
                  <a:gs pos="0">
                    <a:schemeClr val="bg1"/>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21" name="Rectangle 25"/>
            <p:cNvSpPr>
              <a:spLocks noChangeArrowheads="1"/>
            </p:cNvSpPr>
            <p:nvPr/>
          </p:nvSpPr>
          <p:spPr bwMode="auto">
            <a:xfrm>
              <a:off x="0" y="2833"/>
              <a:ext cx="8158" cy="124"/>
            </a:xfrm>
            <a:prstGeom prst="rect">
              <a:avLst/>
            </a:prstGeom>
            <a:gradFill rotWithShape="1">
              <a:gsLst>
                <a:gs pos="0">
                  <a:srgbClr val="000000"/>
                </a:gs>
                <a:gs pos="100000">
                  <a:srgbClr val="000000">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25" name="矩形 24"/>
          <p:cNvSpPr/>
          <p:nvPr/>
        </p:nvSpPr>
        <p:spPr>
          <a:xfrm>
            <a:off x="690036" y="440250"/>
            <a:ext cx="7098175" cy="738664"/>
          </a:xfrm>
          <a:prstGeom prst="rect">
            <a:avLst/>
          </a:prstGeom>
        </p:spPr>
        <p:txBody>
          <a:bodyPr wrap="square">
            <a:spAutoFit/>
          </a:bodyPr>
          <a:lstStyle/>
          <a:p>
            <a:pPr>
              <a:lnSpc>
                <a:spcPct val="150000"/>
              </a:lnSpc>
            </a:pPr>
            <a:r>
              <a:rPr lang="zh-CN" altLang="en-US" sz="28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二、我们</a:t>
            </a:r>
            <a:r>
              <a:rPr lang="zh-CN" altLang="en-US" sz="2800" b="1" dirty="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行动－基础</a:t>
            </a:r>
            <a:r>
              <a:rPr lang="zh-CN" altLang="en-US" sz="28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环境</a:t>
            </a:r>
            <a:endParaRPr lang="en-US" altLang="zh-CN" sz="2800" b="1" dirty="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81642" y="651083"/>
            <a:ext cx="8214015" cy="4951432"/>
          </a:xfrm>
        </p:spPr>
        <p:txBody>
          <a:bodyPr/>
          <a:lstStyle/>
          <a:p>
            <a:pPr marL="0" indent="0">
              <a:lnSpc>
                <a:spcPct val="150000"/>
              </a:lnSpc>
              <a:buNone/>
            </a:pPr>
            <a:r>
              <a:rPr lang="zh-CN" altLang="en-US" sz="4800" b="1" dirty="0" smtClean="0">
                <a:ln cap="rnd">
                  <a:solidFill>
                    <a:schemeClr val="tx1"/>
                  </a:solidFill>
                </a:ln>
                <a:solidFill>
                  <a:srgbClr val="FFFF00"/>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rPr>
              <a:t>一、我们的思考？</a:t>
            </a:r>
            <a:endParaRPr lang="en-US" altLang="zh-CN" sz="4800" b="1" dirty="0" smtClean="0">
              <a:ln cap="rnd">
                <a:solidFill>
                  <a:schemeClr val="tx1"/>
                </a:solidFill>
              </a:ln>
              <a:solidFill>
                <a:srgbClr val="FFFF00"/>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endParaRPr>
          </a:p>
          <a:p>
            <a:pPr marL="0" indent="0">
              <a:lnSpc>
                <a:spcPct val="150000"/>
              </a:lnSpc>
              <a:buNone/>
            </a:pPr>
            <a:r>
              <a:rPr lang="zh-CN" altLang="en-US" sz="4800" b="1" dirty="0" smtClean="0">
                <a:ln cap="rnd">
                  <a:solidFill>
                    <a:schemeClr val="tx1"/>
                  </a:solidFill>
                </a:ln>
                <a:solidFill>
                  <a:srgbClr val="FFFF00"/>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rPr>
              <a:t>二、我们的行动！</a:t>
            </a:r>
            <a:endParaRPr lang="en-US" altLang="zh-CN" sz="4800" b="1" dirty="0" smtClean="0">
              <a:ln cap="rnd">
                <a:solidFill>
                  <a:schemeClr val="tx1"/>
                </a:solidFill>
              </a:ln>
              <a:solidFill>
                <a:srgbClr val="FFFF00"/>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endParaRPr>
          </a:p>
          <a:p>
            <a:pPr marL="0" indent="0">
              <a:lnSpc>
                <a:spcPct val="150000"/>
              </a:lnSpc>
              <a:buNone/>
            </a:pPr>
            <a:r>
              <a:rPr lang="zh-CN" altLang="en-US" sz="4800" b="1" dirty="0" smtClean="0">
                <a:ln cap="rnd">
                  <a:solidFill>
                    <a:schemeClr val="tx1"/>
                  </a:solidFill>
                </a:ln>
                <a:solidFill>
                  <a:srgbClr val="FFFF00"/>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rPr>
              <a:t>三、形成六大应用模式！</a:t>
            </a:r>
            <a:endParaRPr lang="en-US" altLang="zh-CN" sz="4800" b="1" dirty="0" smtClean="0">
              <a:ln cap="rnd">
                <a:solidFill>
                  <a:schemeClr val="tx1"/>
                </a:solidFill>
              </a:ln>
              <a:solidFill>
                <a:srgbClr val="FFFF00"/>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endParaRPr>
          </a:p>
          <a:p>
            <a:pPr marL="0" indent="0">
              <a:lnSpc>
                <a:spcPct val="150000"/>
              </a:lnSpc>
              <a:buNone/>
            </a:pPr>
            <a:r>
              <a:rPr lang="zh-CN" altLang="en-US" sz="4800" b="1" dirty="0" smtClean="0">
                <a:ln cap="rnd">
                  <a:solidFill>
                    <a:schemeClr val="tx1"/>
                  </a:solidFill>
                </a:ln>
                <a:solidFill>
                  <a:srgbClr val="FFFF00"/>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rPr>
              <a:t>四、下一步思考？</a:t>
            </a:r>
            <a:endParaRPr lang="en-US" altLang="zh-CN" sz="4800" b="1" dirty="0">
              <a:ln cap="rnd">
                <a:solidFill>
                  <a:schemeClr val="tx1"/>
                </a:solidFill>
              </a:ln>
              <a:solidFill>
                <a:srgbClr val="FFFF00"/>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44"/>
          <p:cNvGrpSpPr/>
          <p:nvPr/>
        </p:nvGrpSpPr>
        <p:grpSpPr bwMode="auto">
          <a:xfrm>
            <a:off x="30934" y="697915"/>
            <a:ext cx="9186129" cy="867748"/>
            <a:chOff x="0" y="1911"/>
            <a:chExt cx="8191" cy="1046"/>
          </a:xfrm>
        </p:grpSpPr>
        <p:grpSp>
          <p:nvGrpSpPr>
            <p:cNvPr id="18" name="Group 16"/>
            <p:cNvGrpSpPr/>
            <p:nvPr/>
          </p:nvGrpSpPr>
          <p:grpSpPr bwMode="auto">
            <a:xfrm>
              <a:off x="0" y="1911"/>
              <a:ext cx="8191" cy="755"/>
              <a:chOff x="0" y="1344"/>
              <a:chExt cx="5760" cy="531"/>
            </a:xfrm>
          </p:grpSpPr>
          <p:sp>
            <p:nvSpPr>
              <p:cNvPr id="20" name="Rectangle 8"/>
              <p:cNvSpPr>
                <a:spLocks noChangeArrowheads="1"/>
              </p:cNvSpPr>
              <p:nvPr/>
            </p:nvSpPr>
            <p:spPr bwMode="auto">
              <a:xfrm>
                <a:off x="0" y="1344"/>
                <a:ext cx="1014" cy="531"/>
              </a:xfrm>
              <a:prstGeom prst="rect">
                <a:avLst/>
              </a:prstGeom>
              <a:gradFill rotWithShape="1">
                <a:gsLst>
                  <a:gs pos="0">
                    <a:srgbClr val="FFFFFF">
                      <a:alpha val="20000"/>
                    </a:srgb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1" name="Rectangle 9"/>
              <p:cNvSpPr>
                <a:spLocks noChangeArrowheads="1"/>
              </p:cNvSpPr>
              <p:nvPr/>
            </p:nvSpPr>
            <p:spPr bwMode="auto">
              <a:xfrm>
                <a:off x="4804" y="1344"/>
                <a:ext cx="956" cy="531"/>
              </a:xfrm>
              <a:prstGeom prst="rect">
                <a:avLst/>
              </a:prstGeom>
              <a:gradFill rotWithShape="1">
                <a:gsLst>
                  <a:gs pos="0">
                    <a:schemeClr val="bg1"/>
                  </a:gs>
                  <a:gs pos="100000">
                    <a:srgbClr val="FFFFFF">
                      <a:alpha val="20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2" name="Rectangle 10"/>
              <p:cNvSpPr>
                <a:spLocks noChangeArrowheads="1"/>
              </p:cNvSpPr>
              <p:nvPr/>
            </p:nvSpPr>
            <p:spPr bwMode="auto">
              <a:xfrm>
                <a:off x="1002" y="1351"/>
                <a:ext cx="3818" cy="524"/>
              </a:xfrm>
              <a:prstGeom prst="rect">
                <a:avLst/>
              </a:prstGeom>
              <a:gradFill rotWithShape="1">
                <a:gsLst>
                  <a:gs pos="0">
                    <a:schemeClr val="bg1"/>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19" name="Rectangle 25"/>
            <p:cNvSpPr>
              <a:spLocks noChangeArrowheads="1"/>
            </p:cNvSpPr>
            <p:nvPr/>
          </p:nvSpPr>
          <p:spPr bwMode="auto">
            <a:xfrm>
              <a:off x="0" y="2833"/>
              <a:ext cx="8158" cy="124"/>
            </a:xfrm>
            <a:prstGeom prst="rect">
              <a:avLst/>
            </a:prstGeom>
            <a:gradFill rotWithShape="1">
              <a:gsLst>
                <a:gs pos="0">
                  <a:srgbClr val="000000"/>
                </a:gs>
                <a:gs pos="100000">
                  <a:srgbClr val="000000">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2" name="矩形 1"/>
          <p:cNvSpPr/>
          <p:nvPr/>
        </p:nvSpPr>
        <p:spPr>
          <a:xfrm>
            <a:off x="602012" y="573168"/>
            <a:ext cx="4698722" cy="830997"/>
          </a:xfrm>
          <a:prstGeom prst="rect">
            <a:avLst/>
          </a:prstGeom>
        </p:spPr>
        <p:txBody>
          <a:bodyPr wrap="none">
            <a:spAutoFit/>
          </a:bodyPr>
          <a:lstStyle/>
          <a:p>
            <a:pPr>
              <a:lnSpc>
                <a:spcPct val="150000"/>
              </a:lnSpc>
            </a:pPr>
            <a:r>
              <a:rPr lang="zh-CN" altLang="en-US" sz="32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二、我们</a:t>
            </a:r>
            <a:r>
              <a:rPr lang="zh-CN" altLang="en-US" sz="3200" b="1" dirty="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行动－数字</a:t>
            </a:r>
            <a:r>
              <a:rPr lang="zh-CN" altLang="en-US" sz="32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资源</a:t>
            </a:r>
            <a:endParaRPr lang="en-US" altLang="zh-CN" sz="3200" b="1" dirty="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endParaRPr>
          </a:p>
        </p:txBody>
      </p:sp>
      <p:sp>
        <p:nvSpPr>
          <p:cNvPr id="15" name="右箭头 14">
            <a:hlinkClick r:id="rId1" action="ppaction://hlinksldjump"/>
          </p:cNvPr>
          <p:cNvSpPr/>
          <p:nvPr/>
        </p:nvSpPr>
        <p:spPr>
          <a:xfrm>
            <a:off x="8068405" y="568117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返回</a:t>
            </a:r>
            <a:endParaRPr lang="zh-CN" altLang="en-US" b="1" dirty="0"/>
          </a:p>
        </p:txBody>
      </p:sp>
      <p:sp>
        <p:nvSpPr>
          <p:cNvPr id="16" name="圆角矩形 13"/>
          <p:cNvSpPr/>
          <p:nvPr/>
        </p:nvSpPr>
        <p:spPr bwMode="auto">
          <a:xfrm>
            <a:off x="2997325" y="2046300"/>
            <a:ext cx="6049488" cy="780171"/>
          </a:xfrm>
          <a:prstGeom prst="roundRect">
            <a:avLst>
              <a:gd name="adj" fmla="val 16667"/>
            </a:avLst>
          </a:prstGeom>
          <a:gradFill rotWithShape="1">
            <a:gsLst>
              <a:gs pos="0">
                <a:srgbClr val="C9B5E8"/>
              </a:gs>
              <a:gs pos="35001">
                <a:srgbClr val="D9CBEE"/>
              </a:gs>
              <a:gs pos="100000">
                <a:srgbClr val="F0EAF9"/>
              </a:gs>
            </a:gsLst>
            <a:lin ang="5400000" scaled="1"/>
          </a:gradFill>
          <a:ln w="9525">
            <a:solidFill>
              <a:srgbClr val="7D60A0"/>
            </a:solidFill>
            <a:round/>
          </a:ln>
          <a:effectLst>
            <a:outerShdw dist="20000" dir="5400000" algn="ctr" rotWithShape="0">
              <a:srgbClr val="000000">
                <a:alpha val="28000"/>
              </a:srgbClr>
            </a:outerShdw>
          </a:effectLst>
        </p:spPr>
        <p:txBody>
          <a:bodyPr anchor="ctr"/>
          <a:lstStyle/>
          <a:p>
            <a:pPr algn="ctr"/>
            <a:r>
              <a:rPr lang="zh-CN" altLang="en-US" sz="2800" b="1" dirty="0">
                <a:solidFill>
                  <a:prstClr val="black"/>
                </a:solidFill>
                <a:latin typeface="楷体" panose="02010609060101010101" pitchFamily="49" charset="-122"/>
                <a:ea typeface="楷体" panose="02010609060101010101" pitchFamily="49" charset="-122"/>
              </a:rPr>
              <a:t>国家教育资源公共服务平台数字资源</a:t>
            </a:r>
            <a:endParaRPr lang="zh-CN" altLang="en-US" sz="2800" b="1" dirty="0">
              <a:solidFill>
                <a:prstClr val="black"/>
              </a:solidFill>
              <a:latin typeface="楷体" panose="02010609060101010101" pitchFamily="49" charset="-122"/>
              <a:ea typeface="楷体" panose="02010609060101010101" pitchFamily="49" charset="-122"/>
            </a:endParaRPr>
          </a:p>
        </p:txBody>
      </p:sp>
      <p:sp>
        <p:nvSpPr>
          <p:cNvPr id="23" name="圆角矩形 13"/>
          <p:cNvSpPr/>
          <p:nvPr/>
        </p:nvSpPr>
        <p:spPr bwMode="auto">
          <a:xfrm>
            <a:off x="2997325" y="4192338"/>
            <a:ext cx="6049486" cy="816390"/>
          </a:xfrm>
          <a:prstGeom prst="roundRect">
            <a:avLst>
              <a:gd name="adj" fmla="val 16667"/>
            </a:avLst>
          </a:prstGeom>
          <a:gradFill rotWithShape="1">
            <a:gsLst>
              <a:gs pos="0">
                <a:srgbClr val="FFBE86"/>
              </a:gs>
              <a:gs pos="35001">
                <a:srgbClr val="FFD0AA"/>
              </a:gs>
              <a:gs pos="100000">
                <a:srgbClr val="FFEBDB"/>
              </a:gs>
            </a:gsLst>
            <a:lin ang="5400000" scaled="1"/>
          </a:gradFill>
          <a:ln w="9525">
            <a:solidFill>
              <a:srgbClr val="F69240"/>
            </a:solidFill>
            <a:round/>
          </a:ln>
          <a:effectLst>
            <a:outerShdw dist="20000" dir="5400000" algn="ctr" rotWithShape="0">
              <a:srgbClr val="000000">
                <a:alpha val="28000"/>
              </a:srgbClr>
            </a:outerShdw>
          </a:effectLst>
        </p:spPr>
        <p:txBody>
          <a:bodyPr anchor="ctr"/>
          <a:lstStyle/>
          <a:p>
            <a:pPr algn="ctr"/>
            <a:r>
              <a:rPr lang="zh-CN" altLang="en-US" sz="2800" b="1" dirty="0" smtClean="0">
                <a:solidFill>
                  <a:prstClr val="black"/>
                </a:solidFill>
                <a:latin typeface="楷体" panose="02010609060101010101" pitchFamily="49" charset="-122"/>
                <a:ea typeface="楷体" panose="02010609060101010101" pitchFamily="49" charset="-122"/>
                <a:sym typeface="Arial" panose="020B0604020202020204" pitchFamily="34" charset="0"/>
              </a:rPr>
              <a:t>东阳本地再生数字资源</a:t>
            </a:r>
            <a:endParaRPr lang="zh-CN" altLang="en-US" sz="2800" b="1" dirty="0">
              <a:solidFill>
                <a:prstClr val="black"/>
              </a:solidFill>
              <a:latin typeface="楷体" panose="02010609060101010101" pitchFamily="49" charset="-122"/>
              <a:ea typeface="楷体" panose="02010609060101010101" pitchFamily="49" charset="-122"/>
              <a:sym typeface="Arial" panose="020B0604020202020204" pitchFamily="34" charset="0"/>
            </a:endParaRPr>
          </a:p>
        </p:txBody>
      </p:sp>
      <p:sp>
        <p:nvSpPr>
          <p:cNvPr id="29" name="圆角矩形 13"/>
          <p:cNvSpPr/>
          <p:nvPr/>
        </p:nvSpPr>
        <p:spPr bwMode="auto">
          <a:xfrm>
            <a:off x="2997324" y="3045541"/>
            <a:ext cx="6049487" cy="810573"/>
          </a:xfrm>
          <a:prstGeom prst="roundRect">
            <a:avLst>
              <a:gd name="adj" fmla="val 16667"/>
            </a:avLst>
          </a:prstGeom>
          <a:gradFill rotWithShape="1">
            <a:gsLst>
              <a:gs pos="0">
                <a:srgbClr val="DAFDA7"/>
              </a:gs>
              <a:gs pos="35001">
                <a:srgbClr val="E4FDC2"/>
              </a:gs>
              <a:gs pos="100000">
                <a:srgbClr val="F5FFE6"/>
              </a:gs>
            </a:gsLst>
            <a:lin ang="5400000" scaled="1"/>
          </a:gradFill>
          <a:ln w="9525">
            <a:solidFill>
              <a:srgbClr val="98B954"/>
            </a:solidFill>
            <a:round/>
          </a:ln>
          <a:effectLst>
            <a:outerShdw dist="20000" dir="5400000" algn="ctr" rotWithShape="0">
              <a:srgbClr val="000000">
                <a:alpha val="28000"/>
              </a:srgbClr>
            </a:outerShdw>
          </a:effectLst>
        </p:spPr>
        <p:txBody>
          <a:bodyPr anchor="ctr"/>
          <a:lstStyle/>
          <a:p>
            <a:pPr algn="ctr"/>
            <a:r>
              <a:rPr lang="zh-CN" altLang="en-US" sz="2800" b="1" dirty="0" smtClean="0">
                <a:solidFill>
                  <a:prstClr val="black"/>
                </a:solidFill>
                <a:latin typeface="楷体" panose="02010609060101010101" pitchFamily="49" charset="-122"/>
                <a:ea typeface="楷体" panose="02010609060101010101" pitchFamily="49" charset="-122"/>
              </a:rPr>
              <a:t>浙江省教育资源网数字资源</a:t>
            </a:r>
            <a:endParaRPr lang="zh-CN" altLang="en-US" sz="2800" b="1" dirty="0">
              <a:solidFill>
                <a:prstClr val="black"/>
              </a:solidFill>
              <a:latin typeface="楷体" panose="02010609060101010101" pitchFamily="49" charset="-122"/>
              <a:ea typeface="楷体" panose="02010609060101010101" pitchFamily="49" charset="-122"/>
            </a:endParaRPr>
          </a:p>
        </p:txBody>
      </p:sp>
      <p:sp>
        <p:nvSpPr>
          <p:cNvPr id="14" name="圆角矩形 13"/>
          <p:cNvSpPr/>
          <p:nvPr/>
        </p:nvSpPr>
        <p:spPr bwMode="auto">
          <a:xfrm>
            <a:off x="435219" y="1736305"/>
            <a:ext cx="808570" cy="3304524"/>
          </a:xfrm>
          <a:prstGeom prst="roundRect">
            <a:avLst>
              <a:gd name="adj" fmla="val 16667"/>
            </a:avLst>
          </a:prstGeom>
          <a:gradFill rotWithShape="1">
            <a:gsLst>
              <a:gs pos="47000">
                <a:schemeClr val="tx2">
                  <a:lumMod val="60000"/>
                  <a:lumOff val="40000"/>
                </a:schemeClr>
              </a:gs>
              <a:gs pos="0">
                <a:srgbClr val="FFBE86"/>
              </a:gs>
              <a:gs pos="100000">
                <a:srgbClr val="FFD0AA"/>
              </a:gs>
              <a:gs pos="100000">
                <a:srgbClr val="FFEBDB"/>
              </a:gs>
            </a:gsLst>
            <a:lin ang="5400000" scaled="1"/>
          </a:gradFill>
          <a:ln w="9525">
            <a:solidFill>
              <a:srgbClr val="F69240"/>
            </a:solidFill>
            <a:round/>
          </a:ln>
          <a:effectLst>
            <a:outerShdw dist="20000" dir="5400000" algn="ctr" rotWithShape="0">
              <a:srgbClr val="000000">
                <a:alpha val="28000"/>
              </a:srgbClr>
            </a:outerShdw>
          </a:effectLst>
        </p:spPr>
        <p:txBody>
          <a:bodyPr vert="eaVert" anchor="ctr"/>
          <a:lstStyle/>
          <a:p>
            <a:pPr algn="ctr"/>
            <a:r>
              <a:rPr lang="zh-CN" altLang="en-US" sz="2800" b="1" dirty="0" smtClean="0">
                <a:solidFill>
                  <a:prstClr val="black"/>
                </a:solidFill>
                <a:latin typeface="楷体" panose="02010609060101010101" pitchFamily="49" charset="-122"/>
                <a:ea typeface="楷体" panose="02010609060101010101" pitchFamily="49" charset="-122"/>
                <a:sym typeface="Arial" panose="020B0604020202020204" pitchFamily="34" charset="0"/>
              </a:rPr>
              <a:t>网络空间</a:t>
            </a:r>
            <a:endParaRPr lang="zh-CN" altLang="en-US" sz="2800" b="1" dirty="0">
              <a:solidFill>
                <a:prstClr val="black"/>
              </a:solidFill>
              <a:latin typeface="楷体" panose="02010609060101010101" pitchFamily="49" charset="-122"/>
              <a:ea typeface="楷体" panose="02010609060101010101" pitchFamily="49" charset="-122"/>
              <a:sym typeface="Arial" panose="020B0604020202020204" pitchFamily="34" charset="0"/>
            </a:endParaRPr>
          </a:p>
        </p:txBody>
      </p:sp>
      <p:sp>
        <p:nvSpPr>
          <p:cNvPr id="5" name="左大括号 4"/>
          <p:cNvSpPr/>
          <p:nvPr/>
        </p:nvSpPr>
        <p:spPr>
          <a:xfrm>
            <a:off x="2560595" y="2415654"/>
            <a:ext cx="436728" cy="2265528"/>
          </a:xfrm>
          <a:prstGeom prst="leftBrace">
            <a:avLst/>
          </a:prstGeom>
          <a:ln w="444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右箭头 6"/>
          <p:cNvSpPr/>
          <p:nvPr/>
        </p:nvSpPr>
        <p:spPr>
          <a:xfrm rot="10800000">
            <a:off x="1243786" y="3155030"/>
            <a:ext cx="1753536" cy="696644"/>
          </a:xfrm>
          <a:prstGeom prst="rightArrow">
            <a:avLst/>
          </a:prstGeom>
          <a:solidFill>
            <a:schemeClr val="tx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243789" y="2698567"/>
            <a:ext cx="1627369" cy="523220"/>
          </a:xfrm>
          <a:prstGeom prst="rect">
            <a:avLst/>
          </a:prstGeom>
          <a:noFill/>
        </p:spPr>
        <p:txBody>
          <a:bodyPr wrap="none" rtlCol="0">
            <a:spAutoFit/>
          </a:bodyPr>
          <a:lstStyle/>
          <a:p>
            <a:r>
              <a:rPr lang="zh-CN" altLang="en-US" sz="2800" b="1" dirty="0" smtClean="0">
                <a:solidFill>
                  <a:schemeClr val="bg1"/>
                </a:solidFill>
                <a:latin typeface="隶书" panose="02010509060101010101" pitchFamily="49" charset="-122"/>
                <a:ea typeface="隶书" panose="02010509060101010101" pitchFamily="49" charset="-122"/>
              </a:rPr>
              <a:t>智能推送</a:t>
            </a:r>
            <a:endParaRPr lang="zh-CN" altLang="en-US" sz="2800" b="1" dirty="0">
              <a:solidFill>
                <a:schemeClr val="bg1"/>
              </a:solidFill>
              <a:latin typeface="隶书" panose="02010509060101010101" pitchFamily="49" charset="-122"/>
              <a:ea typeface="隶书" panose="020105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1+#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1+#ppt_w/2"/>
                                          </p:val>
                                        </p:tav>
                                        <p:tav tm="100000">
                                          <p:val>
                                            <p:strVal val="#ppt_x"/>
                                          </p:val>
                                        </p:tav>
                                      </p:tavLst>
                                    </p:anim>
                                    <p:anim calcmode="lin" valueType="num">
                                      <p:cBhvr additive="base">
                                        <p:cTn id="3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autoUpdateAnimBg="0"/>
      <p:bldP spid="23" grpId="0" bldLvl="0" animBg="1" autoUpdateAnimBg="0"/>
      <p:bldP spid="29" grpId="0" bldLvl="0" animBg="1" autoUpdateAnimBg="0"/>
      <p:bldP spid="14" grpId="0" bldLvl="0" animBg="1" autoUpdateAnimBg="0"/>
      <p:bldP spid="5" grpId="0" animBg="1"/>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9593" y="1293977"/>
            <a:ext cx="7561385" cy="584775"/>
          </a:xfrm>
          <a:prstGeom prst="rect">
            <a:avLst/>
          </a:prstGeom>
        </p:spPr>
        <p:txBody>
          <a:bodyPr wrap="square">
            <a:spAutoFit/>
          </a:bodyPr>
          <a:lstStyle/>
          <a:p>
            <a:r>
              <a:rPr lang="zh-CN" altLang="en-US" sz="3200" b="1" dirty="0">
                <a:solidFill>
                  <a:srgbClr val="FFC000"/>
                </a:solidFill>
                <a:latin typeface="楷体" panose="02010609060101010101" pitchFamily="49" charset="-122"/>
                <a:ea typeface="楷体" panose="02010609060101010101" pitchFamily="49" charset="-122"/>
              </a:rPr>
              <a:t>强化人员保障机制。</a:t>
            </a:r>
            <a:endParaRPr lang="zh-CN" altLang="en-US" sz="3200" b="1" dirty="0">
              <a:solidFill>
                <a:srgbClr val="FFFFFF"/>
              </a:solidFill>
              <a:latin typeface="楷体" panose="02010609060101010101" pitchFamily="49" charset="-122"/>
              <a:ea typeface="楷体" panose="02010609060101010101" pitchFamily="49" charset="-122"/>
            </a:endParaRPr>
          </a:p>
        </p:txBody>
      </p:sp>
      <p:grpSp>
        <p:nvGrpSpPr>
          <p:cNvPr id="3" name="组合 9"/>
          <p:cNvGrpSpPr/>
          <p:nvPr/>
        </p:nvGrpSpPr>
        <p:grpSpPr bwMode="auto">
          <a:xfrm>
            <a:off x="4982618" y="1194079"/>
            <a:ext cx="4152839" cy="2886028"/>
            <a:chOff x="2211201" y="1608999"/>
            <a:chExt cx="4152723" cy="2885545"/>
          </a:xfrm>
        </p:grpSpPr>
        <p:graphicFrame>
          <p:nvGraphicFramePr>
            <p:cNvPr id="2" name="图表 35"/>
            <p:cNvGraphicFramePr/>
            <p:nvPr/>
          </p:nvGraphicFramePr>
          <p:xfrm>
            <a:off x="2211201" y="1608999"/>
            <a:ext cx="4152723" cy="2885545"/>
          </p:xfrm>
          <a:graphic>
            <a:graphicData uri="http://schemas.openxmlformats.org/drawingml/2006/chart">
              <c:chart xmlns:c="http://schemas.openxmlformats.org/drawingml/2006/chart" xmlns:r="http://schemas.openxmlformats.org/officeDocument/2006/relationships" r:id="rId1"/>
            </a:graphicData>
          </a:graphic>
        </p:graphicFrame>
        <p:sp>
          <p:nvSpPr>
            <p:cNvPr id="6" name="TextBox 36"/>
            <p:cNvSpPr txBox="1">
              <a:spLocks noChangeArrowheads="1"/>
            </p:cNvSpPr>
            <p:nvPr/>
          </p:nvSpPr>
          <p:spPr bwMode="auto">
            <a:xfrm>
              <a:off x="3720868" y="3779748"/>
              <a:ext cx="12871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latin typeface="楷体" panose="02010609060101010101" pitchFamily="49" charset="-122"/>
                  <a:ea typeface="楷体" panose="02010609060101010101" pitchFamily="49" charset="-122"/>
                </a:rPr>
                <a:t>全部完成</a:t>
              </a:r>
              <a:endParaRPr lang="zh-CN" altLang="en-US" b="1" dirty="0">
                <a:latin typeface="楷体" panose="02010609060101010101" pitchFamily="49" charset="-122"/>
                <a:ea typeface="楷体" panose="02010609060101010101" pitchFamily="49" charset="-122"/>
              </a:endParaRPr>
            </a:p>
          </p:txBody>
        </p:sp>
        <p:sp>
          <p:nvSpPr>
            <p:cNvPr id="7" name="TextBox 8"/>
            <p:cNvSpPr txBox="1">
              <a:spLocks noChangeArrowheads="1"/>
            </p:cNvSpPr>
            <p:nvPr/>
          </p:nvSpPr>
          <p:spPr bwMode="auto">
            <a:xfrm>
              <a:off x="3321564" y="2811895"/>
              <a:ext cx="2025539"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b="1" dirty="0">
                  <a:solidFill>
                    <a:srgbClr val="FFC000"/>
                  </a:solidFill>
                  <a:latin typeface="黑体" panose="02010609060101010101" pitchFamily="49" charset="-122"/>
                  <a:ea typeface="黑体" panose="02010609060101010101" pitchFamily="49" charset="-122"/>
                </a:rPr>
                <a:t>3</a:t>
              </a:r>
              <a:r>
                <a:rPr lang="en-US" altLang="zh-CN" sz="2000" b="1" dirty="0">
                  <a:solidFill>
                    <a:schemeClr val="bg1"/>
                  </a:solidFill>
                  <a:latin typeface="黑体" panose="02010609060101010101" pitchFamily="49" charset="-122"/>
                  <a:ea typeface="黑体" panose="02010609060101010101" pitchFamily="49" charset="-122"/>
                </a:rPr>
                <a:t>00</a:t>
              </a:r>
              <a:r>
                <a:rPr lang="zh-CN" altLang="en-US" sz="2000" b="1" dirty="0">
                  <a:solidFill>
                    <a:schemeClr val="bg1"/>
                  </a:solidFill>
                  <a:latin typeface="黑体" panose="02010609060101010101" pitchFamily="49" charset="-122"/>
                  <a:ea typeface="黑体" panose="02010609060101010101" pitchFamily="49" charset="-122"/>
                </a:rPr>
                <a:t>名</a:t>
              </a:r>
              <a:endParaRPr lang="en-US" altLang="zh-CN" sz="2000" b="1" dirty="0">
                <a:solidFill>
                  <a:schemeClr val="bg1"/>
                </a:solidFill>
                <a:latin typeface="黑体" panose="02010609060101010101" pitchFamily="49" charset="-122"/>
                <a:ea typeface="黑体" panose="02010609060101010101" pitchFamily="49" charset="-122"/>
              </a:endParaRPr>
            </a:p>
            <a:p>
              <a:pPr algn="ctr" eaLnBrk="1" hangingPunct="1"/>
              <a:r>
                <a:rPr lang="zh-CN" altLang="en-US" b="1" dirty="0">
                  <a:solidFill>
                    <a:schemeClr val="bg1"/>
                  </a:solidFill>
                  <a:latin typeface="黑体" panose="02010609060101010101" pitchFamily="49" charset="-122"/>
                  <a:ea typeface="黑体" panose="02010609060101010101" pitchFamily="49" charset="-122"/>
                </a:rPr>
                <a:t>技术人员</a:t>
              </a:r>
              <a:endParaRPr lang="zh-CN" altLang="en-US" b="1" dirty="0">
                <a:solidFill>
                  <a:schemeClr val="bg1"/>
                </a:solidFill>
                <a:latin typeface="黑体" panose="02010609060101010101" pitchFamily="49" charset="-122"/>
                <a:ea typeface="黑体" panose="02010609060101010101" pitchFamily="49" charset="-122"/>
              </a:endParaRPr>
            </a:p>
          </p:txBody>
        </p:sp>
      </p:grpSp>
      <p:grpSp>
        <p:nvGrpSpPr>
          <p:cNvPr id="8" name="组合 11"/>
          <p:cNvGrpSpPr/>
          <p:nvPr/>
        </p:nvGrpSpPr>
        <p:grpSpPr bwMode="auto">
          <a:xfrm>
            <a:off x="-160393" y="1263965"/>
            <a:ext cx="4151211" cy="2884382"/>
            <a:chOff x="-384627" y="1252441"/>
            <a:chExt cx="4152723" cy="2885545"/>
          </a:xfrm>
        </p:grpSpPr>
        <p:graphicFrame>
          <p:nvGraphicFramePr>
            <p:cNvPr id="24" name="图表 5"/>
            <p:cNvGraphicFramePr/>
            <p:nvPr/>
          </p:nvGraphicFramePr>
          <p:xfrm>
            <a:off x="-384627" y="1252441"/>
            <a:ext cx="4152723" cy="288554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6"/>
            <p:cNvSpPr txBox="1">
              <a:spLocks noChangeArrowheads="1"/>
            </p:cNvSpPr>
            <p:nvPr/>
          </p:nvSpPr>
          <p:spPr bwMode="auto">
            <a:xfrm>
              <a:off x="802616" y="3530633"/>
              <a:ext cx="17782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dirty="0" smtClean="0">
                  <a:latin typeface="楷体" panose="02010609060101010101" pitchFamily="49" charset="-122"/>
                  <a:ea typeface="楷体" panose="02010609060101010101" pitchFamily="49" charset="-122"/>
                </a:rPr>
                <a:t>全部完成</a:t>
              </a:r>
              <a:endParaRPr lang="zh-CN" altLang="en-US" b="1" dirty="0">
                <a:latin typeface="楷体" panose="02010609060101010101" pitchFamily="49" charset="-122"/>
                <a:ea typeface="楷体" panose="02010609060101010101" pitchFamily="49" charset="-122"/>
              </a:endParaRPr>
            </a:p>
          </p:txBody>
        </p:sp>
        <p:sp>
          <p:nvSpPr>
            <p:cNvPr id="11" name="TextBox 38"/>
            <p:cNvSpPr txBox="1">
              <a:spLocks noChangeArrowheads="1"/>
            </p:cNvSpPr>
            <p:nvPr/>
          </p:nvSpPr>
          <p:spPr bwMode="auto">
            <a:xfrm>
              <a:off x="755576" y="2557872"/>
              <a:ext cx="2025539"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b="1" dirty="0">
                  <a:solidFill>
                    <a:srgbClr val="FFC000"/>
                  </a:solidFill>
                  <a:latin typeface="黑体" panose="02010609060101010101" pitchFamily="49" charset="-122"/>
                  <a:ea typeface="黑体" panose="02010609060101010101" pitchFamily="49" charset="-122"/>
                </a:rPr>
                <a:t>5</a:t>
              </a:r>
              <a:r>
                <a:rPr lang="en-US" altLang="zh-CN" sz="2000" b="1" dirty="0">
                  <a:solidFill>
                    <a:schemeClr val="bg1"/>
                  </a:solidFill>
                  <a:latin typeface="黑体" panose="02010609060101010101" pitchFamily="49" charset="-122"/>
                  <a:ea typeface="黑体" panose="02010609060101010101" pitchFamily="49" charset="-122"/>
                </a:rPr>
                <a:t>00</a:t>
              </a:r>
              <a:r>
                <a:rPr lang="zh-CN" altLang="en-US" sz="2000" b="1" dirty="0">
                  <a:solidFill>
                    <a:schemeClr val="bg1"/>
                  </a:solidFill>
                  <a:latin typeface="黑体" panose="02010609060101010101" pitchFamily="49" charset="-122"/>
                  <a:ea typeface="黑体" panose="02010609060101010101" pitchFamily="49" charset="-122"/>
                </a:rPr>
                <a:t>名</a:t>
              </a:r>
              <a:endParaRPr lang="en-US" altLang="zh-CN" sz="2000" b="1" dirty="0">
                <a:solidFill>
                  <a:schemeClr val="bg1"/>
                </a:solidFill>
                <a:latin typeface="黑体" panose="02010609060101010101" pitchFamily="49" charset="-122"/>
                <a:ea typeface="黑体" panose="02010609060101010101" pitchFamily="49" charset="-122"/>
              </a:endParaRPr>
            </a:p>
            <a:p>
              <a:pPr algn="ctr" eaLnBrk="1" hangingPunct="1"/>
              <a:r>
                <a:rPr lang="zh-CN" altLang="en-US" b="1" dirty="0">
                  <a:solidFill>
                    <a:schemeClr val="bg1"/>
                  </a:solidFill>
                  <a:latin typeface="黑体" panose="02010609060101010101" pitchFamily="49" charset="-122"/>
                  <a:ea typeface="黑体" panose="02010609060101010101" pitchFamily="49" charset="-122"/>
                </a:rPr>
                <a:t>校 长</a:t>
              </a:r>
              <a:endParaRPr lang="zh-CN" altLang="en-US" b="1" dirty="0">
                <a:solidFill>
                  <a:schemeClr val="bg1"/>
                </a:solidFill>
                <a:latin typeface="黑体" panose="02010609060101010101" pitchFamily="49" charset="-122"/>
                <a:ea typeface="黑体" panose="02010609060101010101" pitchFamily="49" charset="-122"/>
              </a:endParaRPr>
            </a:p>
          </p:txBody>
        </p:sp>
      </p:grpSp>
      <p:grpSp>
        <p:nvGrpSpPr>
          <p:cNvPr id="12" name="组合 45"/>
          <p:cNvGrpSpPr/>
          <p:nvPr/>
        </p:nvGrpSpPr>
        <p:grpSpPr bwMode="auto">
          <a:xfrm>
            <a:off x="1180196" y="3083170"/>
            <a:ext cx="4152839" cy="2884382"/>
            <a:chOff x="2211201" y="1608999"/>
            <a:chExt cx="4152723" cy="2885545"/>
          </a:xfrm>
        </p:grpSpPr>
        <p:graphicFrame>
          <p:nvGraphicFramePr>
            <p:cNvPr id="26" name="图表 47"/>
            <p:cNvGraphicFramePr/>
            <p:nvPr/>
          </p:nvGraphicFramePr>
          <p:xfrm>
            <a:off x="2211201" y="1608999"/>
            <a:ext cx="4152723" cy="288554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49"/>
            <p:cNvSpPr txBox="1">
              <a:spLocks noChangeArrowheads="1"/>
            </p:cNvSpPr>
            <p:nvPr/>
          </p:nvSpPr>
          <p:spPr bwMode="auto">
            <a:xfrm>
              <a:off x="3432972" y="3779748"/>
              <a:ext cx="17782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dirty="0" smtClean="0">
                  <a:latin typeface="楷体" panose="02010609060101010101" pitchFamily="49" charset="-122"/>
                  <a:ea typeface="楷体" panose="02010609060101010101" pitchFamily="49" charset="-122"/>
                </a:rPr>
                <a:t>全部完成</a:t>
              </a:r>
              <a:endParaRPr lang="zh-CN" altLang="en-US" b="1" dirty="0">
                <a:latin typeface="楷体" panose="02010609060101010101" pitchFamily="49" charset="-122"/>
                <a:ea typeface="楷体" panose="02010609060101010101" pitchFamily="49" charset="-122"/>
              </a:endParaRPr>
            </a:p>
          </p:txBody>
        </p:sp>
        <p:sp>
          <p:nvSpPr>
            <p:cNvPr id="15" name="TextBox 50"/>
            <p:cNvSpPr txBox="1">
              <a:spLocks noChangeArrowheads="1"/>
            </p:cNvSpPr>
            <p:nvPr/>
          </p:nvSpPr>
          <p:spPr bwMode="auto">
            <a:xfrm>
              <a:off x="3275856" y="2811895"/>
              <a:ext cx="202553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b="1" dirty="0">
                  <a:solidFill>
                    <a:srgbClr val="FFC000"/>
                  </a:solidFill>
                  <a:latin typeface="黑体" panose="02010609060101010101" pitchFamily="49" charset="-122"/>
                  <a:ea typeface="黑体" panose="02010609060101010101" pitchFamily="49" charset="-122"/>
                </a:rPr>
                <a:t>2</a:t>
              </a:r>
              <a:r>
                <a:rPr lang="en-US" altLang="zh-CN" sz="2000" b="1" dirty="0">
                  <a:solidFill>
                    <a:schemeClr val="bg1"/>
                  </a:solidFill>
                  <a:latin typeface="黑体" panose="02010609060101010101" pitchFamily="49" charset="-122"/>
                  <a:ea typeface="黑体" panose="02010609060101010101" pitchFamily="49" charset="-122"/>
                </a:rPr>
                <a:t>00</a:t>
              </a:r>
              <a:r>
                <a:rPr lang="zh-CN" altLang="en-US" sz="2000" b="1" dirty="0">
                  <a:solidFill>
                    <a:schemeClr val="bg1"/>
                  </a:solidFill>
                  <a:latin typeface="黑体" panose="02010609060101010101" pitchFamily="49" charset="-122"/>
                  <a:ea typeface="黑体" panose="02010609060101010101" pitchFamily="49" charset="-122"/>
                </a:rPr>
                <a:t>名</a:t>
              </a:r>
              <a:endParaRPr lang="en-US" altLang="zh-CN" sz="2000" b="1" dirty="0">
                <a:solidFill>
                  <a:schemeClr val="bg1"/>
                </a:solidFill>
                <a:latin typeface="黑体" panose="02010609060101010101" pitchFamily="49" charset="-122"/>
                <a:ea typeface="黑体" panose="02010609060101010101" pitchFamily="49" charset="-122"/>
              </a:endParaRPr>
            </a:p>
            <a:p>
              <a:pPr algn="ctr" eaLnBrk="1" hangingPunct="1"/>
              <a:r>
                <a:rPr lang="zh-CN" altLang="en-US" sz="1600" b="1" dirty="0">
                  <a:solidFill>
                    <a:schemeClr val="bg1"/>
                  </a:solidFill>
                  <a:latin typeface="黑体" panose="02010609060101010101" pitchFamily="49" charset="-122"/>
                  <a:ea typeface="黑体" panose="02010609060101010101" pitchFamily="49" charset="-122"/>
                </a:rPr>
                <a:t>教科研骨干</a:t>
              </a:r>
              <a:endParaRPr lang="zh-CN" altLang="en-US" sz="1600" b="1" dirty="0">
                <a:solidFill>
                  <a:schemeClr val="bg1"/>
                </a:solidFill>
                <a:latin typeface="黑体" panose="02010609060101010101" pitchFamily="49" charset="-122"/>
                <a:ea typeface="黑体" panose="02010609060101010101" pitchFamily="49" charset="-122"/>
              </a:endParaRPr>
            </a:p>
          </p:txBody>
        </p:sp>
      </p:grpSp>
      <p:grpSp>
        <p:nvGrpSpPr>
          <p:cNvPr id="16" name="组合 52"/>
          <p:cNvGrpSpPr/>
          <p:nvPr/>
        </p:nvGrpSpPr>
        <p:grpSpPr bwMode="auto">
          <a:xfrm>
            <a:off x="2430772" y="1223022"/>
            <a:ext cx="4152839" cy="2884382"/>
            <a:chOff x="2211201" y="1608999"/>
            <a:chExt cx="4152723" cy="2885545"/>
          </a:xfrm>
        </p:grpSpPr>
        <p:graphicFrame>
          <p:nvGraphicFramePr>
            <p:cNvPr id="25" name="图表 53"/>
            <p:cNvGraphicFramePr/>
            <p:nvPr/>
          </p:nvGraphicFramePr>
          <p:xfrm>
            <a:off x="2211201" y="1608999"/>
            <a:ext cx="4152723" cy="2885545"/>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54"/>
            <p:cNvSpPr txBox="1">
              <a:spLocks noChangeArrowheads="1"/>
            </p:cNvSpPr>
            <p:nvPr/>
          </p:nvSpPr>
          <p:spPr bwMode="auto">
            <a:xfrm>
              <a:off x="3398662" y="3810525"/>
              <a:ext cx="17782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dirty="0" smtClean="0">
                  <a:latin typeface="楷体" panose="02010609060101010101" pitchFamily="49" charset="-122"/>
                  <a:ea typeface="楷体" panose="02010609060101010101" pitchFamily="49" charset="-122"/>
                </a:rPr>
                <a:t>全部完成</a:t>
              </a:r>
              <a:endParaRPr lang="zh-CN" altLang="en-US" b="1" dirty="0">
                <a:latin typeface="楷体" panose="02010609060101010101" pitchFamily="49" charset="-122"/>
                <a:ea typeface="楷体" panose="02010609060101010101" pitchFamily="49" charset="-122"/>
              </a:endParaRPr>
            </a:p>
          </p:txBody>
        </p:sp>
        <p:sp>
          <p:nvSpPr>
            <p:cNvPr id="19" name="TextBox 56"/>
            <p:cNvSpPr txBox="1">
              <a:spLocks noChangeArrowheads="1"/>
            </p:cNvSpPr>
            <p:nvPr/>
          </p:nvSpPr>
          <p:spPr bwMode="auto">
            <a:xfrm>
              <a:off x="3275856" y="2811895"/>
              <a:ext cx="2025539"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b="1">
                  <a:solidFill>
                    <a:srgbClr val="FFC000"/>
                  </a:solidFill>
                  <a:latin typeface="黑体" panose="02010609060101010101" pitchFamily="49" charset="-122"/>
                  <a:ea typeface="黑体" panose="02010609060101010101" pitchFamily="49" charset="-122"/>
                </a:rPr>
                <a:t>1</a:t>
              </a:r>
              <a:r>
                <a:rPr lang="en-US" altLang="zh-CN" sz="2000" b="1">
                  <a:solidFill>
                    <a:schemeClr val="bg1"/>
                  </a:solidFill>
                  <a:latin typeface="黑体" panose="02010609060101010101" pitchFamily="49" charset="-122"/>
                  <a:ea typeface="黑体" panose="02010609060101010101" pitchFamily="49" charset="-122"/>
                </a:rPr>
                <a:t>000</a:t>
              </a:r>
              <a:r>
                <a:rPr lang="zh-CN" altLang="en-US" sz="2000" b="1">
                  <a:solidFill>
                    <a:schemeClr val="bg1"/>
                  </a:solidFill>
                  <a:latin typeface="黑体" panose="02010609060101010101" pitchFamily="49" charset="-122"/>
                  <a:ea typeface="黑体" panose="02010609060101010101" pitchFamily="49" charset="-122"/>
                </a:rPr>
                <a:t>名</a:t>
              </a:r>
              <a:endParaRPr lang="en-US" altLang="zh-CN" sz="2000" b="1">
                <a:solidFill>
                  <a:schemeClr val="bg1"/>
                </a:solidFill>
                <a:latin typeface="黑体" panose="02010609060101010101" pitchFamily="49" charset="-122"/>
                <a:ea typeface="黑体" panose="02010609060101010101" pitchFamily="49" charset="-122"/>
              </a:endParaRPr>
            </a:p>
            <a:p>
              <a:pPr algn="ctr" eaLnBrk="1" hangingPunct="1"/>
              <a:r>
                <a:rPr lang="zh-CN" altLang="en-US" b="1">
                  <a:solidFill>
                    <a:schemeClr val="bg1"/>
                  </a:solidFill>
                  <a:latin typeface="黑体" panose="02010609060101010101" pitchFamily="49" charset="-122"/>
                  <a:ea typeface="黑体" panose="02010609060101010101" pitchFamily="49" charset="-122"/>
                </a:rPr>
                <a:t>骨干教师</a:t>
              </a:r>
              <a:endParaRPr lang="zh-CN" altLang="en-US" b="1">
                <a:solidFill>
                  <a:schemeClr val="bg1"/>
                </a:solidFill>
                <a:latin typeface="黑体" panose="02010609060101010101" pitchFamily="49" charset="-122"/>
                <a:ea typeface="黑体" panose="02010609060101010101" pitchFamily="49" charset="-122"/>
              </a:endParaRPr>
            </a:p>
          </p:txBody>
        </p:sp>
      </p:grpSp>
      <p:grpSp>
        <p:nvGrpSpPr>
          <p:cNvPr id="20" name="组合 57"/>
          <p:cNvGrpSpPr/>
          <p:nvPr/>
        </p:nvGrpSpPr>
        <p:grpSpPr bwMode="auto">
          <a:xfrm>
            <a:off x="3666647" y="3110461"/>
            <a:ext cx="4152839" cy="2884382"/>
            <a:chOff x="2211201" y="1608999"/>
            <a:chExt cx="4152723" cy="2885545"/>
          </a:xfrm>
        </p:grpSpPr>
        <p:graphicFrame>
          <p:nvGraphicFramePr>
            <p:cNvPr id="27" name="图表 59"/>
            <p:cNvGraphicFramePr/>
            <p:nvPr/>
          </p:nvGraphicFramePr>
          <p:xfrm>
            <a:off x="2211201" y="1608999"/>
            <a:ext cx="4152723" cy="2885545"/>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60"/>
            <p:cNvSpPr txBox="1">
              <a:spLocks noChangeArrowheads="1"/>
            </p:cNvSpPr>
            <p:nvPr/>
          </p:nvSpPr>
          <p:spPr bwMode="auto">
            <a:xfrm>
              <a:off x="3504844" y="3779748"/>
              <a:ext cx="17782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latin typeface="楷体" panose="02010609060101010101" pitchFamily="49" charset="-122"/>
                  <a:ea typeface="楷体" panose="02010609060101010101" pitchFamily="49" charset="-122"/>
                </a:rPr>
                <a:t>已</a:t>
              </a:r>
              <a:r>
                <a:rPr lang="zh-CN" altLang="en-US" b="1" dirty="0" smtClean="0">
                  <a:latin typeface="楷体" panose="02010609060101010101" pitchFamily="49" charset="-122"/>
                  <a:ea typeface="楷体" panose="02010609060101010101" pitchFamily="49" charset="-122"/>
                </a:rPr>
                <a:t>完成</a:t>
              </a:r>
              <a:r>
                <a:rPr lang="en-US" altLang="zh-CN" b="1" dirty="0" smtClean="0">
                  <a:latin typeface="楷体" panose="02010609060101010101" pitchFamily="49" charset="-122"/>
                  <a:ea typeface="楷体" panose="02010609060101010101" pitchFamily="49" charset="-122"/>
                </a:rPr>
                <a:t>4480</a:t>
              </a:r>
              <a:r>
                <a:rPr lang="zh-CN" altLang="en-US" b="1" dirty="0">
                  <a:latin typeface="楷体" panose="02010609060101010101" pitchFamily="49" charset="-122"/>
                  <a:ea typeface="楷体" panose="02010609060101010101" pitchFamily="49" charset="-122"/>
                </a:rPr>
                <a:t>名</a:t>
              </a:r>
              <a:endParaRPr lang="zh-CN" altLang="en-US" b="1" dirty="0">
                <a:latin typeface="楷体" panose="02010609060101010101" pitchFamily="49" charset="-122"/>
                <a:ea typeface="楷体" panose="02010609060101010101" pitchFamily="49" charset="-122"/>
              </a:endParaRPr>
            </a:p>
          </p:txBody>
        </p:sp>
        <p:sp>
          <p:nvSpPr>
            <p:cNvPr id="23" name="TextBox 61"/>
            <p:cNvSpPr txBox="1">
              <a:spLocks noChangeArrowheads="1"/>
            </p:cNvSpPr>
            <p:nvPr/>
          </p:nvSpPr>
          <p:spPr bwMode="auto">
            <a:xfrm>
              <a:off x="3275856" y="2811895"/>
              <a:ext cx="2025539"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b="1" dirty="0">
                  <a:solidFill>
                    <a:srgbClr val="FFC000"/>
                  </a:solidFill>
                  <a:latin typeface="黑体" panose="02010609060101010101" pitchFamily="49" charset="-122"/>
                  <a:ea typeface="黑体" panose="02010609060101010101" pitchFamily="49" charset="-122"/>
                </a:rPr>
                <a:t>9</a:t>
              </a:r>
              <a:r>
                <a:rPr lang="en-US" altLang="zh-CN" sz="2000" b="1" dirty="0">
                  <a:solidFill>
                    <a:schemeClr val="bg1"/>
                  </a:solidFill>
                  <a:latin typeface="黑体" panose="02010609060101010101" pitchFamily="49" charset="-122"/>
                  <a:ea typeface="黑体" panose="02010609060101010101" pitchFamily="49" charset="-122"/>
                </a:rPr>
                <a:t>000</a:t>
              </a:r>
              <a:r>
                <a:rPr lang="zh-CN" altLang="en-US" sz="2000" b="1" dirty="0">
                  <a:solidFill>
                    <a:schemeClr val="bg1"/>
                  </a:solidFill>
                  <a:latin typeface="黑体" panose="02010609060101010101" pitchFamily="49" charset="-122"/>
                  <a:ea typeface="黑体" panose="02010609060101010101" pitchFamily="49" charset="-122"/>
                </a:rPr>
                <a:t>名</a:t>
              </a:r>
              <a:endParaRPr lang="en-US" altLang="zh-CN" sz="2000" b="1" dirty="0">
                <a:solidFill>
                  <a:schemeClr val="bg1"/>
                </a:solidFill>
                <a:latin typeface="黑体" panose="02010609060101010101" pitchFamily="49" charset="-122"/>
                <a:ea typeface="黑体" panose="02010609060101010101" pitchFamily="49" charset="-122"/>
              </a:endParaRPr>
            </a:p>
            <a:p>
              <a:pPr algn="ctr" eaLnBrk="1" hangingPunct="1"/>
              <a:r>
                <a:rPr lang="zh-CN" altLang="en-US" b="1" dirty="0">
                  <a:solidFill>
                    <a:schemeClr val="bg1"/>
                  </a:solidFill>
                  <a:latin typeface="黑体" panose="02010609060101010101" pitchFamily="49" charset="-122"/>
                  <a:ea typeface="黑体" panose="02010609060101010101" pitchFamily="49" charset="-122"/>
                </a:rPr>
                <a:t>全体教师</a:t>
              </a:r>
              <a:endParaRPr lang="zh-CN" altLang="en-US" b="1" dirty="0">
                <a:solidFill>
                  <a:schemeClr val="bg1"/>
                </a:solidFill>
                <a:latin typeface="黑体" panose="02010609060101010101" pitchFamily="49" charset="-122"/>
                <a:ea typeface="黑体" panose="02010609060101010101" pitchFamily="49" charset="-122"/>
              </a:endParaRPr>
            </a:p>
          </p:txBody>
        </p:sp>
      </p:grpSp>
      <p:sp>
        <p:nvSpPr>
          <p:cNvPr id="44" name="TextBox 12"/>
          <p:cNvSpPr txBox="1">
            <a:spLocks noChangeArrowheads="1"/>
          </p:cNvSpPr>
          <p:nvPr/>
        </p:nvSpPr>
        <p:spPr bwMode="auto">
          <a:xfrm>
            <a:off x="1105144" y="5781206"/>
            <a:ext cx="65775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200" b="1" dirty="0" smtClean="0">
                <a:solidFill>
                  <a:srgbClr val="FF0000"/>
                </a:solidFill>
                <a:latin typeface="黑体" panose="02010609060101010101" pitchFamily="49" charset="-122"/>
                <a:ea typeface="黑体" panose="02010609060101010101" pitchFamily="49" charset="-122"/>
              </a:rPr>
              <a:t>东阳市“</a:t>
            </a:r>
            <a:r>
              <a:rPr lang="en-US" altLang="zh-CN" sz="3200" b="1" smtClean="0">
                <a:solidFill>
                  <a:srgbClr val="FF0000"/>
                </a:solidFill>
                <a:latin typeface="黑体" panose="02010609060101010101" pitchFamily="49" charset="-122"/>
                <a:ea typeface="黑体" panose="02010609060101010101" pitchFamily="49" charset="-122"/>
              </a:rPr>
              <a:t>51329</a:t>
            </a:r>
            <a:r>
              <a:rPr lang="zh-CN" altLang="en-US" sz="3200" b="1" dirty="0" smtClean="0">
                <a:solidFill>
                  <a:srgbClr val="FF0000"/>
                </a:solidFill>
                <a:latin typeface="黑体" panose="02010609060101010101" pitchFamily="49" charset="-122"/>
                <a:ea typeface="黑体" panose="02010609060101010101" pitchFamily="49" charset="-122"/>
              </a:rPr>
              <a:t>”培训</a:t>
            </a:r>
            <a:r>
              <a:rPr lang="zh-CN" altLang="en-US" sz="3200" b="1" dirty="0">
                <a:solidFill>
                  <a:srgbClr val="FF0000"/>
                </a:solidFill>
                <a:latin typeface="黑体" panose="02010609060101010101" pitchFamily="49" charset="-122"/>
                <a:ea typeface="黑体" panose="02010609060101010101" pitchFamily="49" charset="-122"/>
              </a:rPr>
              <a:t>工程</a:t>
            </a:r>
            <a:endParaRPr lang="zh-CN" altLang="en-US" sz="3200" b="1" dirty="0">
              <a:solidFill>
                <a:srgbClr val="FF0000"/>
              </a:solidFill>
              <a:latin typeface="黑体" panose="02010609060101010101" pitchFamily="49" charset="-122"/>
              <a:ea typeface="黑体" panose="02010609060101010101" pitchFamily="49" charset="-122"/>
            </a:endParaRPr>
          </a:p>
        </p:txBody>
      </p:sp>
      <p:grpSp>
        <p:nvGrpSpPr>
          <p:cNvPr id="28" name="Group 44"/>
          <p:cNvGrpSpPr/>
          <p:nvPr/>
        </p:nvGrpSpPr>
        <p:grpSpPr bwMode="auto">
          <a:xfrm>
            <a:off x="311338" y="573488"/>
            <a:ext cx="9186129" cy="867748"/>
            <a:chOff x="0" y="1911"/>
            <a:chExt cx="8191" cy="1046"/>
          </a:xfrm>
        </p:grpSpPr>
        <p:grpSp>
          <p:nvGrpSpPr>
            <p:cNvPr id="29" name="Group 16"/>
            <p:cNvGrpSpPr/>
            <p:nvPr/>
          </p:nvGrpSpPr>
          <p:grpSpPr bwMode="auto">
            <a:xfrm>
              <a:off x="0" y="1911"/>
              <a:ext cx="8191" cy="755"/>
              <a:chOff x="0" y="1344"/>
              <a:chExt cx="5760" cy="531"/>
            </a:xfrm>
          </p:grpSpPr>
          <p:sp>
            <p:nvSpPr>
              <p:cNvPr id="31" name="Rectangle 8"/>
              <p:cNvSpPr>
                <a:spLocks noChangeArrowheads="1"/>
              </p:cNvSpPr>
              <p:nvPr/>
            </p:nvSpPr>
            <p:spPr bwMode="auto">
              <a:xfrm>
                <a:off x="0" y="1344"/>
                <a:ext cx="1014" cy="531"/>
              </a:xfrm>
              <a:prstGeom prst="rect">
                <a:avLst/>
              </a:prstGeom>
              <a:gradFill rotWithShape="1">
                <a:gsLst>
                  <a:gs pos="0">
                    <a:srgbClr val="FFFFFF">
                      <a:alpha val="20000"/>
                    </a:srgb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2" name="Rectangle 9"/>
              <p:cNvSpPr>
                <a:spLocks noChangeArrowheads="1"/>
              </p:cNvSpPr>
              <p:nvPr/>
            </p:nvSpPr>
            <p:spPr bwMode="auto">
              <a:xfrm>
                <a:off x="4804" y="1344"/>
                <a:ext cx="956" cy="531"/>
              </a:xfrm>
              <a:prstGeom prst="rect">
                <a:avLst/>
              </a:prstGeom>
              <a:gradFill rotWithShape="1">
                <a:gsLst>
                  <a:gs pos="0">
                    <a:schemeClr val="bg1"/>
                  </a:gs>
                  <a:gs pos="100000">
                    <a:srgbClr val="FFFFFF">
                      <a:alpha val="20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3" name="Rectangle 10"/>
              <p:cNvSpPr>
                <a:spLocks noChangeArrowheads="1"/>
              </p:cNvSpPr>
              <p:nvPr/>
            </p:nvSpPr>
            <p:spPr bwMode="auto">
              <a:xfrm>
                <a:off x="1002" y="1351"/>
                <a:ext cx="3818" cy="524"/>
              </a:xfrm>
              <a:prstGeom prst="rect">
                <a:avLst/>
              </a:prstGeom>
              <a:gradFill rotWithShape="1">
                <a:gsLst>
                  <a:gs pos="0">
                    <a:schemeClr val="bg1"/>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30" name="Rectangle 25"/>
            <p:cNvSpPr>
              <a:spLocks noChangeArrowheads="1"/>
            </p:cNvSpPr>
            <p:nvPr/>
          </p:nvSpPr>
          <p:spPr bwMode="auto">
            <a:xfrm>
              <a:off x="0" y="2833"/>
              <a:ext cx="8158" cy="124"/>
            </a:xfrm>
            <a:prstGeom prst="rect">
              <a:avLst/>
            </a:prstGeom>
            <a:gradFill rotWithShape="1">
              <a:gsLst>
                <a:gs pos="0">
                  <a:srgbClr val="000000"/>
                </a:gs>
                <a:gs pos="100000">
                  <a:srgbClr val="000000">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34" name="矩形 33"/>
          <p:cNvSpPr/>
          <p:nvPr/>
        </p:nvSpPr>
        <p:spPr>
          <a:xfrm>
            <a:off x="678170" y="447974"/>
            <a:ext cx="4698722" cy="830997"/>
          </a:xfrm>
          <a:prstGeom prst="rect">
            <a:avLst/>
          </a:prstGeom>
        </p:spPr>
        <p:txBody>
          <a:bodyPr wrap="none">
            <a:spAutoFit/>
          </a:bodyPr>
          <a:lstStyle/>
          <a:p>
            <a:pPr>
              <a:lnSpc>
                <a:spcPct val="150000"/>
              </a:lnSpc>
            </a:pPr>
            <a:r>
              <a:rPr lang="zh-CN" altLang="en-US" sz="32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二、我们</a:t>
            </a:r>
            <a:r>
              <a:rPr lang="zh-CN" altLang="en-US" sz="3200" b="1" dirty="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行动－教师</a:t>
            </a:r>
            <a:r>
              <a:rPr lang="zh-CN" altLang="en-US" sz="32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能力</a:t>
            </a:r>
            <a:endParaRPr lang="en-US" altLang="zh-CN" sz="3200" b="1" dirty="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69881" y="1342706"/>
            <a:ext cx="8151038" cy="1250369"/>
            <a:chOff x="550249" y="1885373"/>
            <a:chExt cx="8151038" cy="1572057"/>
          </a:xfrm>
        </p:grpSpPr>
        <p:sp>
          <p:nvSpPr>
            <p:cNvPr id="8" name="矩形 7"/>
            <p:cNvSpPr/>
            <p:nvPr/>
          </p:nvSpPr>
          <p:spPr>
            <a:xfrm>
              <a:off x="550249" y="2217860"/>
              <a:ext cx="8151038" cy="1239570"/>
            </a:xfrm>
            <a:prstGeom prst="rect">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76260" y="1885373"/>
              <a:ext cx="1746914" cy="628309"/>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规定应用</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756628" y="2406008"/>
              <a:ext cx="7738280" cy="86177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nSpc>
                  <a:spcPts val="3000"/>
                </a:lnSpc>
              </a:pPr>
              <a:r>
                <a:rPr lang="zh-CN" altLang="en-US" dirty="0" smtClean="0">
                  <a:latin typeface="微软雅黑" panose="020B0503020204020204" pitchFamily="34" charset="-122"/>
                  <a:ea typeface="微软雅黑" panose="020B0503020204020204" pitchFamily="34" charset="-122"/>
                </a:rPr>
                <a:t>　　全市</a:t>
              </a:r>
              <a:r>
                <a:rPr lang="zh-CN" altLang="en-US" dirty="0">
                  <a:latin typeface="微软雅黑" panose="020B0503020204020204" pitchFamily="34" charset="-122"/>
                  <a:ea typeface="微软雅黑" panose="020B0503020204020204" pitchFamily="34" charset="-122"/>
                </a:rPr>
                <a:t>规定项目，即把空间应用、个性化教学、网络教研、网络课堂等确定为全市学校推进项目。</a:t>
              </a:r>
              <a:endParaRPr lang="zh-CN" altLang="en-US" dirty="0">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569881" y="2789369"/>
            <a:ext cx="8151038" cy="1275872"/>
            <a:chOff x="550249" y="1885373"/>
            <a:chExt cx="8151038" cy="1604121"/>
          </a:xfrm>
        </p:grpSpPr>
        <p:sp>
          <p:nvSpPr>
            <p:cNvPr id="52" name="矩形 51"/>
            <p:cNvSpPr/>
            <p:nvPr/>
          </p:nvSpPr>
          <p:spPr>
            <a:xfrm>
              <a:off x="550249" y="2217860"/>
              <a:ext cx="8151038" cy="1239570"/>
            </a:xfrm>
            <a:prstGeom prst="rect">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776260" y="1885373"/>
              <a:ext cx="1746914" cy="628309"/>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自选应用</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756628" y="2406008"/>
              <a:ext cx="7738280" cy="1083486"/>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nSpc>
                  <a:spcPts val="3000"/>
                </a:lnSpc>
              </a:pPr>
              <a:r>
                <a:rPr lang="zh-CN" altLang="en-US" dirty="0" smtClean="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　学校自选项目，依托云平台，学校根据自身实际，申请选择智能教学评价、英语自主学习、一对一数字化学习、网校建设等项目，开展特色应用。</a:t>
              </a:r>
              <a:endParaRPr lang="zh-CN" altLang="en-US" dirty="0">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569881" y="4181439"/>
            <a:ext cx="8151038" cy="1660593"/>
            <a:chOff x="550249" y="1885373"/>
            <a:chExt cx="8151038" cy="2087821"/>
          </a:xfrm>
        </p:grpSpPr>
        <p:sp>
          <p:nvSpPr>
            <p:cNvPr id="56" name="矩形 55"/>
            <p:cNvSpPr/>
            <p:nvPr/>
          </p:nvSpPr>
          <p:spPr>
            <a:xfrm>
              <a:off x="550249" y="2217860"/>
              <a:ext cx="8151038" cy="1755334"/>
            </a:xfrm>
            <a:prstGeom prst="rect">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776260" y="1885373"/>
              <a:ext cx="1746914" cy="628309"/>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创新应用</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756628" y="2406008"/>
              <a:ext cx="7738280" cy="1567186"/>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nSpc>
                  <a:spcPts val="3000"/>
                </a:lnSpc>
              </a:pPr>
              <a:r>
                <a:rPr lang="zh-CN" altLang="en-US" dirty="0" smtClean="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　学校创新项目，各级数字校园示范建设校，紧扣融合创新的主题，将传统办学特色与信息技术相结合，开展游戏</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动漫教学、社团活动信息化等创新应用，建成以信息化为主要特征的现代化学校。</a:t>
              </a:r>
              <a:endParaRPr lang="zh-CN" altLang="en-US" dirty="0">
                <a:latin typeface="微软雅黑" panose="020B0503020204020204" pitchFamily="34" charset="-122"/>
                <a:ea typeface="微软雅黑" panose="020B0503020204020204" pitchFamily="34" charset="-122"/>
              </a:endParaRPr>
            </a:p>
          </p:txBody>
        </p:sp>
      </p:grpSp>
      <p:grpSp>
        <p:nvGrpSpPr>
          <p:cNvPr id="15" name="Group 44"/>
          <p:cNvGrpSpPr/>
          <p:nvPr/>
        </p:nvGrpSpPr>
        <p:grpSpPr bwMode="auto">
          <a:xfrm>
            <a:off x="-146487" y="549591"/>
            <a:ext cx="9186129" cy="867748"/>
            <a:chOff x="0" y="1911"/>
            <a:chExt cx="8191" cy="1046"/>
          </a:xfrm>
        </p:grpSpPr>
        <p:grpSp>
          <p:nvGrpSpPr>
            <p:cNvPr id="16" name="Group 16"/>
            <p:cNvGrpSpPr/>
            <p:nvPr/>
          </p:nvGrpSpPr>
          <p:grpSpPr bwMode="auto">
            <a:xfrm>
              <a:off x="0" y="1911"/>
              <a:ext cx="8191" cy="755"/>
              <a:chOff x="0" y="1344"/>
              <a:chExt cx="5760" cy="531"/>
            </a:xfrm>
          </p:grpSpPr>
          <p:sp>
            <p:nvSpPr>
              <p:cNvPr id="18" name="Rectangle 8"/>
              <p:cNvSpPr>
                <a:spLocks noChangeArrowheads="1"/>
              </p:cNvSpPr>
              <p:nvPr/>
            </p:nvSpPr>
            <p:spPr bwMode="auto">
              <a:xfrm>
                <a:off x="0" y="1344"/>
                <a:ext cx="1014" cy="531"/>
              </a:xfrm>
              <a:prstGeom prst="rect">
                <a:avLst/>
              </a:prstGeom>
              <a:gradFill rotWithShape="1">
                <a:gsLst>
                  <a:gs pos="0">
                    <a:srgbClr val="FFFFFF">
                      <a:alpha val="20000"/>
                    </a:srgb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9" name="Rectangle 9"/>
              <p:cNvSpPr>
                <a:spLocks noChangeArrowheads="1"/>
              </p:cNvSpPr>
              <p:nvPr/>
            </p:nvSpPr>
            <p:spPr bwMode="auto">
              <a:xfrm>
                <a:off x="4804" y="1344"/>
                <a:ext cx="956" cy="531"/>
              </a:xfrm>
              <a:prstGeom prst="rect">
                <a:avLst/>
              </a:prstGeom>
              <a:gradFill rotWithShape="1">
                <a:gsLst>
                  <a:gs pos="0">
                    <a:schemeClr val="bg1"/>
                  </a:gs>
                  <a:gs pos="100000">
                    <a:srgbClr val="FFFFFF">
                      <a:alpha val="20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0" name="Rectangle 10"/>
              <p:cNvSpPr>
                <a:spLocks noChangeArrowheads="1"/>
              </p:cNvSpPr>
              <p:nvPr/>
            </p:nvSpPr>
            <p:spPr bwMode="auto">
              <a:xfrm>
                <a:off x="1002" y="1351"/>
                <a:ext cx="3818" cy="524"/>
              </a:xfrm>
              <a:prstGeom prst="rect">
                <a:avLst/>
              </a:prstGeom>
              <a:gradFill rotWithShape="1">
                <a:gsLst>
                  <a:gs pos="0">
                    <a:schemeClr val="bg1"/>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17" name="Rectangle 25"/>
            <p:cNvSpPr>
              <a:spLocks noChangeArrowheads="1"/>
            </p:cNvSpPr>
            <p:nvPr/>
          </p:nvSpPr>
          <p:spPr bwMode="auto">
            <a:xfrm>
              <a:off x="0" y="2833"/>
              <a:ext cx="8158" cy="124"/>
            </a:xfrm>
            <a:prstGeom prst="rect">
              <a:avLst/>
            </a:prstGeom>
            <a:gradFill rotWithShape="1">
              <a:gsLst>
                <a:gs pos="0">
                  <a:srgbClr val="000000"/>
                </a:gs>
                <a:gs pos="100000">
                  <a:srgbClr val="000000">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21" name="矩形 20"/>
          <p:cNvSpPr/>
          <p:nvPr/>
        </p:nvSpPr>
        <p:spPr>
          <a:xfrm>
            <a:off x="436728" y="413211"/>
            <a:ext cx="7084527" cy="738664"/>
          </a:xfrm>
          <a:prstGeom prst="rect">
            <a:avLst/>
          </a:prstGeom>
        </p:spPr>
        <p:txBody>
          <a:bodyPr wrap="square">
            <a:spAutoFit/>
          </a:bodyPr>
          <a:lstStyle/>
          <a:p>
            <a:pPr>
              <a:lnSpc>
                <a:spcPct val="150000"/>
              </a:lnSpc>
            </a:pPr>
            <a:r>
              <a:rPr lang="zh-CN" altLang="en-US" sz="28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二、我们</a:t>
            </a:r>
            <a:r>
              <a:rPr lang="zh-CN" altLang="en-US" sz="2800" b="1" dirty="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行动－关键</a:t>
            </a:r>
            <a:r>
              <a:rPr lang="zh-CN" altLang="en-US" sz="28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应用</a:t>
            </a:r>
            <a:endParaRPr lang="en-US" altLang="zh-CN" sz="2800" b="1" dirty="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1000"/>
                                        <p:tgtEl>
                                          <p:spTgt spid="51"/>
                                        </p:tgtEl>
                                      </p:cBhvr>
                                    </p:animEffect>
                                    <p:anim calcmode="lin" valueType="num">
                                      <p:cBhvr>
                                        <p:cTn id="15" dur="1000" fill="hold"/>
                                        <p:tgtEl>
                                          <p:spTgt spid="51"/>
                                        </p:tgtEl>
                                        <p:attrNameLst>
                                          <p:attrName>ppt_x</p:attrName>
                                        </p:attrNameLst>
                                      </p:cBhvr>
                                      <p:tavLst>
                                        <p:tav tm="0">
                                          <p:val>
                                            <p:strVal val="#ppt_x"/>
                                          </p:val>
                                        </p:tav>
                                        <p:tav tm="100000">
                                          <p:val>
                                            <p:strVal val="#ppt_x"/>
                                          </p:val>
                                        </p:tav>
                                      </p:tavLst>
                                    </p:anim>
                                    <p:anim calcmode="lin" valueType="num">
                                      <p:cBhvr>
                                        <p:cTn id="1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noChangeArrowheads="1"/>
          </p:cNvPicPr>
          <p:nvPr/>
        </p:nvPicPr>
        <p:blipFill>
          <a:blip r:embed="rId1">
            <a:grayscl/>
            <a:extLst>
              <a:ext uri="{28A0092B-C50C-407E-A947-70E740481C1C}">
                <a14:useLocalDpi xmlns:a14="http://schemas.microsoft.com/office/drawing/2010/main" val="0"/>
              </a:ext>
            </a:extLst>
          </a:blip>
          <a:srcRect/>
          <a:stretch>
            <a:fillRect/>
          </a:stretch>
        </p:blipFill>
        <p:spPr bwMode="auto">
          <a:xfrm>
            <a:off x="515035" y="1514228"/>
            <a:ext cx="7939707"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4"/>
          <p:cNvGrpSpPr/>
          <p:nvPr/>
        </p:nvGrpSpPr>
        <p:grpSpPr bwMode="auto">
          <a:xfrm>
            <a:off x="30934" y="697915"/>
            <a:ext cx="9186129" cy="867748"/>
            <a:chOff x="0" y="1911"/>
            <a:chExt cx="8191" cy="1046"/>
          </a:xfrm>
        </p:grpSpPr>
        <p:grpSp>
          <p:nvGrpSpPr>
            <p:cNvPr id="9" name="Group 16"/>
            <p:cNvGrpSpPr/>
            <p:nvPr/>
          </p:nvGrpSpPr>
          <p:grpSpPr bwMode="auto">
            <a:xfrm>
              <a:off x="0" y="1911"/>
              <a:ext cx="8191" cy="755"/>
              <a:chOff x="0" y="1344"/>
              <a:chExt cx="5760" cy="531"/>
            </a:xfrm>
          </p:grpSpPr>
          <p:sp>
            <p:nvSpPr>
              <p:cNvPr id="11" name="Rectangle 8"/>
              <p:cNvSpPr>
                <a:spLocks noChangeArrowheads="1"/>
              </p:cNvSpPr>
              <p:nvPr/>
            </p:nvSpPr>
            <p:spPr bwMode="auto">
              <a:xfrm>
                <a:off x="0" y="1344"/>
                <a:ext cx="1014" cy="531"/>
              </a:xfrm>
              <a:prstGeom prst="rect">
                <a:avLst/>
              </a:prstGeom>
              <a:gradFill rotWithShape="1">
                <a:gsLst>
                  <a:gs pos="0">
                    <a:srgbClr val="FFFFFF">
                      <a:alpha val="20000"/>
                    </a:srgb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2" name="Rectangle 9"/>
              <p:cNvSpPr>
                <a:spLocks noChangeArrowheads="1"/>
              </p:cNvSpPr>
              <p:nvPr/>
            </p:nvSpPr>
            <p:spPr bwMode="auto">
              <a:xfrm>
                <a:off x="4804" y="1344"/>
                <a:ext cx="956" cy="531"/>
              </a:xfrm>
              <a:prstGeom prst="rect">
                <a:avLst/>
              </a:prstGeom>
              <a:gradFill rotWithShape="1">
                <a:gsLst>
                  <a:gs pos="0">
                    <a:schemeClr val="bg1"/>
                  </a:gs>
                  <a:gs pos="100000">
                    <a:srgbClr val="FFFFFF">
                      <a:alpha val="20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3" name="Rectangle 10"/>
              <p:cNvSpPr>
                <a:spLocks noChangeArrowheads="1"/>
              </p:cNvSpPr>
              <p:nvPr/>
            </p:nvSpPr>
            <p:spPr bwMode="auto">
              <a:xfrm>
                <a:off x="1002" y="1351"/>
                <a:ext cx="3818" cy="524"/>
              </a:xfrm>
              <a:prstGeom prst="rect">
                <a:avLst/>
              </a:prstGeom>
              <a:gradFill rotWithShape="1">
                <a:gsLst>
                  <a:gs pos="0">
                    <a:schemeClr val="bg1"/>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10" name="Rectangle 25"/>
            <p:cNvSpPr>
              <a:spLocks noChangeArrowheads="1"/>
            </p:cNvSpPr>
            <p:nvPr/>
          </p:nvSpPr>
          <p:spPr bwMode="auto">
            <a:xfrm>
              <a:off x="0" y="2833"/>
              <a:ext cx="8158" cy="124"/>
            </a:xfrm>
            <a:prstGeom prst="rect">
              <a:avLst/>
            </a:prstGeom>
            <a:gradFill rotWithShape="1">
              <a:gsLst>
                <a:gs pos="0">
                  <a:srgbClr val="000000"/>
                </a:gs>
                <a:gs pos="100000">
                  <a:srgbClr val="000000">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14" name="矩形 13"/>
          <p:cNvSpPr/>
          <p:nvPr/>
        </p:nvSpPr>
        <p:spPr>
          <a:xfrm>
            <a:off x="614149" y="561535"/>
            <a:ext cx="7084527" cy="738664"/>
          </a:xfrm>
          <a:prstGeom prst="rect">
            <a:avLst/>
          </a:prstGeom>
        </p:spPr>
        <p:txBody>
          <a:bodyPr wrap="square">
            <a:spAutoFit/>
          </a:bodyPr>
          <a:lstStyle/>
          <a:p>
            <a:pPr>
              <a:lnSpc>
                <a:spcPct val="150000"/>
              </a:lnSpc>
            </a:pPr>
            <a:r>
              <a:rPr lang="zh-CN" altLang="en-US" sz="28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二、我们</a:t>
            </a:r>
            <a:r>
              <a:rPr lang="zh-CN" altLang="en-US" sz="2800" b="1" dirty="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行动－关键</a:t>
            </a:r>
            <a:r>
              <a:rPr lang="zh-CN" altLang="en-US" sz="28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应用</a:t>
            </a:r>
            <a:endParaRPr lang="en-US" altLang="zh-CN" sz="2800" b="1" dirty="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endParaRPr>
          </a:p>
        </p:txBody>
      </p:sp>
      <p:sp>
        <p:nvSpPr>
          <p:cNvPr id="15" name="右箭头 14">
            <a:hlinkClick r:id="rId2" action="ppaction://hlinksldjump"/>
          </p:cNvPr>
          <p:cNvSpPr/>
          <p:nvPr/>
        </p:nvSpPr>
        <p:spPr>
          <a:xfrm>
            <a:off x="8165592" y="569055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返回</a:t>
            </a:r>
            <a:endParaRPr lang="zh-CN" altLang="en-US" b="1" dirty="0"/>
          </a:p>
        </p:txBody>
      </p:sp>
      <p:sp>
        <p:nvSpPr>
          <p:cNvPr id="6" name="五角星 5"/>
          <p:cNvSpPr/>
          <p:nvPr/>
        </p:nvSpPr>
        <p:spPr>
          <a:xfrm>
            <a:off x="1050877" y="4688005"/>
            <a:ext cx="455231" cy="313899"/>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6" name="五角星 15"/>
          <p:cNvSpPr/>
          <p:nvPr/>
        </p:nvSpPr>
        <p:spPr>
          <a:xfrm>
            <a:off x="1623121" y="4688004"/>
            <a:ext cx="455231" cy="313899"/>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7" name="五角星 16"/>
          <p:cNvSpPr/>
          <p:nvPr/>
        </p:nvSpPr>
        <p:spPr>
          <a:xfrm>
            <a:off x="2213392" y="4688003"/>
            <a:ext cx="455231" cy="313899"/>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8" name="五角星 17"/>
          <p:cNvSpPr/>
          <p:nvPr/>
        </p:nvSpPr>
        <p:spPr>
          <a:xfrm>
            <a:off x="2905086" y="4688002"/>
            <a:ext cx="455231" cy="313899"/>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9" name="五角星 18"/>
          <p:cNvSpPr/>
          <p:nvPr/>
        </p:nvSpPr>
        <p:spPr>
          <a:xfrm>
            <a:off x="3434644" y="4688001"/>
            <a:ext cx="455231" cy="313899"/>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0" name="五角星 19"/>
          <p:cNvSpPr/>
          <p:nvPr/>
        </p:nvSpPr>
        <p:spPr>
          <a:xfrm>
            <a:off x="4020668" y="4674348"/>
            <a:ext cx="455231" cy="313899"/>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1" name="五角星 20"/>
          <p:cNvSpPr/>
          <p:nvPr/>
        </p:nvSpPr>
        <p:spPr>
          <a:xfrm>
            <a:off x="5288853" y="4715281"/>
            <a:ext cx="455231" cy="313899"/>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3000" fill="hold"/>
                                        <p:tgtEl>
                                          <p:spTgt spid="6"/>
                                        </p:tgtEl>
                                        <p:attrNameLst>
                                          <p:attrName>ppt_x</p:attrName>
                                        </p:attrNameLst>
                                      </p:cBhvr>
                                      <p:tavLst>
                                        <p:tav tm="0">
                                          <p:val>
                                            <p:strVal val="1+#ppt_w/2"/>
                                          </p:val>
                                        </p:tav>
                                        <p:tav tm="100000">
                                          <p:val>
                                            <p:strVal val="#ppt_x"/>
                                          </p:val>
                                        </p:tav>
                                      </p:tavLst>
                                    </p:anim>
                                    <p:anim calcmode="lin" valueType="num">
                                      <p:cBhvr additive="base">
                                        <p:cTn id="15" dur="3000" fill="hold"/>
                                        <p:tgtEl>
                                          <p:spTgt spid="6"/>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3000" fill="hold"/>
                                        <p:tgtEl>
                                          <p:spTgt spid="16"/>
                                        </p:tgtEl>
                                        <p:attrNameLst>
                                          <p:attrName>ppt_x</p:attrName>
                                        </p:attrNameLst>
                                      </p:cBhvr>
                                      <p:tavLst>
                                        <p:tav tm="0">
                                          <p:val>
                                            <p:strVal val="1+#ppt_w/2"/>
                                          </p:val>
                                        </p:tav>
                                        <p:tav tm="100000">
                                          <p:val>
                                            <p:strVal val="#ppt_x"/>
                                          </p:val>
                                        </p:tav>
                                      </p:tavLst>
                                    </p:anim>
                                    <p:anim calcmode="lin" valueType="num">
                                      <p:cBhvr additive="base">
                                        <p:cTn id="19" dur="3000" fill="hold"/>
                                        <p:tgtEl>
                                          <p:spTgt spid="16"/>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3000" fill="hold"/>
                                        <p:tgtEl>
                                          <p:spTgt spid="17"/>
                                        </p:tgtEl>
                                        <p:attrNameLst>
                                          <p:attrName>ppt_x</p:attrName>
                                        </p:attrNameLst>
                                      </p:cBhvr>
                                      <p:tavLst>
                                        <p:tav tm="0">
                                          <p:val>
                                            <p:strVal val="1+#ppt_w/2"/>
                                          </p:val>
                                        </p:tav>
                                        <p:tav tm="100000">
                                          <p:val>
                                            <p:strVal val="#ppt_x"/>
                                          </p:val>
                                        </p:tav>
                                      </p:tavLst>
                                    </p:anim>
                                    <p:anim calcmode="lin" valueType="num">
                                      <p:cBhvr additive="base">
                                        <p:cTn id="23" dur="3000" fill="hold"/>
                                        <p:tgtEl>
                                          <p:spTgt spid="17"/>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3000" fill="hold"/>
                                        <p:tgtEl>
                                          <p:spTgt spid="18"/>
                                        </p:tgtEl>
                                        <p:attrNameLst>
                                          <p:attrName>ppt_x</p:attrName>
                                        </p:attrNameLst>
                                      </p:cBhvr>
                                      <p:tavLst>
                                        <p:tav tm="0">
                                          <p:val>
                                            <p:strVal val="1+#ppt_w/2"/>
                                          </p:val>
                                        </p:tav>
                                        <p:tav tm="100000">
                                          <p:val>
                                            <p:strVal val="#ppt_x"/>
                                          </p:val>
                                        </p:tav>
                                      </p:tavLst>
                                    </p:anim>
                                    <p:anim calcmode="lin" valueType="num">
                                      <p:cBhvr additive="base">
                                        <p:cTn id="27" dur="3000" fill="hold"/>
                                        <p:tgtEl>
                                          <p:spTgt spid="18"/>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3000" fill="hold"/>
                                        <p:tgtEl>
                                          <p:spTgt spid="19"/>
                                        </p:tgtEl>
                                        <p:attrNameLst>
                                          <p:attrName>ppt_x</p:attrName>
                                        </p:attrNameLst>
                                      </p:cBhvr>
                                      <p:tavLst>
                                        <p:tav tm="0">
                                          <p:val>
                                            <p:strVal val="1+#ppt_w/2"/>
                                          </p:val>
                                        </p:tav>
                                        <p:tav tm="100000">
                                          <p:val>
                                            <p:strVal val="#ppt_x"/>
                                          </p:val>
                                        </p:tav>
                                      </p:tavLst>
                                    </p:anim>
                                    <p:anim calcmode="lin" valueType="num">
                                      <p:cBhvr additive="base">
                                        <p:cTn id="31" dur="3000" fill="hold"/>
                                        <p:tgtEl>
                                          <p:spTgt spid="19"/>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3000" fill="hold"/>
                                        <p:tgtEl>
                                          <p:spTgt spid="20"/>
                                        </p:tgtEl>
                                        <p:attrNameLst>
                                          <p:attrName>ppt_x</p:attrName>
                                        </p:attrNameLst>
                                      </p:cBhvr>
                                      <p:tavLst>
                                        <p:tav tm="0">
                                          <p:val>
                                            <p:strVal val="1+#ppt_w/2"/>
                                          </p:val>
                                        </p:tav>
                                        <p:tav tm="100000">
                                          <p:val>
                                            <p:strVal val="#ppt_x"/>
                                          </p:val>
                                        </p:tav>
                                      </p:tavLst>
                                    </p:anim>
                                    <p:anim calcmode="lin" valueType="num">
                                      <p:cBhvr additive="base">
                                        <p:cTn id="35" dur="3000" fill="hold"/>
                                        <p:tgtEl>
                                          <p:spTgt spid="20"/>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3000" fill="hold"/>
                                        <p:tgtEl>
                                          <p:spTgt spid="21"/>
                                        </p:tgtEl>
                                        <p:attrNameLst>
                                          <p:attrName>ppt_x</p:attrName>
                                        </p:attrNameLst>
                                      </p:cBhvr>
                                      <p:tavLst>
                                        <p:tav tm="0">
                                          <p:val>
                                            <p:strVal val="1+#ppt_w/2"/>
                                          </p:val>
                                        </p:tav>
                                        <p:tav tm="100000">
                                          <p:val>
                                            <p:strVal val="#ppt_x"/>
                                          </p:val>
                                        </p:tav>
                                      </p:tavLst>
                                    </p:anim>
                                    <p:anim calcmode="lin" valueType="num">
                                      <p:cBhvr additive="base">
                                        <p:cTn id="39" dur="3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17" grpId="0" animBg="1"/>
      <p:bldP spid="18" grpId="0" animBg="1"/>
      <p:bldP spid="19" grpId="0" animBg="1"/>
      <p:bldP spid="20"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44"/>
          <p:cNvGrpSpPr/>
          <p:nvPr/>
        </p:nvGrpSpPr>
        <p:grpSpPr bwMode="auto">
          <a:xfrm>
            <a:off x="30934" y="697915"/>
            <a:ext cx="9186129" cy="867748"/>
            <a:chOff x="0" y="1911"/>
            <a:chExt cx="8191" cy="1046"/>
          </a:xfrm>
        </p:grpSpPr>
        <p:grpSp>
          <p:nvGrpSpPr>
            <p:cNvPr id="9" name="Group 16"/>
            <p:cNvGrpSpPr/>
            <p:nvPr/>
          </p:nvGrpSpPr>
          <p:grpSpPr bwMode="auto">
            <a:xfrm>
              <a:off x="0" y="1911"/>
              <a:ext cx="8191" cy="755"/>
              <a:chOff x="0" y="1344"/>
              <a:chExt cx="5760" cy="531"/>
            </a:xfrm>
          </p:grpSpPr>
          <p:sp>
            <p:nvSpPr>
              <p:cNvPr id="11" name="Rectangle 8"/>
              <p:cNvSpPr>
                <a:spLocks noChangeArrowheads="1"/>
              </p:cNvSpPr>
              <p:nvPr/>
            </p:nvSpPr>
            <p:spPr bwMode="auto">
              <a:xfrm>
                <a:off x="0" y="1344"/>
                <a:ext cx="1014" cy="531"/>
              </a:xfrm>
              <a:prstGeom prst="rect">
                <a:avLst/>
              </a:prstGeom>
              <a:gradFill rotWithShape="1">
                <a:gsLst>
                  <a:gs pos="0">
                    <a:srgbClr val="FFFFFF">
                      <a:alpha val="20000"/>
                    </a:srgb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2" name="Rectangle 9"/>
              <p:cNvSpPr>
                <a:spLocks noChangeArrowheads="1"/>
              </p:cNvSpPr>
              <p:nvPr/>
            </p:nvSpPr>
            <p:spPr bwMode="auto">
              <a:xfrm>
                <a:off x="4804" y="1344"/>
                <a:ext cx="956" cy="531"/>
              </a:xfrm>
              <a:prstGeom prst="rect">
                <a:avLst/>
              </a:prstGeom>
              <a:gradFill rotWithShape="1">
                <a:gsLst>
                  <a:gs pos="0">
                    <a:schemeClr val="bg1"/>
                  </a:gs>
                  <a:gs pos="100000">
                    <a:srgbClr val="FFFFFF">
                      <a:alpha val="20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3" name="Rectangle 10"/>
              <p:cNvSpPr>
                <a:spLocks noChangeArrowheads="1"/>
              </p:cNvSpPr>
              <p:nvPr/>
            </p:nvSpPr>
            <p:spPr bwMode="auto">
              <a:xfrm>
                <a:off x="1002" y="1351"/>
                <a:ext cx="3818" cy="524"/>
              </a:xfrm>
              <a:prstGeom prst="rect">
                <a:avLst/>
              </a:prstGeom>
              <a:gradFill rotWithShape="1">
                <a:gsLst>
                  <a:gs pos="0">
                    <a:schemeClr val="bg1"/>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10" name="Rectangle 25"/>
            <p:cNvSpPr>
              <a:spLocks noChangeArrowheads="1"/>
            </p:cNvSpPr>
            <p:nvPr/>
          </p:nvSpPr>
          <p:spPr bwMode="auto">
            <a:xfrm>
              <a:off x="0" y="2833"/>
              <a:ext cx="8158" cy="124"/>
            </a:xfrm>
            <a:prstGeom prst="rect">
              <a:avLst/>
            </a:prstGeom>
            <a:gradFill rotWithShape="1">
              <a:gsLst>
                <a:gs pos="0">
                  <a:srgbClr val="000000"/>
                </a:gs>
                <a:gs pos="100000">
                  <a:srgbClr val="000000">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14" name="矩形 13"/>
          <p:cNvSpPr/>
          <p:nvPr/>
        </p:nvSpPr>
        <p:spPr>
          <a:xfrm>
            <a:off x="614149" y="561535"/>
            <a:ext cx="7084527" cy="738664"/>
          </a:xfrm>
          <a:prstGeom prst="rect">
            <a:avLst/>
          </a:prstGeom>
        </p:spPr>
        <p:txBody>
          <a:bodyPr wrap="square">
            <a:spAutoFit/>
          </a:bodyPr>
          <a:lstStyle/>
          <a:p>
            <a:pPr>
              <a:lnSpc>
                <a:spcPct val="150000"/>
              </a:lnSpc>
            </a:pPr>
            <a:r>
              <a:rPr lang="zh-CN" altLang="en-US" sz="28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二、我们</a:t>
            </a:r>
            <a:r>
              <a:rPr lang="zh-CN" altLang="en-US" sz="2800" b="1" dirty="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行动－关键</a:t>
            </a:r>
            <a:r>
              <a:rPr lang="zh-CN" altLang="en-US" sz="28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应用</a:t>
            </a:r>
            <a:endParaRPr lang="en-US" altLang="zh-CN" sz="2800" b="1" dirty="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endParaRPr>
          </a:p>
        </p:txBody>
      </p:sp>
      <p:sp>
        <p:nvSpPr>
          <p:cNvPr id="25" name="Text Box 11"/>
          <p:cNvSpPr txBox="1">
            <a:spLocks noChangeArrowheads="1"/>
          </p:cNvSpPr>
          <p:nvPr/>
        </p:nvSpPr>
        <p:spPr bwMode="auto">
          <a:xfrm>
            <a:off x="687705" y="1463040"/>
            <a:ext cx="8492490" cy="496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smtClean="0">
                <a:solidFill>
                  <a:srgbClr val="FFC000"/>
                </a:solidFill>
                <a:latin typeface="楷体" panose="02010609060101010101" pitchFamily="49" charset="-122"/>
                <a:ea typeface="楷体" panose="02010609060101010101" pitchFamily="49" charset="-122"/>
                <a:sym typeface="宋体" panose="02010600030101010101" pitchFamily="2" charset="-122"/>
              </a:rPr>
              <a:t>建议学校信息化工作在某些方面先突破：</a:t>
            </a:r>
            <a:endParaRPr lang="zh-CN" altLang="en-US" sz="3200" b="1" dirty="0" smtClean="0">
              <a:solidFill>
                <a:srgbClr val="FFC000"/>
              </a:solidFill>
              <a:latin typeface="楷体" panose="02010609060101010101" pitchFamily="49" charset="-122"/>
              <a:ea typeface="楷体" panose="02010609060101010101" pitchFamily="49" charset="-122"/>
              <a:sym typeface="宋体" panose="02010600030101010101" pitchFamily="2" charset="-122"/>
            </a:endParaRPr>
          </a:p>
          <a:p>
            <a:pPr eaLnBrk="1" hangingPunct="1"/>
            <a:r>
              <a:rPr lang="zh-CN" altLang="en-US" sz="3200" b="1" dirty="0">
                <a:solidFill>
                  <a:schemeClr val="bg1"/>
                </a:solidFill>
                <a:latin typeface="楷体" panose="02010609060101010101" pitchFamily="49" charset="-122"/>
                <a:ea typeface="楷体" panose="02010609060101010101" pitchFamily="49" charset="-122"/>
                <a:sym typeface="宋体" panose="02010600030101010101" pitchFamily="2" charset="-122"/>
              </a:rPr>
              <a:t>浙江省东阳中学：</a:t>
            </a:r>
            <a:r>
              <a:rPr lang="zh-CN" altLang="en-US" sz="3200" b="1" dirty="0">
                <a:solidFill>
                  <a:srgbClr val="FFC000"/>
                </a:solidFill>
                <a:latin typeface="楷体" panose="02010609060101010101" pitchFamily="49" charset="-122"/>
                <a:ea typeface="楷体" panose="02010609060101010101" pitchFamily="49" charset="-122"/>
                <a:sym typeface="宋体" panose="02010600030101010101" pitchFamily="2" charset="-122"/>
              </a:rPr>
              <a:t>网上学科基地</a:t>
            </a:r>
            <a:endParaRPr lang="zh-CN" altLang="en-US" sz="3200" b="1" dirty="0">
              <a:solidFill>
                <a:srgbClr val="FFC000"/>
              </a:solidFill>
              <a:latin typeface="楷体" panose="02010609060101010101" pitchFamily="49" charset="-122"/>
              <a:ea typeface="楷体" panose="02010609060101010101" pitchFamily="49" charset="-122"/>
              <a:sym typeface="宋体" panose="02010600030101010101" pitchFamily="2" charset="-122"/>
            </a:endParaRPr>
          </a:p>
          <a:p>
            <a:pPr eaLnBrk="1" hangingPunct="1"/>
            <a:r>
              <a:rPr lang="zh-CN" altLang="en-US" sz="3200" b="1" dirty="0">
                <a:solidFill>
                  <a:schemeClr val="bg1"/>
                </a:solidFill>
                <a:latin typeface="楷体" panose="02010609060101010101" pitchFamily="49" charset="-122"/>
                <a:ea typeface="楷体" panose="02010609060101010101" pitchFamily="49" charset="-122"/>
                <a:sym typeface="宋体" panose="02010600030101010101" pitchFamily="2" charset="-122"/>
              </a:rPr>
              <a:t>金华市曙光小学：</a:t>
            </a:r>
            <a:r>
              <a:rPr lang="zh-CN" altLang="en-US" sz="3200" b="1" dirty="0">
                <a:solidFill>
                  <a:srgbClr val="FFC000"/>
                </a:solidFill>
                <a:latin typeface="楷体" panose="02010609060101010101" pitchFamily="49" charset="-122"/>
                <a:ea typeface="楷体" panose="02010609060101010101" pitchFamily="49" charset="-122"/>
                <a:sym typeface="宋体" panose="02010600030101010101" pitchFamily="2" charset="-122"/>
              </a:rPr>
              <a:t>教育云</a:t>
            </a:r>
            <a:r>
              <a:rPr lang="en-US" altLang="zh-CN" sz="3200" b="1" dirty="0">
                <a:solidFill>
                  <a:srgbClr val="FFC000"/>
                </a:solidFill>
                <a:latin typeface="楷体" panose="02010609060101010101" pitchFamily="49" charset="-122"/>
                <a:ea typeface="楷体" panose="02010609060101010101" pitchFamily="49" charset="-122"/>
                <a:sym typeface="宋体" panose="02010600030101010101" pitchFamily="2" charset="-122"/>
              </a:rPr>
              <a:t>+</a:t>
            </a:r>
            <a:r>
              <a:rPr lang="zh-CN" altLang="en-US" sz="3200" b="1" dirty="0">
                <a:solidFill>
                  <a:srgbClr val="FFC000"/>
                </a:solidFill>
                <a:latin typeface="楷体" panose="02010609060101010101" pitchFamily="49" charset="-122"/>
                <a:ea typeface="楷体" panose="02010609060101010101" pitchFamily="49" charset="-122"/>
                <a:sym typeface="宋体" panose="02010600030101010101" pitchFamily="2" charset="-122"/>
              </a:rPr>
              <a:t>书香校园</a:t>
            </a:r>
            <a:endParaRPr lang="zh-CN" altLang="en-US" sz="3200" b="1" dirty="0">
              <a:solidFill>
                <a:srgbClr val="FFC000"/>
              </a:solidFill>
              <a:latin typeface="楷体" panose="02010609060101010101" pitchFamily="49" charset="-122"/>
              <a:ea typeface="楷体" panose="02010609060101010101" pitchFamily="49" charset="-122"/>
              <a:sym typeface="宋体" panose="02010600030101010101" pitchFamily="2" charset="-122"/>
            </a:endParaRPr>
          </a:p>
          <a:p>
            <a:pPr eaLnBrk="1" hangingPunct="1"/>
            <a:r>
              <a:rPr lang="zh-CN" altLang="en-US" sz="3200" b="1" dirty="0">
                <a:solidFill>
                  <a:schemeClr val="bg1"/>
                </a:solidFill>
                <a:latin typeface="楷体" panose="02010609060101010101" pitchFamily="49" charset="-122"/>
                <a:ea typeface="楷体" panose="02010609060101010101" pitchFamily="49" charset="-122"/>
                <a:sym typeface="宋体" panose="02010600030101010101" pitchFamily="2" charset="-122"/>
              </a:rPr>
              <a:t>东阳市横店镇中心小学：</a:t>
            </a:r>
            <a:r>
              <a:rPr lang="zh-CN" altLang="en-US" sz="3200" b="1" dirty="0">
                <a:solidFill>
                  <a:srgbClr val="FFC000"/>
                </a:solidFill>
                <a:latin typeface="楷体" panose="02010609060101010101" pitchFamily="49" charset="-122"/>
                <a:ea typeface="楷体" panose="02010609060101010101" pitchFamily="49" charset="-122"/>
                <a:sym typeface="宋体" panose="02010600030101010101" pitchFamily="2" charset="-122"/>
              </a:rPr>
              <a:t>教育云</a:t>
            </a:r>
            <a:r>
              <a:rPr lang="en-US" altLang="zh-CN" sz="3200" b="1" dirty="0">
                <a:solidFill>
                  <a:srgbClr val="FFC000"/>
                </a:solidFill>
                <a:latin typeface="楷体" panose="02010609060101010101" pitchFamily="49" charset="-122"/>
                <a:ea typeface="楷体" panose="02010609060101010101" pitchFamily="49" charset="-122"/>
                <a:sym typeface="宋体" panose="02010600030101010101" pitchFamily="2" charset="-122"/>
              </a:rPr>
              <a:t>+</a:t>
            </a:r>
            <a:r>
              <a:rPr lang="zh-CN" altLang="en-US" sz="3200" b="1" dirty="0">
                <a:solidFill>
                  <a:srgbClr val="FFC000"/>
                </a:solidFill>
                <a:latin typeface="楷体" panose="02010609060101010101" pitchFamily="49" charset="-122"/>
                <a:ea typeface="楷体" panose="02010609060101010101" pitchFamily="49" charset="-122"/>
                <a:sym typeface="宋体" panose="02010600030101010101" pitchFamily="2" charset="-122"/>
              </a:rPr>
              <a:t>影视</a:t>
            </a:r>
            <a:endParaRPr lang="zh-CN" altLang="en-US" sz="3200" b="1" dirty="0">
              <a:solidFill>
                <a:srgbClr val="FFC000"/>
              </a:solidFill>
              <a:latin typeface="楷体" panose="02010609060101010101" pitchFamily="49" charset="-122"/>
              <a:ea typeface="楷体" panose="02010609060101010101" pitchFamily="49" charset="-122"/>
              <a:sym typeface="宋体" panose="02010600030101010101" pitchFamily="2" charset="-122"/>
            </a:endParaRPr>
          </a:p>
          <a:p>
            <a:pPr eaLnBrk="1" hangingPunct="1"/>
            <a:r>
              <a:rPr lang="zh-CN" altLang="en-US" sz="3200" b="1" dirty="0">
                <a:solidFill>
                  <a:schemeClr val="bg1"/>
                </a:solidFill>
                <a:latin typeface="楷体" panose="02010609060101010101" pitchFamily="49" charset="-122"/>
                <a:ea typeface="楷体" panose="02010609060101010101" pitchFamily="49" charset="-122"/>
                <a:sym typeface="宋体" panose="02010600030101010101" pitchFamily="2" charset="-122"/>
              </a:rPr>
              <a:t>东阳市外国语学校：</a:t>
            </a:r>
            <a:r>
              <a:rPr lang="zh-CN" altLang="en-US" sz="3200" b="1" dirty="0">
                <a:solidFill>
                  <a:srgbClr val="FFC000"/>
                </a:solidFill>
                <a:latin typeface="楷体" panose="02010609060101010101" pitchFamily="49" charset="-122"/>
                <a:ea typeface="楷体" panose="02010609060101010101" pitchFamily="49" charset="-122"/>
                <a:sym typeface="宋体" panose="02010600030101010101" pitchFamily="2" charset="-122"/>
              </a:rPr>
              <a:t>个性化评价</a:t>
            </a:r>
            <a:endParaRPr lang="zh-CN" altLang="en-US" sz="3200" b="1" dirty="0">
              <a:solidFill>
                <a:srgbClr val="FFC000"/>
              </a:solidFill>
              <a:latin typeface="楷体" panose="02010609060101010101" pitchFamily="49" charset="-122"/>
              <a:ea typeface="楷体" panose="02010609060101010101" pitchFamily="49" charset="-122"/>
              <a:sym typeface="宋体" panose="02010600030101010101" pitchFamily="2" charset="-122"/>
            </a:endParaRPr>
          </a:p>
          <a:p>
            <a:pPr eaLnBrk="1" hangingPunct="1"/>
            <a:r>
              <a:rPr lang="zh-CN" altLang="en-US" sz="3200" b="1" dirty="0">
                <a:solidFill>
                  <a:schemeClr val="bg1"/>
                </a:solidFill>
                <a:latin typeface="楷体" panose="02010609060101010101" pitchFamily="49" charset="-122"/>
                <a:ea typeface="楷体" panose="02010609060101010101" pitchFamily="49" charset="-122"/>
                <a:sym typeface="宋体" panose="02010600030101010101" pitchFamily="2" charset="-122"/>
              </a:rPr>
              <a:t>东阳市南马实验小学：</a:t>
            </a:r>
            <a:r>
              <a:rPr lang="zh-CN" altLang="en-US" sz="3200" b="1" dirty="0">
                <a:solidFill>
                  <a:srgbClr val="FFC000"/>
                </a:solidFill>
                <a:latin typeface="楷体" panose="02010609060101010101" pitchFamily="49" charset="-122"/>
                <a:ea typeface="楷体" panose="02010609060101010101" pitchFamily="49" charset="-122"/>
                <a:sym typeface="宋体" panose="02010600030101010101" pitchFamily="2" charset="-122"/>
              </a:rPr>
              <a:t>教育云</a:t>
            </a:r>
            <a:r>
              <a:rPr lang="en-US" altLang="zh-CN" sz="3200" b="1" dirty="0">
                <a:solidFill>
                  <a:srgbClr val="FFC000"/>
                </a:solidFill>
                <a:latin typeface="楷体" panose="02010609060101010101" pitchFamily="49" charset="-122"/>
                <a:ea typeface="楷体" panose="02010609060101010101" pitchFamily="49" charset="-122"/>
                <a:sym typeface="宋体" panose="02010600030101010101" pitchFamily="2" charset="-122"/>
              </a:rPr>
              <a:t>+</a:t>
            </a:r>
            <a:r>
              <a:rPr lang="zh-CN" altLang="en-US" sz="3200" b="1" dirty="0">
                <a:solidFill>
                  <a:srgbClr val="FFC000"/>
                </a:solidFill>
                <a:latin typeface="楷体" panose="02010609060101010101" pitchFamily="49" charset="-122"/>
                <a:ea typeface="楷体" panose="02010609060101010101" pitchFamily="49" charset="-122"/>
                <a:sym typeface="宋体" panose="02010600030101010101" pitchFamily="2" charset="-122"/>
              </a:rPr>
              <a:t>围棋</a:t>
            </a:r>
            <a:endParaRPr lang="zh-CN" altLang="en-US" sz="3200" b="1" dirty="0">
              <a:solidFill>
                <a:srgbClr val="FFC000"/>
              </a:solidFill>
              <a:latin typeface="楷体" panose="02010609060101010101" pitchFamily="49" charset="-122"/>
              <a:ea typeface="楷体" panose="02010609060101010101" pitchFamily="49" charset="-122"/>
              <a:sym typeface="宋体" panose="02010600030101010101" pitchFamily="2" charset="-122"/>
            </a:endParaRPr>
          </a:p>
          <a:p>
            <a:pPr eaLnBrk="1" hangingPunct="1"/>
            <a:r>
              <a:rPr lang="zh-CN" altLang="en-US" sz="3200" b="1" dirty="0">
                <a:solidFill>
                  <a:schemeClr val="bg1"/>
                </a:solidFill>
                <a:latin typeface="楷体" panose="02010609060101010101" pitchFamily="49" charset="-122"/>
                <a:ea typeface="楷体" panose="02010609060101010101" pitchFamily="49" charset="-122"/>
                <a:sym typeface="宋体" panose="02010600030101010101" pitchFamily="2" charset="-122"/>
              </a:rPr>
              <a:t>东阳市巍山镇中心小学：</a:t>
            </a:r>
            <a:r>
              <a:rPr lang="zh-CN" altLang="en-US" sz="3200" b="1" dirty="0">
                <a:solidFill>
                  <a:srgbClr val="FFC000"/>
                </a:solidFill>
                <a:latin typeface="楷体" panose="02010609060101010101" pitchFamily="49" charset="-122"/>
                <a:ea typeface="楷体" panose="02010609060101010101" pitchFamily="49" charset="-122"/>
                <a:sym typeface="宋体" panose="02010600030101010101" pitchFamily="2" charset="-122"/>
              </a:rPr>
              <a:t>数字化环境下的习作</a:t>
            </a:r>
            <a:endParaRPr lang="zh-CN" altLang="en-US" sz="3200" b="1" dirty="0">
              <a:solidFill>
                <a:srgbClr val="FFC000"/>
              </a:solidFill>
              <a:latin typeface="楷体" panose="02010609060101010101" pitchFamily="49" charset="-122"/>
              <a:ea typeface="楷体" panose="02010609060101010101" pitchFamily="49" charset="-122"/>
              <a:sym typeface="宋体" panose="02010600030101010101" pitchFamily="2" charset="-122"/>
            </a:endParaRPr>
          </a:p>
          <a:p>
            <a:pPr eaLnBrk="1" hangingPunct="1"/>
            <a:r>
              <a:rPr lang="zh-CN" altLang="en-US" sz="3200" b="1" dirty="0">
                <a:solidFill>
                  <a:schemeClr val="bg1"/>
                </a:solidFill>
                <a:latin typeface="楷体" panose="02010609060101010101" pitchFamily="49" charset="-122"/>
                <a:ea typeface="楷体" panose="02010609060101010101" pitchFamily="49" charset="-122"/>
                <a:sym typeface="宋体" panose="02010600030101010101" pitchFamily="2" charset="-122"/>
              </a:rPr>
              <a:t>东阳市实验小学：</a:t>
            </a:r>
            <a:r>
              <a:rPr lang="zh-CN" altLang="en-US" sz="3200" b="1" dirty="0">
                <a:solidFill>
                  <a:srgbClr val="FFC000"/>
                </a:solidFill>
                <a:latin typeface="楷体" panose="02010609060101010101" pitchFamily="49" charset="-122"/>
                <a:ea typeface="楷体" panose="02010609060101010101" pitchFamily="49" charset="-122"/>
                <a:sym typeface="宋体" panose="02010600030101010101" pitchFamily="2" charset="-122"/>
              </a:rPr>
              <a:t>教育云</a:t>
            </a:r>
            <a:r>
              <a:rPr lang="en-US" altLang="zh-CN" sz="3200" b="1" dirty="0">
                <a:solidFill>
                  <a:srgbClr val="FFC000"/>
                </a:solidFill>
                <a:latin typeface="楷体" panose="02010609060101010101" pitchFamily="49" charset="-122"/>
                <a:ea typeface="楷体" panose="02010609060101010101" pitchFamily="49" charset="-122"/>
                <a:sym typeface="宋体" panose="02010600030101010101" pitchFamily="2" charset="-122"/>
              </a:rPr>
              <a:t>+</a:t>
            </a:r>
            <a:r>
              <a:rPr lang="zh-CN" altLang="en-US" sz="3200" b="1" dirty="0">
                <a:solidFill>
                  <a:srgbClr val="FFC000"/>
                </a:solidFill>
                <a:latin typeface="楷体" panose="02010609060101010101" pitchFamily="49" charset="-122"/>
                <a:ea typeface="楷体" panose="02010609060101010101" pitchFamily="49" charset="-122"/>
                <a:sym typeface="宋体" panose="02010600030101010101" pitchFamily="2" charset="-122"/>
              </a:rPr>
              <a:t>书法</a:t>
            </a:r>
            <a:endParaRPr lang="zh-CN" altLang="en-US" sz="3200" b="1" dirty="0">
              <a:solidFill>
                <a:srgbClr val="FFC000"/>
              </a:solidFill>
              <a:latin typeface="楷体" panose="02010609060101010101" pitchFamily="49" charset="-122"/>
              <a:ea typeface="楷体" panose="02010609060101010101" pitchFamily="49" charset="-122"/>
              <a:sym typeface="宋体" panose="02010600030101010101" pitchFamily="2" charset="-122"/>
            </a:endParaRPr>
          </a:p>
          <a:p>
            <a:pPr eaLnBrk="1" hangingPunct="1"/>
            <a:r>
              <a:rPr lang="zh-CN" altLang="en-US" sz="3200" b="1" dirty="0">
                <a:solidFill>
                  <a:srgbClr val="FF0000"/>
                </a:solidFill>
                <a:latin typeface="楷体" panose="02010609060101010101" pitchFamily="49" charset="-122"/>
                <a:ea typeface="楷体" panose="02010609060101010101" pitchFamily="49" charset="-122"/>
                <a:sym typeface="宋体" panose="02010600030101010101" pitchFamily="2" charset="-122"/>
              </a:rPr>
              <a:t>信息技术</a:t>
            </a:r>
            <a:r>
              <a:rPr lang="en-US" altLang="zh-CN" sz="3200" b="1" dirty="0">
                <a:solidFill>
                  <a:srgbClr val="FF0000"/>
                </a:solidFill>
                <a:latin typeface="楷体" panose="02010609060101010101" pitchFamily="49" charset="-122"/>
                <a:ea typeface="楷体" panose="02010609060101010101" pitchFamily="49" charset="-122"/>
                <a:sym typeface="宋体" panose="02010600030101010101" pitchFamily="2" charset="-122"/>
              </a:rPr>
              <a:t>+</a:t>
            </a:r>
            <a:r>
              <a:rPr lang="zh-CN" altLang="en-US" sz="3200" b="1" dirty="0">
                <a:solidFill>
                  <a:srgbClr val="FF0000"/>
                </a:solidFill>
                <a:latin typeface="楷体" panose="02010609060101010101" pitchFamily="49" charset="-122"/>
                <a:ea typeface="楷体" panose="02010609060101010101" pitchFamily="49" charset="-122"/>
                <a:sym typeface="宋体" panose="02010600030101010101" pitchFamily="2" charset="-122"/>
              </a:rPr>
              <a:t>学校特色、课改、安全</a:t>
            </a:r>
            <a:endParaRPr lang="zh-CN" altLang="en-US" sz="3200" b="1" dirty="0">
              <a:solidFill>
                <a:srgbClr val="FF0000"/>
              </a:solidFill>
              <a:latin typeface="楷体" panose="02010609060101010101" pitchFamily="49" charset="-122"/>
              <a:ea typeface="楷体" panose="02010609060101010101" pitchFamily="49" charset="-122"/>
              <a:sym typeface="宋体" panose="02010600030101010101" pitchFamily="2" charset="-122"/>
            </a:endParaRPr>
          </a:p>
          <a:p>
            <a:pPr eaLnBrk="1" hangingPunct="1"/>
            <a:endParaRPr lang="zh-CN" altLang="en-US" sz="3200" b="1" dirty="0">
              <a:solidFill>
                <a:srgbClr val="FFFF00"/>
              </a:solidFill>
              <a:latin typeface="楷体" panose="02010609060101010101" pitchFamily="49" charset="-122"/>
              <a:ea typeface="楷体" panose="02010609060101010101" pitchFamily="49" charset="-122"/>
              <a:sym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ph idx="1"/>
          </p:nvPr>
        </p:nvSpPr>
        <p:spPr>
          <a:xfrm>
            <a:off x="581642" y="810740"/>
            <a:ext cx="8047703" cy="4314365"/>
          </a:xfrm>
        </p:spPr>
        <p:txBody>
          <a:bodyPr/>
          <a:lstStyle/>
          <a:p>
            <a:pPr marL="0" indent="0">
              <a:buNone/>
            </a:pPr>
            <a:r>
              <a:rPr lang="zh-CN" altLang="en-US" sz="4800" b="1" dirty="0" smtClean="0">
                <a:ln cap="rnd">
                  <a:solidFill>
                    <a:schemeClr val="tx1"/>
                  </a:solidFill>
                </a:ln>
                <a:solidFill>
                  <a:schemeClr val="bg1">
                    <a:lumMod val="85000"/>
                  </a:schemeClr>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rPr>
              <a:t>一、我们的思考？</a:t>
            </a:r>
            <a:endParaRPr lang="en-US" altLang="zh-CN" sz="4800" b="1" dirty="0" smtClean="0">
              <a:ln cap="rnd">
                <a:solidFill>
                  <a:schemeClr val="tx1"/>
                </a:solidFill>
              </a:ln>
              <a:solidFill>
                <a:schemeClr val="bg1">
                  <a:lumMod val="85000"/>
                </a:schemeClr>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endParaRPr>
          </a:p>
          <a:p>
            <a:pPr marL="0" indent="0">
              <a:buNone/>
            </a:pPr>
            <a:endParaRPr lang="en-US" altLang="zh-CN" sz="1800" b="1" dirty="0" smtClean="0">
              <a:ln cap="rnd">
                <a:solidFill>
                  <a:schemeClr val="tx1"/>
                </a:solidFill>
              </a:ln>
              <a:solidFill>
                <a:srgbClr val="FFFF00"/>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endParaRPr>
          </a:p>
          <a:p>
            <a:pPr marL="0" indent="0">
              <a:buNone/>
            </a:pPr>
            <a:r>
              <a:rPr lang="zh-CN" altLang="en-US" sz="4800" b="1" dirty="0" smtClean="0">
                <a:ln cap="rnd">
                  <a:solidFill>
                    <a:schemeClr val="tx1"/>
                  </a:solidFill>
                </a:ln>
                <a:solidFill>
                  <a:schemeClr val="bg1">
                    <a:lumMod val="75000"/>
                  </a:schemeClr>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rPr>
              <a:t>二、我们的行动！</a:t>
            </a:r>
            <a:endParaRPr lang="en-US" altLang="zh-CN" sz="4800" b="1" dirty="0" smtClean="0">
              <a:ln cap="rnd">
                <a:solidFill>
                  <a:schemeClr val="tx1"/>
                </a:solidFill>
              </a:ln>
              <a:solidFill>
                <a:schemeClr val="bg1">
                  <a:lumMod val="75000"/>
                </a:schemeClr>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endParaRPr>
          </a:p>
          <a:p>
            <a:pPr marL="0" indent="0">
              <a:buNone/>
            </a:pPr>
            <a:endParaRPr lang="en-US" altLang="zh-CN" sz="1800" b="1" dirty="0" smtClean="0">
              <a:ln cap="rnd">
                <a:solidFill>
                  <a:schemeClr val="tx1"/>
                </a:solidFill>
              </a:ln>
              <a:solidFill>
                <a:srgbClr val="FFFF00"/>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endParaRPr>
          </a:p>
          <a:p>
            <a:pPr marL="0" indent="0">
              <a:buNone/>
            </a:pPr>
            <a:r>
              <a:rPr lang="zh-CN" altLang="en-US" sz="4800" b="1" dirty="0" smtClean="0">
                <a:ln cap="rnd">
                  <a:solidFill>
                    <a:schemeClr val="tx1"/>
                  </a:solidFill>
                </a:ln>
                <a:solidFill>
                  <a:srgbClr val="FFFF00"/>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rPr>
              <a:t>三、形成六大应用模式！</a:t>
            </a:r>
            <a:endParaRPr lang="en-US" altLang="zh-CN" sz="4800" b="1" dirty="0" smtClean="0">
              <a:ln cap="rnd">
                <a:solidFill>
                  <a:schemeClr val="tx1"/>
                </a:solidFill>
              </a:ln>
              <a:solidFill>
                <a:srgbClr val="FFFF00"/>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endParaRPr>
          </a:p>
          <a:p>
            <a:pPr marL="0" indent="0">
              <a:buNone/>
            </a:pPr>
            <a:endParaRPr lang="en-US" altLang="zh-CN" sz="1800" b="1" dirty="0">
              <a:ln cap="rnd">
                <a:solidFill>
                  <a:schemeClr val="tx1"/>
                </a:solidFill>
              </a:ln>
              <a:solidFill>
                <a:schemeClr val="bg1">
                  <a:lumMod val="85000"/>
                </a:schemeClr>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endParaRPr>
          </a:p>
          <a:p>
            <a:pPr marL="0" indent="0">
              <a:buNone/>
            </a:pPr>
            <a:r>
              <a:rPr lang="zh-CN" altLang="en-US" sz="4800" b="1" dirty="0">
                <a:ln cap="rnd">
                  <a:solidFill>
                    <a:schemeClr val="tx1"/>
                  </a:solidFill>
                </a:ln>
                <a:solidFill>
                  <a:schemeClr val="bg1">
                    <a:lumMod val="75000"/>
                  </a:schemeClr>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rPr>
              <a:t>四、下一步思考？</a:t>
            </a:r>
            <a:endParaRPr lang="en-US" altLang="zh-CN" sz="4800" b="1" dirty="0">
              <a:ln cap="rnd">
                <a:solidFill>
                  <a:schemeClr val="tx1"/>
                </a:solidFill>
              </a:ln>
              <a:solidFill>
                <a:schemeClr val="bg1">
                  <a:lumMod val="75000"/>
                </a:schemeClr>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endParaRPr>
          </a:p>
          <a:p>
            <a:pPr marL="0" indent="0">
              <a:buNone/>
            </a:pPr>
            <a:endParaRPr lang="en-US" altLang="zh-CN" sz="4800" b="1" dirty="0" smtClean="0">
              <a:ln cap="rnd">
                <a:solidFill>
                  <a:schemeClr val="tx1"/>
                </a:solidFill>
              </a:ln>
              <a:solidFill>
                <a:schemeClr val="bg1">
                  <a:lumMod val="85000"/>
                </a:schemeClr>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7350" y="2014825"/>
            <a:ext cx="3787608" cy="584775"/>
          </a:xfrm>
          <a:prstGeom prst="rect">
            <a:avLst/>
          </a:prstGeom>
        </p:spPr>
        <p:txBody>
          <a:bodyPr wrap="square">
            <a:spAutoFit/>
          </a:bodyPr>
          <a:lstStyle/>
          <a:p>
            <a:r>
              <a:rPr lang="zh-CN" altLang="en-US" sz="3200" b="1" dirty="0" smtClean="0">
                <a:solidFill>
                  <a:schemeClr val="bg1"/>
                </a:solidFill>
                <a:latin typeface="楷体" panose="02010609060101010101" pitchFamily="49" charset="-122"/>
                <a:ea typeface="楷体" panose="02010609060101010101" pitchFamily="49" charset="-122"/>
              </a:rPr>
              <a:t>教育</a:t>
            </a:r>
            <a:r>
              <a:rPr lang="zh-CN" altLang="en-US" sz="3200" b="1" dirty="0">
                <a:solidFill>
                  <a:schemeClr val="bg1"/>
                </a:solidFill>
                <a:latin typeface="楷体" panose="02010609060101010101" pitchFamily="49" charset="-122"/>
                <a:ea typeface="楷体" panose="02010609060101010101" pitchFamily="49" charset="-122"/>
              </a:rPr>
              <a:t>云的应用</a:t>
            </a:r>
            <a:r>
              <a:rPr lang="zh-CN" altLang="en-US" sz="3200" b="1" dirty="0" smtClean="0">
                <a:solidFill>
                  <a:schemeClr val="bg1"/>
                </a:solidFill>
                <a:latin typeface="楷体" panose="02010609060101010101" pitchFamily="49" charset="-122"/>
                <a:ea typeface="楷体" panose="02010609060101010101" pitchFamily="49" charset="-122"/>
              </a:rPr>
              <a:t>分为：</a:t>
            </a:r>
            <a:endParaRPr lang="zh-CN" altLang="en-US" sz="3200" b="1" dirty="0">
              <a:solidFill>
                <a:schemeClr val="bg1"/>
              </a:solidFill>
              <a:latin typeface="楷体" panose="02010609060101010101" pitchFamily="49" charset="-122"/>
              <a:ea typeface="楷体" panose="02010609060101010101" pitchFamily="49" charset="-122"/>
            </a:endParaRPr>
          </a:p>
        </p:txBody>
      </p:sp>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88067" y="2605137"/>
            <a:ext cx="4838913" cy="2588689"/>
          </a:xfrm>
          <a:prstGeom prst="rect">
            <a:avLst/>
          </a:prstGeom>
        </p:spPr>
      </p:pic>
      <p:sp>
        <p:nvSpPr>
          <p:cNvPr id="30" name="Rectangle 5"/>
          <p:cNvSpPr>
            <a:spLocks noChangeArrowheads="1"/>
          </p:cNvSpPr>
          <p:nvPr/>
        </p:nvSpPr>
        <p:spPr bwMode="auto">
          <a:xfrm>
            <a:off x="5026980" y="1742729"/>
            <a:ext cx="3633537" cy="3719607"/>
          </a:xfrm>
          <a:prstGeom prst="rect">
            <a:avLst/>
          </a:prstGeom>
          <a:solidFill>
            <a:srgbClr val="0099FF"/>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pPr>
            <a:r>
              <a:rPr lang="zh-CN" altLang="en-US" sz="3200" b="1" dirty="0">
                <a:solidFill>
                  <a:schemeClr val="bg1"/>
                </a:solidFill>
                <a:latin typeface="楷体" panose="02010609060101010101" pitchFamily="49" charset="-122"/>
                <a:ea typeface="楷体" panose="02010609060101010101" pitchFamily="49" charset="-122"/>
              </a:rPr>
              <a:t>坚持</a:t>
            </a:r>
            <a:r>
              <a:rPr lang="zh-CN" altLang="en-US" sz="3200" b="1" dirty="0">
                <a:solidFill>
                  <a:srgbClr val="FF99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“试点先行、典型引路”</a:t>
            </a:r>
            <a:r>
              <a:rPr lang="zh-CN" altLang="en-US" sz="3200" b="1" dirty="0">
                <a:solidFill>
                  <a:schemeClr val="bg1"/>
                </a:solidFill>
                <a:latin typeface="楷体" panose="02010609060101010101" pitchFamily="49" charset="-122"/>
                <a:ea typeface="楷体" panose="02010609060101010101" pitchFamily="49" charset="-122"/>
              </a:rPr>
              <a:t>的策略，</a:t>
            </a:r>
            <a:r>
              <a:rPr lang="zh-CN" altLang="en-US" sz="3200" b="1" dirty="0">
                <a:solidFill>
                  <a:srgbClr val="FF99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“轮流做庄”</a:t>
            </a:r>
            <a:r>
              <a:rPr lang="zh-CN" altLang="en-US" sz="3200" b="1" dirty="0">
                <a:solidFill>
                  <a:schemeClr val="bg1"/>
                </a:solidFill>
                <a:latin typeface="楷体" panose="02010609060101010101" pitchFamily="49" charset="-122"/>
                <a:ea typeface="楷体" panose="02010609060101010101" pitchFamily="49" charset="-122"/>
              </a:rPr>
              <a:t>举办应用推进会议的方法，抓好各类应用项目与</a:t>
            </a:r>
            <a:r>
              <a:rPr lang="zh-CN" altLang="en-US" sz="3200" b="1" dirty="0" smtClean="0">
                <a:solidFill>
                  <a:schemeClr val="bg1"/>
                </a:solidFill>
                <a:latin typeface="楷体" panose="02010609060101010101" pitchFamily="49" charset="-122"/>
                <a:ea typeface="楷体" panose="02010609060101010101" pitchFamily="49" charset="-122"/>
              </a:rPr>
              <a:t>活动。</a:t>
            </a:r>
            <a:endParaRPr lang="zh-CN" altLang="en-US" sz="3200" b="1" dirty="0">
              <a:solidFill>
                <a:schemeClr val="bg1"/>
              </a:solidFill>
              <a:latin typeface="楷体" panose="02010609060101010101" pitchFamily="49" charset="-122"/>
              <a:ea typeface="楷体" panose="02010609060101010101" pitchFamily="49" charset="-122"/>
            </a:endParaRPr>
          </a:p>
          <a:p>
            <a:pPr>
              <a:lnSpc>
                <a:spcPct val="120000"/>
              </a:lnSpc>
            </a:pPr>
            <a:endParaRPr lang="zh-CN" altLang="en-US" sz="2000" dirty="0"/>
          </a:p>
        </p:txBody>
      </p:sp>
      <p:grpSp>
        <p:nvGrpSpPr>
          <p:cNvPr id="13" name="Group 44"/>
          <p:cNvGrpSpPr/>
          <p:nvPr/>
        </p:nvGrpSpPr>
        <p:grpSpPr bwMode="auto">
          <a:xfrm>
            <a:off x="-146487" y="549591"/>
            <a:ext cx="9186129" cy="867748"/>
            <a:chOff x="0" y="1911"/>
            <a:chExt cx="8191" cy="1046"/>
          </a:xfrm>
        </p:grpSpPr>
        <p:grpSp>
          <p:nvGrpSpPr>
            <p:cNvPr id="14" name="Group 16"/>
            <p:cNvGrpSpPr/>
            <p:nvPr/>
          </p:nvGrpSpPr>
          <p:grpSpPr bwMode="auto">
            <a:xfrm>
              <a:off x="0" y="1911"/>
              <a:ext cx="8191" cy="755"/>
              <a:chOff x="0" y="1344"/>
              <a:chExt cx="5760" cy="531"/>
            </a:xfrm>
          </p:grpSpPr>
          <p:sp>
            <p:nvSpPr>
              <p:cNvPr id="16" name="Rectangle 8"/>
              <p:cNvSpPr>
                <a:spLocks noChangeArrowheads="1"/>
              </p:cNvSpPr>
              <p:nvPr/>
            </p:nvSpPr>
            <p:spPr bwMode="auto">
              <a:xfrm>
                <a:off x="0" y="1344"/>
                <a:ext cx="1014" cy="531"/>
              </a:xfrm>
              <a:prstGeom prst="rect">
                <a:avLst/>
              </a:prstGeom>
              <a:gradFill rotWithShape="1">
                <a:gsLst>
                  <a:gs pos="0">
                    <a:srgbClr val="FFFFFF">
                      <a:alpha val="20000"/>
                    </a:srgb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7" name="Rectangle 9"/>
              <p:cNvSpPr>
                <a:spLocks noChangeArrowheads="1"/>
              </p:cNvSpPr>
              <p:nvPr/>
            </p:nvSpPr>
            <p:spPr bwMode="auto">
              <a:xfrm>
                <a:off x="4804" y="1344"/>
                <a:ext cx="956" cy="531"/>
              </a:xfrm>
              <a:prstGeom prst="rect">
                <a:avLst/>
              </a:prstGeom>
              <a:gradFill rotWithShape="1">
                <a:gsLst>
                  <a:gs pos="0">
                    <a:schemeClr val="bg1"/>
                  </a:gs>
                  <a:gs pos="100000">
                    <a:srgbClr val="FFFFFF">
                      <a:alpha val="20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8" name="Rectangle 10"/>
              <p:cNvSpPr>
                <a:spLocks noChangeArrowheads="1"/>
              </p:cNvSpPr>
              <p:nvPr/>
            </p:nvSpPr>
            <p:spPr bwMode="auto">
              <a:xfrm>
                <a:off x="1002" y="1351"/>
                <a:ext cx="3818" cy="524"/>
              </a:xfrm>
              <a:prstGeom prst="rect">
                <a:avLst/>
              </a:prstGeom>
              <a:gradFill rotWithShape="1">
                <a:gsLst>
                  <a:gs pos="0">
                    <a:schemeClr val="bg1"/>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15" name="Rectangle 25"/>
            <p:cNvSpPr>
              <a:spLocks noChangeArrowheads="1"/>
            </p:cNvSpPr>
            <p:nvPr/>
          </p:nvSpPr>
          <p:spPr bwMode="auto">
            <a:xfrm>
              <a:off x="0" y="2833"/>
              <a:ext cx="8158" cy="124"/>
            </a:xfrm>
            <a:prstGeom prst="rect">
              <a:avLst/>
            </a:prstGeom>
            <a:gradFill rotWithShape="1">
              <a:gsLst>
                <a:gs pos="0">
                  <a:srgbClr val="000000"/>
                </a:gs>
                <a:gs pos="100000">
                  <a:srgbClr val="000000">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19" name="矩形 18"/>
          <p:cNvSpPr/>
          <p:nvPr/>
        </p:nvSpPr>
        <p:spPr>
          <a:xfrm>
            <a:off x="436728" y="413211"/>
            <a:ext cx="7084527" cy="731520"/>
          </a:xfrm>
          <a:prstGeom prst="rect">
            <a:avLst/>
          </a:prstGeom>
        </p:spPr>
        <p:txBody>
          <a:bodyPr wrap="square">
            <a:spAutoFit/>
          </a:bodyPr>
          <a:lstStyle/>
          <a:p>
            <a:pPr>
              <a:lnSpc>
                <a:spcPct val="150000"/>
              </a:lnSpc>
            </a:pPr>
            <a:r>
              <a:rPr lang="zh-CN" altLang="en-US" sz="28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三、</a:t>
            </a:r>
            <a:r>
              <a:rPr lang="zh-CN" altLang="en-US" sz="28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sym typeface="+mn-ea"/>
              </a:rPr>
              <a:t>六大应用模式</a:t>
            </a:r>
            <a:endParaRPr lang="en-US" altLang="zh-CN" sz="2800" b="1" dirty="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endParaRPr>
          </a:p>
        </p:txBody>
      </p:sp>
      <p:sp>
        <p:nvSpPr>
          <p:cNvPr id="12" name="Rectangle 5"/>
          <p:cNvSpPr>
            <a:spLocks noChangeArrowheads="1"/>
          </p:cNvSpPr>
          <p:nvPr/>
        </p:nvSpPr>
        <p:spPr bwMode="auto">
          <a:xfrm>
            <a:off x="1" y="5573901"/>
            <a:ext cx="9144000" cy="576694"/>
          </a:xfrm>
          <a:prstGeom prst="rect">
            <a:avLst/>
          </a:prstGeom>
          <a:solidFill>
            <a:srgbClr val="0099FF"/>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pPr>
            <a:r>
              <a:rPr lang="zh-CN" altLang="en-US" sz="2000" b="1" dirty="0" smtClean="0">
                <a:solidFill>
                  <a:srgbClr val="2301F1"/>
                </a:solidFill>
                <a:latin typeface="隶书" panose="02010509060101010101" pitchFamily="49" charset="-122"/>
                <a:ea typeface="隶书" panose="02010509060101010101" pitchFamily="49" charset="-122"/>
              </a:rPr>
              <a:t>教育云应用在网络空间、网络教研、个性化评价等方面形成了六大应用模式。</a:t>
            </a:r>
            <a:endParaRPr lang="zh-CN" altLang="en-US" sz="2000" b="1" dirty="0">
              <a:solidFill>
                <a:srgbClr val="2301F1"/>
              </a:solidFill>
              <a:latin typeface="隶书" panose="02010509060101010101" pitchFamily="49" charset="-122"/>
              <a:ea typeface="隶书" panose="02010509060101010101" pitchFamily="49" charset="-122"/>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2"/>
          <p:cNvSpPr>
            <a:spLocks noChangeArrowheads="1"/>
          </p:cNvSpPr>
          <p:nvPr/>
        </p:nvSpPr>
        <p:spPr bwMode="auto">
          <a:xfrm>
            <a:off x="386742" y="1302546"/>
            <a:ext cx="26564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dirty="0" smtClean="0">
                <a:solidFill>
                  <a:srgbClr val="FFCC00"/>
                </a:solidFill>
                <a:latin typeface="楷体" panose="02010609060101010101" pitchFamily="49" charset="-122"/>
                <a:ea typeface="楷体" panose="02010609060101010101" pitchFamily="49" charset="-122"/>
              </a:rPr>
              <a:t>一是网络空间</a:t>
            </a:r>
            <a:endParaRPr lang="zh-CN" altLang="en-US" sz="3200" b="1" dirty="0" smtClean="0">
              <a:solidFill>
                <a:srgbClr val="FFCC00"/>
              </a:solidFill>
              <a:latin typeface="楷体" panose="02010609060101010101" pitchFamily="49" charset="-122"/>
              <a:ea typeface="楷体" panose="02010609060101010101" pitchFamily="49" charset="-122"/>
            </a:endParaRPr>
          </a:p>
        </p:txBody>
      </p:sp>
      <p:pic>
        <p:nvPicPr>
          <p:cNvPr id="22530" name="Picture 2" descr="C:\Users\Administrator.DADI-20130520GB\Desktop\ppt图片\ppt\ppt\教师空间.jpg"/>
          <p:cNvPicPr>
            <a:picLocks noChangeAspect="1" noChangeArrowheads="1"/>
          </p:cNvPicPr>
          <p:nvPr/>
        </p:nvPicPr>
        <p:blipFill rotWithShape="1">
          <a:blip r:embed="rId1"/>
          <a:srcRect/>
          <a:stretch>
            <a:fillRect/>
          </a:stretch>
        </p:blipFill>
        <p:spPr bwMode="auto">
          <a:xfrm>
            <a:off x="7021513" y="1997979"/>
            <a:ext cx="1654175" cy="1193800"/>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3316" name="TextBox 6"/>
          <p:cNvSpPr txBox="1">
            <a:spLocks noChangeArrowheads="1"/>
          </p:cNvSpPr>
          <p:nvPr/>
        </p:nvSpPr>
        <p:spPr bwMode="auto">
          <a:xfrm>
            <a:off x="3332155" y="4050487"/>
            <a:ext cx="534353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smtClean="0">
                <a:solidFill>
                  <a:schemeClr val="bg1"/>
                </a:solidFill>
                <a:latin typeface="楷体" panose="02010609060101010101" pitchFamily="49" charset="-122"/>
                <a:ea typeface="楷体" panose="02010609060101010101" pitchFamily="49" charset="-122"/>
              </a:rPr>
              <a:t>　　</a:t>
            </a:r>
            <a:r>
              <a:rPr lang="zh-CN" altLang="en-US" sz="2800" b="1" dirty="0">
                <a:solidFill>
                  <a:schemeClr val="bg1"/>
                </a:solidFill>
                <a:latin typeface="楷体" panose="02010609060101010101" pitchFamily="49" charset="-122"/>
                <a:ea typeface="楷体" panose="02010609060101010101" pitchFamily="49" charset="-122"/>
              </a:rPr>
              <a:t>形成了以空间应用推动资源应用，教师空间带动学生空间，学校空间联通家长空间的应用模式。</a:t>
            </a:r>
            <a:endParaRPr lang="zh-CN" altLang="en-US" sz="2800" b="1" dirty="0" smtClean="0">
              <a:solidFill>
                <a:schemeClr val="bg1"/>
              </a:solidFill>
              <a:latin typeface="楷体" panose="02010609060101010101" pitchFamily="49" charset="-122"/>
              <a:ea typeface="楷体" panose="02010609060101010101" pitchFamily="49" charset="-122"/>
            </a:endParaRPr>
          </a:p>
        </p:txBody>
      </p:sp>
      <p:grpSp>
        <p:nvGrpSpPr>
          <p:cNvPr id="13317" name="组合 7"/>
          <p:cNvGrpSpPr/>
          <p:nvPr/>
        </p:nvGrpSpPr>
        <p:grpSpPr bwMode="auto">
          <a:xfrm>
            <a:off x="910176" y="3805296"/>
            <a:ext cx="2414587" cy="2468563"/>
            <a:chOff x="293467" y="3106280"/>
            <a:chExt cx="2416766" cy="2641341"/>
          </a:xfrm>
        </p:grpSpPr>
        <p:sp>
          <p:nvSpPr>
            <p:cNvPr id="9" name="圆角矩形 8"/>
            <p:cNvSpPr/>
            <p:nvPr/>
          </p:nvSpPr>
          <p:spPr>
            <a:xfrm>
              <a:off x="293467" y="3288032"/>
              <a:ext cx="2416766" cy="2459589"/>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zh-CN" altLang="en-US">
                <a:solidFill>
                  <a:prstClr val="black"/>
                </a:solidFill>
              </a:endParaRPr>
            </a:p>
          </p:txBody>
        </p:sp>
        <p:sp>
          <p:nvSpPr>
            <p:cNvPr id="10" name="TextBox 9"/>
            <p:cNvSpPr txBox="1"/>
            <p:nvPr/>
          </p:nvSpPr>
          <p:spPr>
            <a:xfrm>
              <a:off x="584155" y="3106280"/>
              <a:ext cx="1776908" cy="30644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zh-CN" altLang="en-US"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资源收集系统</a:t>
              </a:r>
              <a:endParaRPr lang="zh-CN" altLang="en-US"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endParaRPr>
            </a:p>
          </p:txBody>
        </p:sp>
        <p:sp>
          <p:nvSpPr>
            <p:cNvPr id="11" name="矩形 10"/>
            <p:cNvSpPr/>
            <p:nvPr/>
          </p:nvSpPr>
          <p:spPr>
            <a:xfrm>
              <a:off x="463482" y="5219352"/>
              <a:ext cx="2086269" cy="285367"/>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zh-CN" altLang="en-US" sz="1600" b="1" dirty="0">
                  <a:solidFill>
                    <a:prstClr val="black"/>
                  </a:solidFill>
                </a:rPr>
                <a:t>课程标准知识点</a:t>
              </a:r>
              <a:endParaRPr lang="zh-CN" altLang="en-US" sz="1600" b="1" dirty="0">
                <a:solidFill>
                  <a:prstClr val="black"/>
                </a:solidFill>
              </a:endParaRPr>
            </a:p>
          </p:txBody>
        </p:sp>
        <p:sp>
          <p:nvSpPr>
            <p:cNvPr id="12" name="矩形 11"/>
            <p:cNvSpPr/>
            <p:nvPr/>
          </p:nvSpPr>
          <p:spPr>
            <a:xfrm>
              <a:off x="474336" y="3648075"/>
              <a:ext cx="345766" cy="156210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zh-CN" altLang="en-US" sz="1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国家教育资源</a:t>
              </a:r>
              <a:endParaRPr lang="zh-CN" altLang="en-US" sz="1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3" name="矩形 12"/>
            <p:cNvSpPr/>
            <p:nvPr/>
          </p:nvSpPr>
          <p:spPr>
            <a:xfrm>
              <a:off x="820102" y="3648075"/>
              <a:ext cx="345766" cy="1562101"/>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zh-CN" altLang="en-US" sz="1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省教育资源</a:t>
              </a:r>
              <a:endParaRPr lang="zh-CN" altLang="en-US" sz="1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4" name="矩形 13"/>
            <p:cNvSpPr/>
            <p:nvPr/>
          </p:nvSpPr>
          <p:spPr>
            <a:xfrm>
              <a:off x="1166721" y="3648075"/>
              <a:ext cx="345766" cy="1562101"/>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zh-CN" altLang="en-US" sz="1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系统自带资源</a:t>
              </a:r>
              <a:endParaRPr lang="zh-CN" altLang="en-US" sz="1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5" name="矩形 14"/>
            <p:cNvSpPr/>
            <p:nvPr/>
          </p:nvSpPr>
          <p:spPr>
            <a:xfrm>
              <a:off x="1512487" y="3657600"/>
              <a:ext cx="345766" cy="1562101"/>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zh-CN" altLang="en-US" sz="1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各应用系统资源</a:t>
              </a:r>
              <a:endParaRPr lang="zh-CN" altLang="en-US" sz="1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6" name="矩形 15"/>
            <p:cNvSpPr/>
            <p:nvPr/>
          </p:nvSpPr>
          <p:spPr>
            <a:xfrm>
              <a:off x="1858253" y="3657600"/>
              <a:ext cx="345766" cy="1562101"/>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zh-CN" altLang="en-US" sz="1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本市自建资源</a:t>
              </a:r>
              <a:endParaRPr lang="zh-CN" altLang="en-US" sz="1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7" name="矩形 16"/>
            <p:cNvSpPr/>
            <p:nvPr/>
          </p:nvSpPr>
          <p:spPr>
            <a:xfrm>
              <a:off x="2204019" y="3657600"/>
              <a:ext cx="345766" cy="1562101"/>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zh-CN" altLang="en-US" sz="1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其它资源</a:t>
              </a:r>
              <a:endParaRPr lang="zh-CN" altLang="en-US" sz="1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grpSp>
      <p:sp>
        <p:nvSpPr>
          <p:cNvPr id="18" name="椭圆 17"/>
          <p:cNvSpPr/>
          <p:nvPr/>
        </p:nvSpPr>
        <p:spPr>
          <a:xfrm>
            <a:off x="3952253" y="1775551"/>
            <a:ext cx="2265363" cy="2097087"/>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anchor="ctr"/>
          <a:lstStyle/>
          <a:p>
            <a:pPr algn="ctr">
              <a:defRPr/>
            </a:pPr>
            <a:r>
              <a:rPr lang="zh-CN" altLang="en-US" sz="2000" dirty="0">
                <a:solidFill>
                  <a:prstClr val="black"/>
                </a:solidFill>
                <a:latin typeface="黑体" panose="02010609060101010101" pitchFamily="49" charset="-122"/>
                <a:ea typeface="黑体" panose="02010609060101010101" pitchFamily="49" charset="-122"/>
              </a:rPr>
              <a:t>学生知识点掌握情况</a:t>
            </a:r>
            <a:endParaRPr lang="en-US" altLang="zh-CN" sz="2000" dirty="0">
              <a:solidFill>
                <a:prstClr val="black"/>
              </a:solidFill>
              <a:latin typeface="黑体" panose="02010609060101010101" pitchFamily="49" charset="-122"/>
              <a:ea typeface="黑体" panose="02010609060101010101" pitchFamily="49" charset="-122"/>
            </a:endParaRPr>
          </a:p>
          <a:p>
            <a:pPr algn="ctr">
              <a:defRPr/>
            </a:pPr>
            <a:endParaRPr lang="en-US" altLang="zh-CN" sz="2000" dirty="0">
              <a:solidFill>
                <a:prstClr val="black"/>
              </a:solidFill>
              <a:latin typeface="黑体" panose="02010609060101010101" pitchFamily="49" charset="-122"/>
              <a:ea typeface="黑体" panose="02010609060101010101" pitchFamily="49" charset="-122"/>
            </a:endParaRPr>
          </a:p>
          <a:p>
            <a:pPr algn="ctr">
              <a:defRPr/>
            </a:pPr>
            <a:r>
              <a:rPr lang="zh-CN" altLang="en-US" sz="2000" dirty="0">
                <a:solidFill>
                  <a:prstClr val="black"/>
                </a:solidFill>
                <a:latin typeface="黑体" panose="02010609060101010101" pitchFamily="49" charset="-122"/>
                <a:ea typeface="黑体" panose="02010609060101010101" pitchFamily="49" charset="-122"/>
              </a:rPr>
              <a:t>教师教学特点</a:t>
            </a:r>
            <a:endParaRPr lang="zh-CN" altLang="en-US" sz="2000" dirty="0">
              <a:solidFill>
                <a:prstClr val="black"/>
              </a:solidFill>
              <a:latin typeface="黑体" panose="02010609060101010101" pitchFamily="49" charset="-122"/>
              <a:ea typeface="黑体" panose="02010609060101010101" pitchFamily="49" charset="-122"/>
            </a:endParaRPr>
          </a:p>
        </p:txBody>
      </p:sp>
      <p:grpSp>
        <p:nvGrpSpPr>
          <p:cNvPr id="13319" name="组合 18"/>
          <p:cNvGrpSpPr/>
          <p:nvPr/>
        </p:nvGrpSpPr>
        <p:grpSpPr bwMode="auto">
          <a:xfrm>
            <a:off x="7019925" y="2366279"/>
            <a:ext cx="1439863" cy="1336675"/>
            <a:chOff x="7628956" y="3552532"/>
            <a:chExt cx="1439411" cy="1336953"/>
          </a:xfrm>
        </p:grpSpPr>
        <p:sp>
          <p:nvSpPr>
            <p:cNvPr id="20" name="折角形 19"/>
            <p:cNvSpPr/>
            <p:nvPr/>
          </p:nvSpPr>
          <p:spPr>
            <a:xfrm>
              <a:off x="8252648" y="3552532"/>
              <a:ext cx="714151" cy="787564"/>
            </a:xfrm>
            <a:prstGeom prst="foldedCorner">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zh-CN" altLang="en-US">
                <a:solidFill>
                  <a:prstClr val="black"/>
                </a:solidFill>
              </a:endParaRPr>
            </a:p>
          </p:txBody>
        </p:sp>
        <p:pic>
          <p:nvPicPr>
            <p:cNvPr id="133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9732" y="3613721"/>
              <a:ext cx="588373" cy="596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任意多边形 21"/>
            <p:cNvSpPr/>
            <p:nvPr/>
          </p:nvSpPr>
          <p:spPr>
            <a:xfrm>
              <a:off x="8457371" y="3670031"/>
              <a:ext cx="295182" cy="369964"/>
            </a:xfrm>
            <a:custGeom>
              <a:avLst/>
              <a:gdLst>
                <a:gd name="connsiteX0" fmla="*/ 670560 w 1737360"/>
                <a:gd name="connsiteY0" fmla="*/ 365760 h 2179320"/>
                <a:gd name="connsiteX1" fmla="*/ 0 w 1737360"/>
                <a:gd name="connsiteY1" fmla="*/ 1173480 h 2179320"/>
                <a:gd name="connsiteX2" fmla="*/ 15240 w 1737360"/>
                <a:gd name="connsiteY2" fmla="*/ 2164080 h 2179320"/>
                <a:gd name="connsiteX3" fmla="*/ 822960 w 1737360"/>
                <a:gd name="connsiteY3" fmla="*/ 2164080 h 2179320"/>
                <a:gd name="connsiteX4" fmla="*/ 822960 w 1737360"/>
                <a:gd name="connsiteY4" fmla="*/ 1600200 h 2179320"/>
                <a:gd name="connsiteX5" fmla="*/ 1021080 w 1737360"/>
                <a:gd name="connsiteY5" fmla="*/ 1600200 h 2179320"/>
                <a:gd name="connsiteX6" fmla="*/ 1021080 w 1737360"/>
                <a:gd name="connsiteY6" fmla="*/ 2179320 h 2179320"/>
                <a:gd name="connsiteX7" fmla="*/ 1737360 w 1737360"/>
                <a:gd name="connsiteY7" fmla="*/ 2179320 h 2179320"/>
                <a:gd name="connsiteX8" fmla="*/ 1737360 w 1737360"/>
                <a:gd name="connsiteY8" fmla="*/ 1188720 h 2179320"/>
                <a:gd name="connsiteX9" fmla="*/ 1280160 w 1737360"/>
                <a:gd name="connsiteY9" fmla="*/ 731520 h 2179320"/>
                <a:gd name="connsiteX10" fmla="*/ 1280160 w 1737360"/>
                <a:gd name="connsiteY10" fmla="*/ 0 h 2179320"/>
                <a:gd name="connsiteX11" fmla="*/ 1097280 w 1737360"/>
                <a:gd name="connsiteY11" fmla="*/ 0 h 2179320"/>
                <a:gd name="connsiteX12" fmla="*/ 1097280 w 1737360"/>
                <a:gd name="connsiteY12" fmla="*/ 701040 h 2179320"/>
                <a:gd name="connsiteX13" fmla="*/ 670560 w 1737360"/>
                <a:gd name="connsiteY13" fmla="*/ 365760 h 217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2179320">
                  <a:moveTo>
                    <a:pt x="670560" y="365760"/>
                  </a:moveTo>
                  <a:lnTo>
                    <a:pt x="0" y="1173480"/>
                  </a:lnTo>
                  <a:lnTo>
                    <a:pt x="15240" y="2164080"/>
                  </a:lnTo>
                  <a:lnTo>
                    <a:pt x="822960" y="2164080"/>
                  </a:lnTo>
                  <a:lnTo>
                    <a:pt x="822960" y="1600200"/>
                  </a:lnTo>
                  <a:lnTo>
                    <a:pt x="1021080" y="1600200"/>
                  </a:lnTo>
                  <a:lnTo>
                    <a:pt x="1021080" y="2179320"/>
                  </a:lnTo>
                  <a:lnTo>
                    <a:pt x="1737360" y="2179320"/>
                  </a:lnTo>
                  <a:lnTo>
                    <a:pt x="1737360" y="1188720"/>
                  </a:lnTo>
                  <a:lnTo>
                    <a:pt x="1280160" y="731520"/>
                  </a:lnTo>
                  <a:lnTo>
                    <a:pt x="1280160" y="0"/>
                  </a:lnTo>
                  <a:lnTo>
                    <a:pt x="1097280" y="0"/>
                  </a:lnTo>
                  <a:lnTo>
                    <a:pt x="1097280" y="701040"/>
                  </a:lnTo>
                  <a:lnTo>
                    <a:pt x="670560" y="365760"/>
                  </a:lnTo>
                  <a:close/>
                </a:path>
              </a:pathLst>
            </a:cu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zh-CN" altLang="en-US">
                <a:solidFill>
                  <a:prstClr val="black"/>
                </a:solidFill>
              </a:endParaRPr>
            </a:p>
          </p:txBody>
        </p:sp>
        <p:sp>
          <p:nvSpPr>
            <p:cNvPr id="13339" name="TextBox 22"/>
            <p:cNvSpPr txBox="1">
              <a:spLocks noChangeArrowheads="1"/>
            </p:cNvSpPr>
            <p:nvPr/>
          </p:nvSpPr>
          <p:spPr bwMode="auto">
            <a:xfrm>
              <a:off x="7628956" y="4427820"/>
              <a:ext cx="1439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smtClean="0">
                  <a:solidFill>
                    <a:prstClr val="white"/>
                  </a:solidFill>
                  <a:latin typeface="楷体" panose="02010609060101010101" pitchFamily="49" charset="-122"/>
                  <a:ea typeface="楷体" panose="02010609060101010101" pitchFamily="49" charset="-122"/>
                </a:rPr>
                <a:t>个人空间</a:t>
              </a:r>
              <a:endParaRPr lang="zh-CN" altLang="en-US" sz="2400" b="1" smtClean="0">
                <a:solidFill>
                  <a:prstClr val="white"/>
                </a:solidFill>
                <a:latin typeface="楷体" panose="02010609060101010101" pitchFamily="49" charset="-122"/>
                <a:ea typeface="楷体" panose="02010609060101010101" pitchFamily="49" charset="-122"/>
              </a:endParaRPr>
            </a:p>
          </p:txBody>
        </p:sp>
      </p:grpSp>
      <p:grpSp>
        <p:nvGrpSpPr>
          <p:cNvPr id="13320" name="组合 23"/>
          <p:cNvGrpSpPr/>
          <p:nvPr/>
        </p:nvGrpSpPr>
        <p:grpSpPr bwMode="auto">
          <a:xfrm>
            <a:off x="6248950" y="2568585"/>
            <a:ext cx="647700" cy="295275"/>
            <a:chOff x="6554622" y="3925749"/>
            <a:chExt cx="648072" cy="295427"/>
          </a:xfrm>
        </p:grpSpPr>
        <p:sp>
          <p:nvSpPr>
            <p:cNvPr id="25" name="燕尾形 24"/>
            <p:cNvSpPr/>
            <p:nvPr/>
          </p:nvSpPr>
          <p:spPr>
            <a:xfrm>
              <a:off x="6554622" y="3925749"/>
              <a:ext cx="216024" cy="295427"/>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CN" altLang="en-US">
                <a:solidFill>
                  <a:prstClr val="black"/>
                </a:solidFill>
              </a:endParaRPr>
            </a:p>
          </p:txBody>
        </p:sp>
        <p:sp>
          <p:nvSpPr>
            <p:cNvPr id="26" name="燕尾形 25"/>
            <p:cNvSpPr/>
            <p:nvPr/>
          </p:nvSpPr>
          <p:spPr>
            <a:xfrm>
              <a:off x="6770646" y="3925749"/>
              <a:ext cx="216024" cy="295427"/>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CN" altLang="en-US">
                <a:solidFill>
                  <a:prstClr val="black"/>
                </a:solidFill>
              </a:endParaRPr>
            </a:p>
          </p:txBody>
        </p:sp>
        <p:sp>
          <p:nvSpPr>
            <p:cNvPr id="27" name="燕尾形 26"/>
            <p:cNvSpPr/>
            <p:nvPr/>
          </p:nvSpPr>
          <p:spPr>
            <a:xfrm>
              <a:off x="6986670" y="3925749"/>
              <a:ext cx="216024" cy="295427"/>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CN" altLang="en-US">
                <a:solidFill>
                  <a:prstClr val="black"/>
                </a:solidFill>
              </a:endParaRPr>
            </a:p>
          </p:txBody>
        </p:sp>
      </p:grpSp>
      <p:grpSp>
        <p:nvGrpSpPr>
          <p:cNvPr id="13321" name="组合 27"/>
          <p:cNvGrpSpPr/>
          <p:nvPr/>
        </p:nvGrpSpPr>
        <p:grpSpPr bwMode="auto">
          <a:xfrm rot="-2036845">
            <a:off x="3277019" y="3719764"/>
            <a:ext cx="649288" cy="295275"/>
            <a:chOff x="3524032" y="4009851"/>
            <a:chExt cx="648072" cy="295427"/>
          </a:xfrm>
        </p:grpSpPr>
        <p:sp>
          <p:nvSpPr>
            <p:cNvPr id="29" name="燕尾形 28"/>
            <p:cNvSpPr/>
            <p:nvPr/>
          </p:nvSpPr>
          <p:spPr>
            <a:xfrm>
              <a:off x="3523882" y="4009317"/>
              <a:ext cx="215496" cy="295427"/>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CN" altLang="en-US">
                <a:solidFill>
                  <a:prstClr val="black"/>
                </a:solidFill>
              </a:endParaRPr>
            </a:p>
          </p:txBody>
        </p:sp>
        <p:sp>
          <p:nvSpPr>
            <p:cNvPr id="30" name="燕尾形 29"/>
            <p:cNvSpPr/>
            <p:nvPr/>
          </p:nvSpPr>
          <p:spPr>
            <a:xfrm>
              <a:off x="3739528" y="4009851"/>
              <a:ext cx="217081" cy="295427"/>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CN" altLang="en-US">
                <a:solidFill>
                  <a:prstClr val="black"/>
                </a:solidFill>
              </a:endParaRPr>
            </a:p>
          </p:txBody>
        </p:sp>
        <p:sp>
          <p:nvSpPr>
            <p:cNvPr id="31" name="燕尾形 30"/>
            <p:cNvSpPr/>
            <p:nvPr/>
          </p:nvSpPr>
          <p:spPr>
            <a:xfrm>
              <a:off x="3955444" y="4009498"/>
              <a:ext cx="215496" cy="295427"/>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CN" altLang="en-US">
                <a:solidFill>
                  <a:prstClr val="black"/>
                </a:solidFill>
              </a:endParaRPr>
            </a:p>
          </p:txBody>
        </p:sp>
      </p:grpSp>
      <p:grpSp>
        <p:nvGrpSpPr>
          <p:cNvPr id="13322" name="组合 31"/>
          <p:cNvGrpSpPr/>
          <p:nvPr/>
        </p:nvGrpSpPr>
        <p:grpSpPr bwMode="auto">
          <a:xfrm>
            <a:off x="1080038" y="1991677"/>
            <a:ext cx="2005013" cy="1757363"/>
            <a:chOff x="1015302" y="2645659"/>
            <a:chExt cx="2005401" cy="1757926"/>
          </a:xfrm>
        </p:grpSpPr>
        <p:sp>
          <p:nvSpPr>
            <p:cNvPr id="33" name="椭圆 32"/>
            <p:cNvSpPr/>
            <p:nvPr/>
          </p:nvSpPr>
          <p:spPr>
            <a:xfrm>
              <a:off x="1015302" y="2645659"/>
              <a:ext cx="2005401" cy="1757926"/>
            </a:xfrm>
            <a:prstGeom prst="ellipse">
              <a:avLst/>
            </a:prstGeom>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zh-CN" altLang="en-US">
                <a:solidFill>
                  <a:prstClr val="black"/>
                </a:solidFill>
              </a:endParaRPr>
            </a:p>
          </p:txBody>
        </p:sp>
        <p:pic>
          <p:nvPicPr>
            <p:cNvPr id="34" name="Picture 3"/>
            <p:cNvPicPr>
              <a:picLocks noChangeAspect="1" noChangeArrowheads="1"/>
            </p:cNvPicPr>
            <p:nvPr/>
          </p:nvPicPr>
          <p:blipFill>
            <a:blip r:embed="rId3"/>
            <a:srcRect/>
            <a:stretch>
              <a:fillRect/>
            </a:stretch>
          </p:blipFill>
          <p:spPr bwMode="auto">
            <a:xfrm>
              <a:off x="1459888" y="2758408"/>
              <a:ext cx="1116229" cy="10401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extBox 34"/>
            <p:cNvSpPr txBox="1"/>
            <p:nvPr/>
          </p:nvSpPr>
          <p:spPr>
            <a:xfrm>
              <a:off x="1212803" y="3924970"/>
              <a:ext cx="1645839" cy="307777"/>
            </a:xfrm>
            <a:prstGeom prst="rect">
              <a:avLst/>
            </a:prstGeom>
            <a:noFill/>
          </p:spPr>
          <p:txBody>
            <a:bodyPr>
              <a:spAutoFit/>
            </a:bodyPr>
            <a:lstStyle/>
            <a:p>
              <a:pPr algn="ctr">
                <a:defRPr/>
              </a:pPr>
              <a:r>
                <a:rPr lang="zh-CN" altLang="en-US" sz="1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panose="020F0502020204030204" pitchFamily="34" charset="0"/>
                  <a:ea typeface="宋体" panose="02010600030101010101" pitchFamily="2" charset="-122"/>
                </a:rPr>
                <a:t>个性化题库</a:t>
              </a:r>
              <a:endParaRPr lang="zh-CN" altLang="en-US" sz="1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panose="020F0502020204030204" pitchFamily="34" charset="0"/>
                <a:ea typeface="宋体" panose="02010600030101010101" pitchFamily="2" charset="-122"/>
              </a:endParaRPr>
            </a:p>
          </p:txBody>
        </p:sp>
      </p:grpSp>
      <p:grpSp>
        <p:nvGrpSpPr>
          <p:cNvPr id="13323" name="组合 35"/>
          <p:cNvGrpSpPr/>
          <p:nvPr/>
        </p:nvGrpSpPr>
        <p:grpSpPr bwMode="auto">
          <a:xfrm rot="384731">
            <a:off x="3080057" y="2499265"/>
            <a:ext cx="719950" cy="394237"/>
            <a:chOff x="3524032" y="4009851"/>
            <a:chExt cx="648072" cy="295427"/>
          </a:xfrm>
        </p:grpSpPr>
        <p:sp>
          <p:nvSpPr>
            <p:cNvPr id="37" name="燕尾形 36"/>
            <p:cNvSpPr/>
            <p:nvPr/>
          </p:nvSpPr>
          <p:spPr>
            <a:xfrm>
              <a:off x="3522479" y="4008880"/>
              <a:ext cx="215496" cy="295427"/>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CN" altLang="en-US">
                <a:solidFill>
                  <a:prstClr val="black"/>
                </a:solidFill>
              </a:endParaRPr>
            </a:p>
          </p:txBody>
        </p:sp>
        <p:sp>
          <p:nvSpPr>
            <p:cNvPr id="38" name="燕尾形 37"/>
            <p:cNvSpPr/>
            <p:nvPr/>
          </p:nvSpPr>
          <p:spPr>
            <a:xfrm>
              <a:off x="3739528" y="4009851"/>
              <a:ext cx="217080" cy="295427"/>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CN" altLang="en-US">
                <a:solidFill>
                  <a:prstClr val="black"/>
                </a:solidFill>
              </a:endParaRPr>
            </a:p>
          </p:txBody>
        </p:sp>
        <p:sp>
          <p:nvSpPr>
            <p:cNvPr id="39" name="燕尾形 38"/>
            <p:cNvSpPr/>
            <p:nvPr/>
          </p:nvSpPr>
          <p:spPr>
            <a:xfrm>
              <a:off x="3955145" y="4008960"/>
              <a:ext cx="215496" cy="295427"/>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CN" altLang="en-US">
                <a:solidFill>
                  <a:prstClr val="black"/>
                </a:solidFill>
              </a:endParaRPr>
            </a:p>
          </p:txBody>
        </p:sp>
      </p:grpSp>
      <p:grpSp>
        <p:nvGrpSpPr>
          <p:cNvPr id="47" name="Group 44"/>
          <p:cNvGrpSpPr/>
          <p:nvPr/>
        </p:nvGrpSpPr>
        <p:grpSpPr bwMode="auto">
          <a:xfrm>
            <a:off x="-146487" y="549591"/>
            <a:ext cx="9186129" cy="867748"/>
            <a:chOff x="0" y="1911"/>
            <a:chExt cx="8191" cy="1046"/>
          </a:xfrm>
        </p:grpSpPr>
        <p:grpSp>
          <p:nvGrpSpPr>
            <p:cNvPr id="48" name="Group 16"/>
            <p:cNvGrpSpPr/>
            <p:nvPr/>
          </p:nvGrpSpPr>
          <p:grpSpPr bwMode="auto">
            <a:xfrm>
              <a:off x="0" y="1911"/>
              <a:ext cx="8191" cy="755"/>
              <a:chOff x="0" y="1344"/>
              <a:chExt cx="5760" cy="531"/>
            </a:xfrm>
          </p:grpSpPr>
          <p:sp>
            <p:nvSpPr>
              <p:cNvPr id="50" name="Rectangle 8"/>
              <p:cNvSpPr>
                <a:spLocks noChangeArrowheads="1"/>
              </p:cNvSpPr>
              <p:nvPr/>
            </p:nvSpPr>
            <p:spPr bwMode="auto">
              <a:xfrm>
                <a:off x="0" y="1344"/>
                <a:ext cx="1014" cy="531"/>
              </a:xfrm>
              <a:prstGeom prst="rect">
                <a:avLst/>
              </a:prstGeom>
              <a:gradFill rotWithShape="1">
                <a:gsLst>
                  <a:gs pos="0">
                    <a:srgbClr val="FFFFFF">
                      <a:alpha val="20000"/>
                    </a:srgb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51" name="Rectangle 9"/>
              <p:cNvSpPr>
                <a:spLocks noChangeArrowheads="1"/>
              </p:cNvSpPr>
              <p:nvPr/>
            </p:nvSpPr>
            <p:spPr bwMode="auto">
              <a:xfrm>
                <a:off x="4804" y="1344"/>
                <a:ext cx="956" cy="531"/>
              </a:xfrm>
              <a:prstGeom prst="rect">
                <a:avLst/>
              </a:prstGeom>
              <a:gradFill rotWithShape="1">
                <a:gsLst>
                  <a:gs pos="0">
                    <a:schemeClr val="bg1"/>
                  </a:gs>
                  <a:gs pos="100000">
                    <a:srgbClr val="FFFFFF">
                      <a:alpha val="20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52" name="Rectangle 10"/>
              <p:cNvSpPr>
                <a:spLocks noChangeArrowheads="1"/>
              </p:cNvSpPr>
              <p:nvPr/>
            </p:nvSpPr>
            <p:spPr bwMode="auto">
              <a:xfrm>
                <a:off x="1002" y="1351"/>
                <a:ext cx="3818" cy="524"/>
              </a:xfrm>
              <a:prstGeom prst="rect">
                <a:avLst/>
              </a:prstGeom>
              <a:gradFill rotWithShape="1">
                <a:gsLst>
                  <a:gs pos="0">
                    <a:schemeClr val="bg1"/>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49" name="Rectangle 25"/>
            <p:cNvSpPr>
              <a:spLocks noChangeArrowheads="1"/>
            </p:cNvSpPr>
            <p:nvPr/>
          </p:nvSpPr>
          <p:spPr bwMode="auto">
            <a:xfrm>
              <a:off x="0" y="2833"/>
              <a:ext cx="8158" cy="124"/>
            </a:xfrm>
            <a:prstGeom prst="rect">
              <a:avLst/>
            </a:prstGeom>
            <a:gradFill rotWithShape="1">
              <a:gsLst>
                <a:gs pos="0">
                  <a:srgbClr val="000000"/>
                </a:gs>
                <a:gs pos="100000">
                  <a:srgbClr val="000000">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53" name="矩形 52"/>
          <p:cNvSpPr/>
          <p:nvPr/>
        </p:nvSpPr>
        <p:spPr>
          <a:xfrm>
            <a:off x="436728" y="413211"/>
            <a:ext cx="7084527" cy="731520"/>
          </a:xfrm>
          <a:prstGeom prst="rect">
            <a:avLst/>
          </a:prstGeom>
        </p:spPr>
        <p:txBody>
          <a:bodyPr wrap="square">
            <a:spAutoFit/>
          </a:bodyPr>
          <a:lstStyle/>
          <a:p>
            <a:pPr>
              <a:lnSpc>
                <a:spcPct val="150000"/>
              </a:lnSpc>
            </a:pPr>
            <a:r>
              <a:rPr lang="zh-CN" altLang="en-US" sz="28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三、</a:t>
            </a:r>
            <a:r>
              <a:rPr lang="zh-CN" altLang="en-US" sz="28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sym typeface="+mn-ea"/>
              </a:rPr>
              <a:t>六大应用模式</a:t>
            </a:r>
            <a:endParaRPr lang="en-US" altLang="zh-CN" sz="2800" b="1" dirty="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2691" y="793039"/>
            <a:ext cx="2452916" cy="584775"/>
          </a:xfrm>
          <a:prstGeom prst="rect">
            <a:avLst/>
          </a:prstGeom>
        </p:spPr>
        <p:txBody>
          <a:bodyPr wrap="none">
            <a:spAutoFit/>
          </a:bodyPr>
          <a:lstStyle/>
          <a:p>
            <a:pPr fontAlgn="auto">
              <a:spcBef>
                <a:spcPts val="0"/>
              </a:spcBef>
              <a:spcAft>
                <a:spcPts val="0"/>
              </a:spcAft>
            </a:pPr>
            <a:r>
              <a:rPr lang="en-US" altLang="zh-CN" sz="3200" b="1" i="1" dirty="0" smtClean="0">
                <a:solidFill>
                  <a:prstClr val="white"/>
                </a:solidFill>
                <a:latin typeface="黑体" panose="02010609060101010101" pitchFamily="49" charset="-122"/>
                <a:ea typeface="黑体" panose="02010609060101010101" pitchFamily="49" charset="-122"/>
                <a:cs typeface="Times New Roman" panose="02020603050405020304" pitchFamily="18" charset="0"/>
              </a:rPr>
              <a:t>1. </a:t>
            </a:r>
            <a:r>
              <a:rPr lang="zh-CN" altLang="en-US" sz="3200" b="1" dirty="0" smtClean="0">
                <a:solidFill>
                  <a:prstClr val="white"/>
                </a:solidFill>
                <a:latin typeface="黑体" panose="02010609060101010101" pitchFamily="49" charset="-122"/>
                <a:ea typeface="黑体" panose="02010609060101010101" pitchFamily="49" charset="-122"/>
                <a:cs typeface="Times New Roman" panose="02020603050405020304" pitchFamily="18" charset="0"/>
              </a:rPr>
              <a:t>网络空间</a:t>
            </a:r>
            <a:endParaRPr lang="zh-CN" altLang="en-US" sz="3200" b="1" dirty="0">
              <a:solidFill>
                <a:prstClr val="white"/>
              </a:solidFill>
              <a:latin typeface="黑体" panose="02010609060101010101" pitchFamily="49" charset="-122"/>
              <a:ea typeface="黑体" panose="02010609060101010101" pitchFamily="49" charset="-122"/>
              <a:cs typeface="Times New Roman" panose="02020603050405020304" pitchFamily="18" charset="0"/>
            </a:endParaRPr>
          </a:p>
        </p:txBody>
      </p:sp>
      <p:grpSp>
        <p:nvGrpSpPr>
          <p:cNvPr id="92" name="组合 91"/>
          <p:cNvGrpSpPr/>
          <p:nvPr/>
        </p:nvGrpSpPr>
        <p:grpSpPr>
          <a:xfrm>
            <a:off x="2571595" y="1585919"/>
            <a:ext cx="2797722" cy="4393014"/>
            <a:chOff x="6012160" y="2348880"/>
            <a:chExt cx="2536710" cy="4032974"/>
          </a:xfrm>
        </p:grpSpPr>
        <p:sp>
          <p:nvSpPr>
            <p:cNvPr id="93" name="圆角矩形 92"/>
            <p:cNvSpPr/>
            <p:nvPr/>
          </p:nvSpPr>
          <p:spPr>
            <a:xfrm>
              <a:off x="6012160" y="2500625"/>
              <a:ext cx="2415539" cy="3881229"/>
            </a:xfrm>
            <a:prstGeom prst="roundRect">
              <a:avLst>
                <a:gd name="adj" fmla="val 9714"/>
              </a:avLst>
            </a:prstGeom>
          </p:spPr>
          <p:style>
            <a:lnRef idx="2">
              <a:schemeClr val="accent3"/>
            </a:lnRef>
            <a:fillRef idx="1">
              <a:schemeClr val="lt1"/>
            </a:fillRef>
            <a:effectRef idx="0">
              <a:schemeClr val="accent3"/>
            </a:effectRef>
            <a:fontRef idx="minor">
              <a:schemeClr val="dk1"/>
            </a:fontRef>
          </p:style>
          <p:txBody>
            <a:bodyPr rtlCol="0" anchor="ctr"/>
            <a:lstStyle/>
            <a:p>
              <a:pPr algn="ctr" fontAlgn="auto">
                <a:spcBef>
                  <a:spcPts val="0"/>
                </a:spcBef>
                <a:spcAft>
                  <a:spcPts val="0"/>
                </a:spcAft>
              </a:pPr>
              <a:endParaRPr lang="zh-CN" altLang="en-US">
                <a:solidFill>
                  <a:prstClr val="black"/>
                </a:solidFill>
              </a:endParaRPr>
            </a:p>
          </p:txBody>
        </p:sp>
        <p:sp>
          <p:nvSpPr>
            <p:cNvPr id="94" name="矩形 93"/>
            <p:cNvSpPr/>
            <p:nvPr/>
          </p:nvSpPr>
          <p:spPr>
            <a:xfrm>
              <a:off x="6372200" y="2348880"/>
              <a:ext cx="1728192" cy="3705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auto">
                <a:spcBef>
                  <a:spcPts val="0"/>
                </a:spcBef>
                <a:spcAft>
                  <a:spcPts val="0"/>
                </a:spcAft>
              </a:pPr>
              <a:r>
                <a:rPr lang="zh-CN" altLang="en-US" b="1" dirty="0" smtClean="0">
                  <a:ln w="0"/>
                  <a:solidFill>
                    <a:prstClr val="black"/>
                  </a:solidFill>
                  <a:effectLst>
                    <a:outerShdw blurRad="38100" dist="19050" dir="2700000" algn="tl" rotWithShape="0">
                      <a:prstClr val="black">
                        <a:alpha val="40000"/>
                      </a:prstClr>
                    </a:outerShdw>
                  </a:effectLst>
                </a:rPr>
                <a:t>传统空间功能</a:t>
              </a:r>
              <a:endParaRPr lang="zh-CN" altLang="en-US" b="1" dirty="0">
                <a:ln w="0"/>
                <a:solidFill>
                  <a:prstClr val="black"/>
                </a:solidFill>
                <a:effectLst>
                  <a:outerShdw blurRad="38100" dist="19050" dir="2700000" algn="tl" rotWithShape="0">
                    <a:prstClr val="black">
                      <a:alpha val="40000"/>
                    </a:prstClr>
                  </a:outerShdw>
                </a:effectLst>
              </a:endParaRPr>
            </a:p>
          </p:txBody>
        </p:sp>
        <p:pic>
          <p:nvPicPr>
            <p:cNvPr id="95" name="Picture 2"/>
            <p:cNvPicPr>
              <a:picLocks noChangeAspect="1" noChangeArrowheads="1"/>
            </p:cNvPicPr>
            <p:nvPr/>
          </p:nvPicPr>
          <p:blipFill>
            <a:blip r:embed="rId1" cstate="print">
              <a:extLst>
                <a:ext uri="{BEBA8EAE-BF5A-486C-A8C5-ECC9F3942E4B}">
                  <a14:imgProps xmlns:a14="http://schemas.microsoft.com/office/drawing/2010/main">
                    <a14:imgLayer r:embed="rId2">
                      <a14:imgEffect>
                        <a14:backgroundRemoval t="0" b="100000" l="0" r="98361"/>
                      </a14:imgEffect>
                    </a14:imgLayer>
                  </a14:imgProps>
                </a:ext>
                <a:ext uri="{28A0092B-C50C-407E-A947-70E740481C1C}">
                  <a14:useLocalDpi xmlns:a14="http://schemas.microsoft.com/office/drawing/2010/main" val="0"/>
                </a:ext>
              </a:extLst>
            </a:blip>
            <a:srcRect/>
            <a:stretch>
              <a:fillRect/>
            </a:stretch>
          </p:blipFill>
          <p:spPr bwMode="auto">
            <a:xfrm>
              <a:off x="7596336" y="2906997"/>
              <a:ext cx="617636" cy="59401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589" b="97260" l="9524" r="89524"/>
                      </a14:imgEffect>
                    </a14:imgLayer>
                  </a14:imgProps>
                </a:ext>
                <a:ext uri="{28A0092B-C50C-407E-A947-70E740481C1C}">
                  <a14:useLocalDpi xmlns:a14="http://schemas.microsoft.com/office/drawing/2010/main" val="0"/>
                </a:ext>
              </a:extLst>
            </a:blip>
            <a:srcRect/>
            <a:stretch>
              <a:fillRect/>
            </a:stretch>
          </p:blipFill>
          <p:spPr bwMode="auto">
            <a:xfrm>
              <a:off x="6156176" y="2852936"/>
              <a:ext cx="1000125" cy="6953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7" name="Picture 4"/>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6426" y1="14978" x2="26426" y2="14978"/>
                          <a14:foregroundMark x1="45646" y1="14537" x2="45646" y2="14537"/>
                          <a14:foregroundMark x1="17117" y1="79736" x2="17117" y2="79736"/>
                          <a14:foregroundMark x1="25225" y1="77974" x2="25225" y2="77974"/>
                          <a14:foregroundMark x1="76577" y1="77974" x2="76577" y2="77974"/>
                          <a14:foregroundMark x1="79580" y1="72247" x2="79580" y2="72247"/>
                          <a14:foregroundMark x1="82282" y1="26432" x2="82282" y2="26432"/>
                          <a14:backgroundMark x1="18318" y1="6167" x2="18318" y2="6167"/>
                          <a14:backgroundMark x1="11712" y1="13216" x2="11712" y2="13216"/>
                          <a14:backgroundMark x1="5405" y1="33480" x2="5405" y2="33480"/>
                          <a14:backgroundMark x1="6306" y1="59031" x2="7207" y2="62115"/>
                          <a14:backgroundMark x1="9309" y1="79295" x2="11712" y2="82379"/>
                          <a14:backgroundMark x1="24024" y1="90308" x2="27628" y2="90308"/>
                          <a14:backgroundMark x1="87387" y1="94273" x2="87387" y2="94273"/>
                          <a14:backgroundMark x1="88889" y1="82379" x2="88889" y2="82379"/>
                          <a14:backgroundMark x1="90090" y1="67841" x2="90090" y2="67841"/>
                          <a14:backgroundMark x1="90090" y1="51982" x2="90090" y2="51982"/>
                          <a14:backgroundMark x1="91291" y1="36564" x2="91291" y2="36564"/>
                          <a14:backgroundMark x1="90390" y1="17621" x2="90390" y2="17621"/>
                          <a14:backgroundMark x1="49850" y1="5286" x2="49850" y2="5286"/>
                        </a14:backgroundRemoval>
                      </a14:imgEffect>
                    </a14:imgLayer>
                  </a14:imgProps>
                </a:ext>
                <a:ext uri="{28A0092B-C50C-407E-A947-70E740481C1C}">
                  <a14:useLocalDpi xmlns:a14="http://schemas.microsoft.com/office/drawing/2010/main" val="0"/>
                </a:ext>
              </a:extLst>
            </a:blip>
            <a:srcRect/>
            <a:stretch>
              <a:fillRect/>
            </a:stretch>
          </p:blipFill>
          <p:spPr bwMode="auto">
            <a:xfrm>
              <a:off x="6634679" y="3954495"/>
              <a:ext cx="1024879" cy="69864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8" name="TextBox 48"/>
            <p:cNvSpPr txBox="1"/>
            <p:nvPr/>
          </p:nvSpPr>
          <p:spPr>
            <a:xfrm>
              <a:off x="6372200" y="3481263"/>
              <a:ext cx="540060" cy="307777"/>
            </a:xfrm>
            <a:prstGeom prst="rect">
              <a:avLst/>
            </a:prstGeom>
            <a:noFill/>
          </p:spPr>
          <p:txBody>
            <a:bodyPr wrap="square" rtlCol="0">
              <a:spAutoFit/>
            </a:bodyPr>
            <a:lstStyle/>
            <a:p>
              <a:pPr fontAlgn="auto">
                <a:spcBef>
                  <a:spcPts val="0"/>
                </a:spcBef>
                <a:spcAft>
                  <a:spcPts val="0"/>
                </a:spcAft>
              </a:pPr>
              <a:r>
                <a:rPr lang="zh-CN" altLang="en-US" sz="1400" b="1" dirty="0" smtClean="0">
                  <a:solidFill>
                    <a:srgbClr val="FF0000"/>
                  </a:solidFill>
                  <a:latin typeface="Calibri" panose="020F0502020204030204"/>
                  <a:ea typeface="宋体" panose="02010600030101010101" pitchFamily="2" charset="-122"/>
                </a:rPr>
                <a:t>日志</a:t>
              </a:r>
              <a:endParaRPr lang="zh-CN" altLang="en-US" sz="1400" b="1" dirty="0">
                <a:solidFill>
                  <a:srgbClr val="FF0000"/>
                </a:solidFill>
                <a:latin typeface="Calibri" panose="020F0502020204030204"/>
                <a:ea typeface="宋体" panose="02010600030101010101" pitchFamily="2" charset="-122"/>
              </a:endParaRPr>
            </a:p>
          </p:txBody>
        </p:sp>
        <p:sp>
          <p:nvSpPr>
            <p:cNvPr id="99" name="TextBox 52"/>
            <p:cNvSpPr txBox="1"/>
            <p:nvPr/>
          </p:nvSpPr>
          <p:spPr>
            <a:xfrm>
              <a:off x="7635124" y="3481263"/>
              <a:ext cx="540060" cy="307777"/>
            </a:xfrm>
            <a:prstGeom prst="rect">
              <a:avLst/>
            </a:prstGeom>
            <a:noFill/>
          </p:spPr>
          <p:txBody>
            <a:bodyPr wrap="square" rtlCol="0">
              <a:spAutoFit/>
            </a:bodyPr>
            <a:lstStyle/>
            <a:p>
              <a:pPr fontAlgn="auto">
                <a:spcBef>
                  <a:spcPts val="0"/>
                </a:spcBef>
                <a:spcAft>
                  <a:spcPts val="0"/>
                </a:spcAft>
              </a:pPr>
              <a:r>
                <a:rPr lang="zh-CN" altLang="en-US" sz="1400" b="1" dirty="0" smtClean="0">
                  <a:solidFill>
                    <a:srgbClr val="FF0000"/>
                  </a:solidFill>
                  <a:latin typeface="Calibri" panose="020F0502020204030204"/>
                  <a:ea typeface="宋体" panose="02010600030101010101" pitchFamily="2" charset="-122"/>
                </a:rPr>
                <a:t>网盘</a:t>
              </a:r>
              <a:endParaRPr lang="zh-CN" altLang="en-US" sz="1400" b="1" dirty="0">
                <a:solidFill>
                  <a:srgbClr val="FF0000"/>
                </a:solidFill>
                <a:latin typeface="Calibri" panose="020F0502020204030204"/>
                <a:ea typeface="宋体" panose="02010600030101010101" pitchFamily="2" charset="-122"/>
              </a:endParaRPr>
            </a:p>
          </p:txBody>
        </p:sp>
        <p:sp>
          <p:nvSpPr>
            <p:cNvPr id="100" name="TextBox 53"/>
            <p:cNvSpPr txBox="1"/>
            <p:nvPr/>
          </p:nvSpPr>
          <p:spPr>
            <a:xfrm>
              <a:off x="7498917" y="4042205"/>
              <a:ext cx="321281" cy="523220"/>
            </a:xfrm>
            <a:prstGeom prst="rect">
              <a:avLst/>
            </a:prstGeom>
            <a:noFill/>
          </p:spPr>
          <p:txBody>
            <a:bodyPr wrap="square" rtlCol="0">
              <a:spAutoFit/>
            </a:bodyPr>
            <a:lstStyle/>
            <a:p>
              <a:pPr fontAlgn="auto">
                <a:spcBef>
                  <a:spcPts val="0"/>
                </a:spcBef>
                <a:spcAft>
                  <a:spcPts val="0"/>
                </a:spcAft>
              </a:pPr>
              <a:r>
                <a:rPr lang="zh-CN" altLang="en-US" sz="1400" b="1" dirty="0" smtClean="0">
                  <a:solidFill>
                    <a:srgbClr val="FF0000"/>
                  </a:solidFill>
                  <a:latin typeface="Calibri" panose="020F0502020204030204"/>
                  <a:ea typeface="宋体" panose="02010600030101010101" pitchFamily="2" charset="-122"/>
                </a:rPr>
                <a:t>相册</a:t>
              </a:r>
              <a:endParaRPr lang="zh-CN" altLang="en-US" sz="1400" b="1" dirty="0">
                <a:solidFill>
                  <a:srgbClr val="FF0000"/>
                </a:solidFill>
                <a:latin typeface="Calibri" panose="020F0502020204030204"/>
                <a:ea typeface="宋体" panose="02010600030101010101" pitchFamily="2" charset="-122"/>
              </a:endParaRPr>
            </a:p>
          </p:txBody>
        </p:sp>
        <p:pic>
          <p:nvPicPr>
            <p:cNvPr id="101" name="Picture 5"/>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3315" b="90608" l="5858" r="94561"/>
                      </a14:imgEffect>
                    </a14:imgLayer>
                  </a14:imgProps>
                </a:ext>
                <a:ext uri="{28A0092B-C50C-407E-A947-70E740481C1C}">
                  <a14:useLocalDpi xmlns:a14="http://schemas.microsoft.com/office/drawing/2010/main" val="0"/>
                </a:ext>
              </a:extLst>
            </a:blip>
            <a:srcRect/>
            <a:stretch>
              <a:fillRect/>
            </a:stretch>
          </p:blipFill>
          <p:spPr bwMode="auto">
            <a:xfrm>
              <a:off x="6444208" y="5661248"/>
              <a:ext cx="738326" cy="5591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 name="TextBox 49"/>
            <p:cNvSpPr txBox="1"/>
            <p:nvPr/>
          </p:nvSpPr>
          <p:spPr>
            <a:xfrm>
              <a:off x="7236296" y="5840614"/>
              <a:ext cx="1312574" cy="307777"/>
            </a:xfrm>
            <a:prstGeom prst="rect">
              <a:avLst/>
            </a:prstGeom>
            <a:noFill/>
          </p:spPr>
          <p:txBody>
            <a:bodyPr wrap="square" rtlCol="0">
              <a:spAutoFit/>
            </a:bodyPr>
            <a:lstStyle/>
            <a:p>
              <a:pPr fontAlgn="auto">
                <a:spcBef>
                  <a:spcPts val="0"/>
                </a:spcBef>
                <a:spcAft>
                  <a:spcPts val="0"/>
                </a:spcAft>
              </a:pPr>
              <a:r>
                <a:rPr lang="zh-CN" altLang="en-US" sz="1400" b="1" dirty="0" smtClean="0">
                  <a:solidFill>
                    <a:prstClr val="black"/>
                  </a:solidFill>
                  <a:latin typeface="Calibri" panose="020F0502020204030204"/>
                  <a:ea typeface="宋体" panose="02010600030101010101" pitchFamily="2" charset="-122"/>
                </a:rPr>
                <a:t>转载功能</a:t>
              </a:r>
              <a:endParaRPr lang="zh-CN" altLang="en-US" sz="1400" b="1" dirty="0">
                <a:solidFill>
                  <a:prstClr val="black"/>
                </a:solidFill>
                <a:latin typeface="Calibri" panose="020F0502020204030204"/>
                <a:ea typeface="宋体" panose="02010600030101010101" pitchFamily="2" charset="-122"/>
              </a:endParaRPr>
            </a:p>
          </p:txBody>
        </p:sp>
        <p:pic>
          <p:nvPicPr>
            <p:cNvPr id="103" name="Picture 6"/>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440594" y="5085184"/>
              <a:ext cx="723694" cy="50552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4" name="TextBox 57"/>
            <p:cNvSpPr txBox="1"/>
            <p:nvPr/>
          </p:nvSpPr>
          <p:spPr>
            <a:xfrm>
              <a:off x="7219866" y="5209455"/>
              <a:ext cx="1312574" cy="307777"/>
            </a:xfrm>
            <a:prstGeom prst="rect">
              <a:avLst/>
            </a:prstGeom>
            <a:noFill/>
          </p:spPr>
          <p:txBody>
            <a:bodyPr wrap="square" rtlCol="0">
              <a:spAutoFit/>
            </a:bodyPr>
            <a:lstStyle/>
            <a:p>
              <a:pPr fontAlgn="auto">
                <a:spcBef>
                  <a:spcPts val="0"/>
                </a:spcBef>
                <a:spcAft>
                  <a:spcPts val="0"/>
                </a:spcAft>
              </a:pPr>
              <a:r>
                <a:rPr lang="zh-CN" altLang="en-US" sz="1400" b="1" dirty="0" smtClean="0">
                  <a:solidFill>
                    <a:prstClr val="black"/>
                  </a:solidFill>
                  <a:latin typeface="Calibri" panose="020F0502020204030204"/>
                  <a:ea typeface="宋体" panose="02010600030101010101" pitchFamily="2" charset="-122"/>
                </a:rPr>
                <a:t>评论功能</a:t>
              </a:r>
              <a:endParaRPr lang="zh-CN" altLang="en-US" sz="1400" b="1" dirty="0">
                <a:solidFill>
                  <a:prstClr val="black"/>
                </a:solidFill>
                <a:latin typeface="Calibri" panose="020F0502020204030204"/>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2691" y="793039"/>
            <a:ext cx="2452916" cy="584775"/>
          </a:xfrm>
          <a:prstGeom prst="rect">
            <a:avLst/>
          </a:prstGeom>
        </p:spPr>
        <p:txBody>
          <a:bodyPr wrap="none">
            <a:spAutoFit/>
          </a:bodyPr>
          <a:lstStyle/>
          <a:p>
            <a:pPr fontAlgn="auto">
              <a:spcBef>
                <a:spcPts val="0"/>
              </a:spcBef>
              <a:spcAft>
                <a:spcPts val="0"/>
              </a:spcAft>
            </a:pPr>
            <a:r>
              <a:rPr lang="en-US" altLang="zh-CN" sz="3200" b="1" i="1" dirty="0" smtClean="0">
                <a:solidFill>
                  <a:prstClr val="white"/>
                </a:solidFill>
                <a:latin typeface="黑体" panose="02010609060101010101" pitchFamily="49" charset="-122"/>
                <a:ea typeface="黑体" panose="02010609060101010101" pitchFamily="49" charset="-122"/>
                <a:cs typeface="Times New Roman" panose="02020603050405020304" pitchFamily="18" charset="0"/>
              </a:rPr>
              <a:t>1. </a:t>
            </a:r>
            <a:r>
              <a:rPr lang="zh-CN" altLang="en-US" sz="3200" b="1" dirty="0" smtClean="0">
                <a:solidFill>
                  <a:prstClr val="white"/>
                </a:solidFill>
                <a:latin typeface="黑体" panose="02010609060101010101" pitchFamily="49" charset="-122"/>
                <a:ea typeface="黑体" panose="02010609060101010101" pitchFamily="49" charset="-122"/>
                <a:cs typeface="Times New Roman" panose="02020603050405020304" pitchFamily="18" charset="0"/>
              </a:rPr>
              <a:t>网络空间</a:t>
            </a:r>
            <a:endParaRPr lang="zh-CN" altLang="en-US" sz="3200" b="1" dirty="0">
              <a:solidFill>
                <a:prstClr val="white"/>
              </a:solidFill>
              <a:latin typeface="黑体" panose="02010609060101010101" pitchFamily="49" charset="-122"/>
              <a:ea typeface="黑体" panose="02010609060101010101" pitchFamily="49" charset="-122"/>
              <a:cs typeface="Times New Roman" panose="02020603050405020304" pitchFamily="18" charset="0"/>
            </a:endParaRPr>
          </a:p>
        </p:txBody>
      </p:sp>
      <p:grpSp>
        <p:nvGrpSpPr>
          <p:cNvPr id="12" name="组合 11"/>
          <p:cNvGrpSpPr/>
          <p:nvPr/>
        </p:nvGrpSpPr>
        <p:grpSpPr>
          <a:xfrm>
            <a:off x="526443" y="1936687"/>
            <a:ext cx="3127008" cy="2138797"/>
            <a:chOff x="526443" y="1936687"/>
            <a:chExt cx="3127008" cy="2138797"/>
          </a:xfrm>
        </p:grpSpPr>
        <p:pic>
          <p:nvPicPr>
            <p:cNvPr id="5" name="图片 4"/>
            <p:cNvPicPr>
              <a:picLocks noChangeAspect="1"/>
            </p:cNvPicPr>
            <p:nvPr/>
          </p:nvPicPr>
          <p:blipFill>
            <a:blip r:embed="rId1"/>
            <a:stretch>
              <a:fillRect/>
            </a:stretch>
          </p:blipFill>
          <p:spPr>
            <a:xfrm>
              <a:off x="526443" y="1936687"/>
              <a:ext cx="3127008" cy="1156627"/>
            </a:xfrm>
            <a:prstGeom prst="rect">
              <a:avLst/>
            </a:prstGeom>
          </p:spPr>
        </p:pic>
        <p:sp>
          <p:nvSpPr>
            <p:cNvPr id="6" name="文本框 5"/>
            <p:cNvSpPr txBox="1"/>
            <p:nvPr/>
          </p:nvSpPr>
          <p:spPr>
            <a:xfrm>
              <a:off x="962699" y="3552264"/>
              <a:ext cx="2032576"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zh-CN" altLang="en-US" sz="2800" b="1" dirty="0" smtClean="0">
                  <a:solidFill>
                    <a:srgbClr val="FFFF00"/>
                  </a:solidFill>
                  <a:latin typeface="楷体" panose="02010609060101010101" pitchFamily="49" charset="-122"/>
                  <a:ea typeface="楷体" panose="02010609060101010101" pitchFamily="49" charset="-122"/>
                </a:rPr>
                <a:t>各应用入口</a:t>
              </a:r>
              <a:endParaRPr lang="zh-CN" altLang="en-US" sz="2800" b="1" dirty="0">
                <a:solidFill>
                  <a:srgbClr val="FFFF00"/>
                </a:solidFill>
                <a:latin typeface="楷体" panose="02010609060101010101" pitchFamily="49" charset="-122"/>
                <a:ea typeface="楷体" panose="02010609060101010101" pitchFamily="49" charset="-122"/>
              </a:endParaRPr>
            </a:p>
          </p:txBody>
        </p:sp>
        <p:sp>
          <p:nvSpPr>
            <p:cNvPr id="7" name="上箭头 6"/>
            <p:cNvSpPr/>
            <p:nvPr/>
          </p:nvSpPr>
          <p:spPr>
            <a:xfrm>
              <a:off x="1840835" y="3175213"/>
              <a:ext cx="224417" cy="378087"/>
            </a:xfrm>
            <a:prstGeom prst="upArrow">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zh-CN" altLang="en-US">
                <a:solidFill>
                  <a:prstClr val="black"/>
                </a:solidFill>
              </a:endParaRPr>
            </a:p>
          </p:txBody>
        </p:sp>
      </p:grpSp>
      <p:grpSp>
        <p:nvGrpSpPr>
          <p:cNvPr id="11" name="组合 10"/>
          <p:cNvGrpSpPr/>
          <p:nvPr/>
        </p:nvGrpSpPr>
        <p:grpSpPr>
          <a:xfrm>
            <a:off x="923624" y="1621766"/>
            <a:ext cx="8030595" cy="4175185"/>
            <a:chOff x="923624" y="1621766"/>
            <a:chExt cx="8030595" cy="4175185"/>
          </a:xfrm>
        </p:grpSpPr>
        <p:grpSp>
          <p:nvGrpSpPr>
            <p:cNvPr id="4" name="组合 3"/>
            <p:cNvGrpSpPr/>
            <p:nvPr/>
          </p:nvGrpSpPr>
          <p:grpSpPr>
            <a:xfrm>
              <a:off x="4157931" y="1621766"/>
              <a:ext cx="4796288" cy="4175185"/>
              <a:chOff x="2536166" y="1377814"/>
              <a:chExt cx="5296619" cy="4436390"/>
            </a:xfrm>
          </p:grpSpPr>
          <p:sp>
            <p:nvSpPr>
              <p:cNvPr id="2" name="流程图: 过程 1"/>
              <p:cNvSpPr/>
              <p:nvPr/>
            </p:nvSpPr>
            <p:spPr>
              <a:xfrm>
                <a:off x="2536166" y="1377814"/>
                <a:ext cx="5296619" cy="4436390"/>
              </a:xfrm>
              <a:prstGeom prst="flowChart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zh-CN" altLang="en-US">
                  <a:solidFill>
                    <a:prstClr val="black"/>
                  </a:solidFill>
                </a:endParaRPr>
              </a:p>
            </p:txBody>
          </p:sp>
          <p:grpSp>
            <p:nvGrpSpPr>
              <p:cNvPr id="105" name="组合 104"/>
              <p:cNvGrpSpPr/>
              <p:nvPr/>
            </p:nvGrpSpPr>
            <p:grpSpPr>
              <a:xfrm>
                <a:off x="2865607" y="1763258"/>
                <a:ext cx="4456127" cy="3573889"/>
                <a:chOff x="4440446" y="1987545"/>
                <a:chExt cx="4456127" cy="3573889"/>
              </a:xfrm>
            </p:grpSpPr>
            <p:grpSp>
              <p:nvGrpSpPr>
                <p:cNvPr id="106" name="组合 105"/>
                <p:cNvGrpSpPr/>
                <p:nvPr/>
              </p:nvGrpSpPr>
              <p:grpSpPr>
                <a:xfrm>
                  <a:off x="4932040" y="4346590"/>
                  <a:ext cx="3964533" cy="1214844"/>
                  <a:chOff x="4927947" y="4653136"/>
                  <a:chExt cx="3964533" cy="1214844"/>
                </a:xfrm>
              </p:grpSpPr>
              <p:sp>
                <p:nvSpPr>
                  <p:cNvPr id="129" name="折角形 128"/>
                  <p:cNvSpPr/>
                  <p:nvPr/>
                </p:nvSpPr>
                <p:spPr>
                  <a:xfrm>
                    <a:off x="4932040" y="4656293"/>
                    <a:ext cx="3855699" cy="1211687"/>
                  </a:xfrm>
                  <a:prstGeom prst="foldedCorner">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auto">
                      <a:spcBef>
                        <a:spcPts val="0"/>
                      </a:spcBef>
                      <a:spcAft>
                        <a:spcPts val="0"/>
                      </a:spcAft>
                    </a:pPr>
                    <a:endParaRPr lang="zh-CN" altLang="en-US">
                      <a:solidFill>
                        <a:prstClr val="black"/>
                      </a:solidFill>
                    </a:endParaRPr>
                  </a:p>
                </p:txBody>
              </p:sp>
              <p:sp>
                <p:nvSpPr>
                  <p:cNvPr id="130" name="TextBox 82"/>
                  <p:cNvSpPr txBox="1"/>
                  <p:nvPr/>
                </p:nvSpPr>
                <p:spPr>
                  <a:xfrm>
                    <a:off x="5148064" y="4777407"/>
                    <a:ext cx="3528392" cy="307777"/>
                  </a:xfrm>
                  <a:prstGeom prst="rect">
                    <a:avLst/>
                  </a:prstGeom>
                  <a:noFill/>
                </p:spPr>
                <p:txBody>
                  <a:bodyPr wrap="square" rtlCol="0">
                    <a:spAutoFit/>
                  </a:bodyPr>
                  <a:lstStyle/>
                  <a:p>
                    <a:pPr fontAlgn="auto">
                      <a:spcBef>
                        <a:spcPts val="0"/>
                      </a:spcBef>
                      <a:spcAft>
                        <a:spcPts val="0"/>
                      </a:spcAft>
                    </a:pPr>
                    <a:r>
                      <a:rPr lang="zh-CN" altLang="en-US" sz="1400" b="1" dirty="0" smtClean="0">
                        <a:solidFill>
                          <a:prstClr val="black"/>
                        </a:solidFill>
                        <a:latin typeface="Calibri" panose="020F0502020204030204"/>
                        <a:ea typeface="宋体" panose="02010600030101010101" pitchFamily="2" charset="-122"/>
                      </a:rPr>
                      <a:t>我的作业                        我的任务</a:t>
                    </a:r>
                    <a:endParaRPr lang="zh-CN" altLang="en-US" sz="1400" b="1" dirty="0">
                      <a:solidFill>
                        <a:prstClr val="black"/>
                      </a:solidFill>
                      <a:latin typeface="Calibri" panose="020F0502020204030204"/>
                      <a:ea typeface="宋体" panose="02010600030101010101" pitchFamily="2" charset="-122"/>
                    </a:endParaRPr>
                  </a:p>
                </p:txBody>
              </p:sp>
              <p:sp>
                <p:nvSpPr>
                  <p:cNvPr id="131" name="椭圆 130"/>
                  <p:cNvSpPr/>
                  <p:nvPr/>
                </p:nvSpPr>
                <p:spPr>
                  <a:xfrm>
                    <a:off x="5940152" y="4653136"/>
                    <a:ext cx="288032" cy="288032"/>
                  </a:xfrm>
                  <a:prstGeom prst="ellipse">
                    <a:avLst/>
                  </a:prstGeom>
                  <a:solidFill>
                    <a:srgbClr val="FF9933"/>
                  </a:solidFill>
                </p:spPr>
                <p:style>
                  <a:lnRef idx="1">
                    <a:schemeClr val="accent2"/>
                  </a:lnRef>
                  <a:fillRef idx="2">
                    <a:schemeClr val="accent2"/>
                  </a:fillRef>
                  <a:effectRef idx="1">
                    <a:schemeClr val="accent2"/>
                  </a:effectRef>
                  <a:fontRef idx="minor">
                    <a:schemeClr val="dk1"/>
                  </a:fontRef>
                </p:style>
                <p:txBody>
                  <a:bodyPr rtlCol="0" anchor="ctr"/>
                  <a:lstStyle/>
                  <a:p>
                    <a:pPr algn="ctr" fontAlgn="auto">
                      <a:spcBef>
                        <a:spcPts val="0"/>
                      </a:spcBef>
                      <a:spcAft>
                        <a:spcPts val="0"/>
                      </a:spcAft>
                    </a:pPr>
                    <a:r>
                      <a:rPr lang="en-US" altLang="zh-CN" b="1" spc="50" dirty="0" smtClean="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rPr>
                      <a:t>2</a:t>
                    </a:r>
                    <a:endParaRPr lang="zh-CN" altLang="en-US" b="1" spc="50"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endParaRPr>
                  </a:p>
                </p:txBody>
              </p:sp>
              <p:sp>
                <p:nvSpPr>
                  <p:cNvPr id="132" name="椭圆 131"/>
                  <p:cNvSpPr/>
                  <p:nvPr/>
                </p:nvSpPr>
                <p:spPr>
                  <a:xfrm>
                    <a:off x="7596336" y="4653136"/>
                    <a:ext cx="288032" cy="288032"/>
                  </a:xfrm>
                  <a:prstGeom prst="ellipse">
                    <a:avLst/>
                  </a:prstGeom>
                  <a:solidFill>
                    <a:srgbClr val="FF9933"/>
                  </a:solidFill>
                </p:spPr>
                <p:style>
                  <a:lnRef idx="1">
                    <a:schemeClr val="accent2"/>
                  </a:lnRef>
                  <a:fillRef idx="2">
                    <a:schemeClr val="accent2"/>
                  </a:fillRef>
                  <a:effectRef idx="1">
                    <a:schemeClr val="accent2"/>
                  </a:effectRef>
                  <a:fontRef idx="minor">
                    <a:schemeClr val="dk1"/>
                  </a:fontRef>
                </p:style>
                <p:txBody>
                  <a:bodyPr rtlCol="0" anchor="ctr"/>
                  <a:lstStyle/>
                  <a:p>
                    <a:pPr algn="ctr" fontAlgn="auto">
                      <a:spcBef>
                        <a:spcPts val="0"/>
                      </a:spcBef>
                      <a:spcAft>
                        <a:spcPts val="0"/>
                      </a:spcAft>
                    </a:pPr>
                    <a:r>
                      <a:rPr lang="en-US" altLang="zh-CN" b="1" spc="50" dirty="0" smtClean="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rPr>
                      <a:t>3</a:t>
                    </a:r>
                    <a:endParaRPr lang="zh-CN" altLang="en-US" b="1" spc="50"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endParaRPr>
                  </a:p>
                </p:txBody>
              </p:sp>
              <p:sp>
                <p:nvSpPr>
                  <p:cNvPr id="133" name="TextBox 86"/>
                  <p:cNvSpPr txBox="1"/>
                  <p:nvPr/>
                </p:nvSpPr>
                <p:spPr>
                  <a:xfrm>
                    <a:off x="4932040" y="5119300"/>
                    <a:ext cx="3240360" cy="253916"/>
                  </a:xfrm>
                  <a:prstGeom prst="rect">
                    <a:avLst/>
                  </a:prstGeom>
                  <a:noFill/>
                </p:spPr>
                <p:txBody>
                  <a:bodyPr wrap="square" rtlCol="0">
                    <a:spAutoFit/>
                  </a:bodyPr>
                  <a:lstStyle/>
                  <a:p>
                    <a:pPr fontAlgn="auto">
                      <a:spcBef>
                        <a:spcPts val="0"/>
                      </a:spcBef>
                      <a:spcAft>
                        <a:spcPts val="0"/>
                      </a:spcAft>
                    </a:pPr>
                    <a:r>
                      <a:rPr lang="en-US" altLang="zh-CN" sz="1050" dirty="0" smtClean="0">
                        <a:solidFill>
                          <a:srgbClr val="FF0000"/>
                        </a:solidFill>
                        <a:latin typeface="Calibri" panose="020F0502020204030204"/>
                        <a:ea typeface="宋体" panose="02010600030101010101" pitchFamily="2" charset="-122"/>
                      </a:rPr>
                      <a:t>8</a:t>
                    </a:r>
                    <a:r>
                      <a:rPr lang="zh-CN" altLang="en-US" sz="1050" dirty="0" smtClean="0">
                        <a:solidFill>
                          <a:srgbClr val="FF0000"/>
                        </a:solidFill>
                        <a:latin typeface="Calibri" panose="020F0502020204030204"/>
                        <a:ea typeface="宋体" panose="02010600030101010101" pitchFamily="2" charset="-122"/>
                      </a:rPr>
                      <a:t>月</a:t>
                    </a:r>
                    <a:r>
                      <a:rPr lang="en-US" altLang="zh-CN" sz="1050" dirty="0" smtClean="0">
                        <a:solidFill>
                          <a:srgbClr val="FF0000"/>
                        </a:solidFill>
                        <a:latin typeface="Calibri" panose="020F0502020204030204"/>
                        <a:ea typeface="宋体" panose="02010600030101010101" pitchFamily="2" charset="-122"/>
                      </a:rPr>
                      <a:t>21</a:t>
                    </a:r>
                    <a:r>
                      <a:rPr lang="zh-CN" altLang="en-US" sz="1050" dirty="0" smtClean="0">
                        <a:solidFill>
                          <a:srgbClr val="FF0000"/>
                        </a:solidFill>
                        <a:latin typeface="Calibri" panose="020F0502020204030204"/>
                        <a:ea typeface="宋体" panose="02010600030101010101" pitchFamily="2" charset="-122"/>
                      </a:rPr>
                      <a:t>日家庭作业</a:t>
                    </a:r>
                    <a:r>
                      <a:rPr lang="en-US" altLang="zh-CN" sz="1050" dirty="0" smtClean="0">
                        <a:solidFill>
                          <a:srgbClr val="FF0000"/>
                        </a:solidFill>
                        <a:latin typeface="Calibri" panose="020F0502020204030204"/>
                        <a:ea typeface="宋体" panose="02010600030101010101" pitchFamily="2" charset="-122"/>
                      </a:rPr>
                      <a:t>(</a:t>
                    </a:r>
                    <a:r>
                      <a:rPr lang="zh-CN" altLang="en-US" sz="1050" dirty="0" smtClean="0">
                        <a:solidFill>
                          <a:srgbClr val="FF0000"/>
                        </a:solidFill>
                        <a:latin typeface="Calibri" panose="020F0502020204030204"/>
                        <a:ea typeface="宋体" panose="02010600030101010101" pitchFamily="2" charset="-122"/>
                      </a:rPr>
                      <a:t>未完成</a:t>
                    </a:r>
                    <a:r>
                      <a:rPr lang="en-US" altLang="zh-CN" sz="1050" dirty="0" smtClean="0">
                        <a:solidFill>
                          <a:srgbClr val="FF0000"/>
                        </a:solidFill>
                        <a:latin typeface="Calibri" panose="020F0502020204030204"/>
                        <a:ea typeface="宋体" panose="02010600030101010101" pitchFamily="2" charset="-122"/>
                      </a:rPr>
                      <a:t>)</a:t>
                    </a:r>
                    <a:endParaRPr lang="zh-CN" altLang="en-US" sz="1050" dirty="0">
                      <a:solidFill>
                        <a:srgbClr val="FF0000"/>
                      </a:solidFill>
                      <a:latin typeface="Calibri" panose="020F0502020204030204"/>
                      <a:ea typeface="宋体" panose="02010600030101010101" pitchFamily="2" charset="-122"/>
                    </a:endParaRPr>
                  </a:p>
                </p:txBody>
              </p:sp>
              <p:sp>
                <p:nvSpPr>
                  <p:cNvPr id="134" name="TextBox 87"/>
                  <p:cNvSpPr txBox="1"/>
                  <p:nvPr/>
                </p:nvSpPr>
                <p:spPr>
                  <a:xfrm>
                    <a:off x="4927947" y="5354378"/>
                    <a:ext cx="3240360" cy="253916"/>
                  </a:xfrm>
                  <a:prstGeom prst="rect">
                    <a:avLst/>
                  </a:prstGeom>
                  <a:noFill/>
                </p:spPr>
                <p:txBody>
                  <a:bodyPr wrap="square" rtlCol="0">
                    <a:spAutoFit/>
                  </a:bodyPr>
                  <a:lstStyle/>
                  <a:p>
                    <a:pPr fontAlgn="auto">
                      <a:spcBef>
                        <a:spcPts val="0"/>
                      </a:spcBef>
                      <a:spcAft>
                        <a:spcPts val="0"/>
                      </a:spcAft>
                    </a:pPr>
                    <a:r>
                      <a:rPr lang="en-US" altLang="zh-CN" sz="1050" dirty="0" smtClean="0">
                        <a:solidFill>
                          <a:srgbClr val="ED7D31">
                            <a:lumMod val="75000"/>
                          </a:srgbClr>
                        </a:solidFill>
                        <a:latin typeface="Calibri" panose="020F0502020204030204"/>
                        <a:ea typeface="宋体" panose="02010600030101010101" pitchFamily="2" charset="-122"/>
                      </a:rPr>
                      <a:t>8</a:t>
                    </a:r>
                    <a:r>
                      <a:rPr lang="zh-CN" altLang="en-US" sz="1050" dirty="0" smtClean="0">
                        <a:solidFill>
                          <a:srgbClr val="ED7D31">
                            <a:lumMod val="75000"/>
                          </a:srgbClr>
                        </a:solidFill>
                        <a:latin typeface="Calibri" panose="020F0502020204030204"/>
                        <a:ea typeface="宋体" panose="02010600030101010101" pitchFamily="2" charset="-122"/>
                      </a:rPr>
                      <a:t>月</a:t>
                    </a:r>
                    <a:r>
                      <a:rPr lang="en-US" altLang="zh-CN" sz="1050" dirty="0" smtClean="0">
                        <a:solidFill>
                          <a:srgbClr val="ED7D31">
                            <a:lumMod val="75000"/>
                          </a:srgbClr>
                        </a:solidFill>
                        <a:latin typeface="Calibri" panose="020F0502020204030204"/>
                        <a:ea typeface="宋体" panose="02010600030101010101" pitchFamily="2" charset="-122"/>
                      </a:rPr>
                      <a:t>15</a:t>
                    </a:r>
                    <a:r>
                      <a:rPr lang="zh-CN" altLang="en-US" sz="1050" dirty="0" smtClean="0">
                        <a:solidFill>
                          <a:srgbClr val="ED7D31">
                            <a:lumMod val="75000"/>
                          </a:srgbClr>
                        </a:solidFill>
                        <a:latin typeface="Calibri" panose="020F0502020204030204"/>
                        <a:ea typeface="宋体" panose="02010600030101010101" pitchFamily="2" charset="-122"/>
                      </a:rPr>
                      <a:t>日家庭作业</a:t>
                    </a:r>
                    <a:r>
                      <a:rPr lang="en-US" altLang="zh-CN" sz="1050" dirty="0" smtClean="0">
                        <a:solidFill>
                          <a:srgbClr val="ED7D31">
                            <a:lumMod val="75000"/>
                          </a:srgbClr>
                        </a:solidFill>
                        <a:latin typeface="Calibri" panose="020F0502020204030204"/>
                        <a:ea typeface="宋体" panose="02010600030101010101" pitchFamily="2" charset="-122"/>
                      </a:rPr>
                      <a:t>(</a:t>
                    </a:r>
                    <a:r>
                      <a:rPr lang="zh-CN" altLang="en-US" sz="1050" dirty="0" smtClean="0">
                        <a:solidFill>
                          <a:srgbClr val="ED7D31">
                            <a:lumMod val="75000"/>
                          </a:srgbClr>
                        </a:solidFill>
                        <a:latin typeface="Calibri" panose="020F0502020204030204"/>
                        <a:ea typeface="宋体" panose="02010600030101010101" pitchFamily="2" charset="-122"/>
                      </a:rPr>
                      <a:t>进行中</a:t>
                    </a:r>
                    <a:r>
                      <a:rPr lang="en-US" altLang="zh-CN" sz="1050" dirty="0" smtClean="0">
                        <a:solidFill>
                          <a:srgbClr val="ED7D31">
                            <a:lumMod val="75000"/>
                          </a:srgbClr>
                        </a:solidFill>
                        <a:latin typeface="Calibri" panose="020F0502020204030204"/>
                        <a:ea typeface="宋体" panose="02010600030101010101" pitchFamily="2" charset="-122"/>
                      </a:rPr>
                      <a:t>)</a:t>
                    </a:r>
                    <a:endParaRPr lang="zh-CN" altLang="en-US" sz="1050" dirty="0">
                      <a:solidFill>
                        <a:srgbClr val="ED7D31">
                          <a:lumMod val="75000"/>
                        </a:srgbClr>
                      </a:solidFill>
                      <a:latin typeface="Calibri" panose="020F0502020204030204"/>
                      <a:ea typeface="宋体" panose="02010600030101010101" pitchFamily="2" charset="-122"/>
                    </a:endParaRPr>
                  </a:p>
                </p:txBody>
              </p:sp>
              <p:sp>
                <p:nvSpPr>
                  <p:cNvPr id="135" name="TextBox 88"/>
                  <p:cNvSpPr txBox="1"/>
                  <p:nvPr/>
                </p:nvSpPr>
                <p:spPr>
                  <a:xfrm>
                    <a:off x="4927947" y="5595550"/>
                    <a:ext cx="3240360" cy="253916"/>
                  </a:xfrm>
                  <a:prstGeom prst="rect">
                    <a:avLst/>
                  </a:prstGeom>
                  <a:noFill/>
                </p:spPr>
                <p:txBody>
                  <a:bodyPr wrap="square" rtlCol="0">
                    <a:spAutoFit/>
                  </a:bodyPr>
                  <a:lstStyle/>
                  <a:p>
                    <a:pPr fontAlgn="auto">
                      <a:spcBef>
                        <a:spcPts val="0"/>
                      </a:spcBef>
                      <a:spcAft>
                        <a:spcPts val="0"/>
                      </a:spcAft>
                    </a:pPr>
                    <a:r>
                      <a:rPr lang="en-US" altLang="zh-CN" sz="1050" dirty="0" smtClean="0">
                        <a:solidFill>
                          <a:prstClr val="black">
                            <a:lumMod val="50000"/>
                            <a:lumOff val="50000"/>
                          </a:prstClr>
                        </a:solidFill>
                        <a:latin typeface="Calibri" panose="020F0502020204030204"/>
                        <a:ea typeface="宋体" panose="02010600030101010101" pitchFamily="2" charset="-122"/>
                      </a:rPr>
                      <a:t>8</a:t>
                    </a:r>
                    <a:r>
                      <a:rPr lang="zh-CN" altLang="en-US" sz="1050" dirty="0" smtClean="0">
                        <a:solidFill>
                          <a:prstClr val="black">
                            <a:lumMod val="50000"/>
                            <a:lumOff val="50000"/>
                          </a:prstClr>
                        </a:solidFill>
                        <a:latin typeface="Calibri" panose="020F0502020204030204"/>
                        <a:ea typeface="宋体" panose="02010600030101010101" pitchFamily="2" charset="-122"/>
                      </a:rPr>
                      <a:t>月</a:t>
                    </a:r>
                    <a:r>
                      <a:rPr lang="en-US" altLang="zh-CN" sz="1050" dirty="0" smtClean="0">
                        <a:solidFill>
                          <a:prstClr val="black">
                            <a:lumMod val="50000"/>
                            <a:lumOff val="50000"/>
                          </a:prstClr>
                        </a:solidFill>
                        <a:latin typeface="Calibri" panose="020F0502020204030204"/>
                        <a:ea typeface="宋体" panose="02010600030101010101" pitchFamily="2" charset="-122"/>
                      </a:rPr>
                      <a:t>8</a:t>
                    </a:r>
                    <a:r>
                      <a:rPr lang="zh-CN" altLang="en-US" sz="1050" dirty="0" smtClean="0">
                        <a:solidFill>
                          <a:prstClr val="black">
                            <a:lumMod val="50000"/>
                            <a:lumOff val="50000"/>
                          </a:prstClr>
                        </a:solidFill>
                        <a:latin typeface="Calibri" panose="020F0502020204030204"/>
                        <a:ea typeface="宋体" panose="02010600030101010101" pitchFamily="2" charset="-122"/>
                      </a:rPr>
                      <a:t>日家庭作业</a:t>
                    </a:r>
                    <a:r>
                      <a:rPr lang="en-US" altLang="zh-CN" sz="1050" dirty="0" smtClean="0">
                        <a:solidFill>
                          <a:prstClr val="black">
                            <a:lumMod val="50000"/>
                            <a:lumOff val="50000"/>
                          </a:prstClr>
                        </a:solidFill>
                        <a:latin typeface="Calibri" panose="020F0502020204030204"/>
                        <a:ea typeface="宋体" panose="02010600030101010101" pitchFamily="2" charset="-122"/>
                      </a:rPr>
                      <a:t>(</a:t>
                    </a:r>
                    <a:r>
                      <a:rPr lang="zh-CN" altLang="en-US" sz="1050" dirty="0" smtClean="0">
                        <a:solidFill>
                          <a:prstClr val="black">
                            <a:lumMod val="50000"/>
                            <a:lumOff val="50000"/>
                          </a:prstClr>
                        </a:solidFill>
                        <a:latin typeface="Calibri" panose="020F0502020204030204"/>
                        <a:ea typeface="宋体" panose="02010600030101010101" pitchFamily="2" charset="-122"/>
                      </a:rPr>
                      <a:t>已完成</a:t>
                    </a:r>
                    <a:r>
                      <a:rPr lang="en-US" altLang="zh-CN" sz="1050" dirty="0" smtClean="0">
                        <a:solidFill>
                          <a:prstClr val="black">
                            <a:lumMod val="50000"/>
                            <a:lumOff val="50000"/>
                          </a:prstClr>
                        </a:solidFill>
                        <a:latin typeface="Calibri" panose="020F0502020204030204"/>
                        <a:ea typeface="宋体" panose="02010600030101010101" pitchFamily="2" charset="-122"/>
                      </a:rPr>
                      <a:t>)</a:t>
                    </a:r>
                    <a:endParaRPr lang="zh-CN" altLang="en-US" sz="1050" dirty="0">
                      <a:solidFill>
                        <a:prstClr val="black">
                          <a:lumMod val="50000"/>
                          <a:lumOff val="50000"/>
                        </a:prstClr>
                      </a:solidFill>
                      <a:latin typeface="Calibri" panose="020F0502020204030204"/>
                      <a:ea typeface="宋体" panose="02010600030101010101" pitchFamily="2" charset="-122"/>
                    </a:endParaRPr>
                  </a:p>
                </p:txBody>
              </p:sp>
              <p:sp>
                <p:nvSpPr>
                  <p:cNvPr id="136" name="TextBox 89"/>
                  <p:cNvSpPr txBox="1"/>
                  <p:nvPr/>
                </p:nvSpPr>
                <p:spPr>
                  <a:xfrm>
                    <a:off x="6863982" y="5085184"/>
                    <a:ext cx="1812474" cy="253916"/>
                  </a:xfrm>
                  <a:prstGeom prst="rect">
                    <a:avLst/>
                  </a:prstGeom>
                  <a:noFill/>
                </p:spPr>
                <p:txBody>
                  <a:bodyPr wrap="square" rtlCol="0">
                    <a:spAutoFit/>
                  </a:bodyPr>
                  <a:lstStyle/>
                  <a:p>
                    <a:pPr fontAlgn="auto">
                      <a:spcBef>
                        <a:spcPts val="0"/>
                      </a:spcBef>
                      <a:spcAft>
                        <a:spcPts val="0"/>
                      </a:spcAft>
                    </a:pPr>
                    <a:r>
                      <a:rPr lang="zh-CN" altLang="en-US" sz="1050" dirty="0" smtClean="0">
                        <a:solidFill>
                          <a:srgbClr val="FF0000"/>
                        </a:solidFill>
                        <a:latin typeface="Calibri" panose="020F0502020204030204"/>
                        <a:ea typeface="宋体" panose="02010600030101010101" pitchFamily="2" charset="-122"/>
                      </a:rPr>
                      <a:t>学校课桌椅维修</a:t>
                    </a:r>
                    <a:r>
                      <a:rPr lang="en-US" altLang="zh-CN" sz="1050" dirty="0" smtClean="0">
                        <a:solidFill>
                          <a:srgbClr val="FF0000"/>
                        </a:solidFill>
                        <a:latin typeface="Calibri" panose="020F0502020204030204"/>
                        <a:ea typeface="宋体" panose="02010600030101010101" pitchFamily="2" charset="-122"/>
                      </a:rPr>
                      <a:t>(</a:t>
                    </a:r>
                    <a:r>
                      <a:rPr lang="zh-CN" altLang="en-US" sz="1050" dirty="0" smtClean="0">
                        <a:solidFill>
                          <a:srgbClr val="FF0000"/>
                        </a:solidFill>
                        <a:latin typeface="Calibri" panose="020F0502020204030204"/>
                        <a:ea typeface="宋体" panose="02010600030101010101" pitchFamily="2" charset="-122"/>
                      </a:rPr>
                      <a:t>未完成</a:t>
                    </a:r>
                    <a:r>
                      <a:rPr lang="en-US" altLang="zh-CN" sz="1050" dirty="0" smtClean="0">
                        <a:solidFill>
                          <a:srgbClr val="FF0000"/>
                        </a:solidFill>
                        <a:latin typeface="Calibri" panose="020F0502020204030204"/>
                        <a:ea typeface="宋体" panose="02010600030101010101" pitchFamily="2" charset="-122"/>
                      </a:rPr>
                      <a:t>)</a:t>
                    </a:r>
                    <a:endParaRPr lang="zh-CN" altLang="en-US" sz="1050" dirty="0">
                      <a:solidFill>
                        <a:srgbClr val="FF0000"/>
                      </a:solidFill>
                      <a:latin typeface="Calibri" panose="020F0502020204030204"/>
                      <a:ea typeface="宋体" panose="02010600030101010101" pitchFamily="2" charset="-122"/>
                    </a:endParaRPr>
                  </a:p>
                </p:txBody>
              </p:sp>
              <p:sp>
                <p:nvSpPr>
                  <p:cNvPr id="137" name="TextBox 90"/>
                  <p:cNvSpPr txBox="1"/>
                  <p:nvPr/>
                </p:nvSpPr>
                <p:spPr>
                  <a:xfrm>
                    <a:off x="6859889" y="5320262"/>
                    <a:ext cx="1816567" cy="253916"/>
                  </a:xfrm>
                  <a:prstGeom prst="rect">
                    <a:avLst/>
                  </a:prstGeom>
                  <a:noFill/>
                </p:spPr>
                <p:txBody>
                  <a:bodyPr wrap="square" rtlCol="0">
                    <a:spAutoFit/>
                  </a:bodyPr>
                  <a:lstStyle/>
                  <a:p>
                    <a:pPr fontAlgn="auto">
                      <a:spcBef>
                        <a:spcPts val="0"/>
                      </a:spcBef>
                      <a:spcAft>
                        <a:spcPts val="0"/>
                      </a:spcAft>
                    </a:pPr>
                    <a:r>
                      <a:rPr lang="zh-CN" altLang="en-US" sz="1050" dirty="0" smtClean="0">
                        <a:solidFill>
                          <a:srgbClr val="ED7D31">
                            <a:lumMod val="75000"/>
                          </a:srgbClr>
                        </a:solidFill>
                        <a:latin typeface="Calibri" panose="020F0502020204030204"/>
                        <a:ea typeface="宋体" panose="02010600030101010101" pitchFamily="2" charset="-122"/>
                      </a:rPr>
                      <a:t>新教师宿舍安排</a:t>
                    </a:r>
                    <a:r>
                      <a:rPr lang="en-US" altLang="zh-CN" sz="1050" dirty="0" smtClean="0">
                        <a:solidFill>
                          <a:srgbClr val="ED7D31">
                            <a:lumMod val="75000"/>
                          </a:srgbClr>
                        </a:solidFill>
                        <a:latin typeface="Calibri" panose="020F0502020204030204"/>
                        <a:ea typeface="宋体" panose="02010600030101010101" pitchFamily="2" charset="-122"/>
                      </a:rPr>
                      <a:t>(</a:t>
                    </a:r>
                    <a:r>
                      <a:rPr lang="zh-CN" altLang="en-US" sz="1050" dirty="0" smtClean="0">
                        <a:solidFill>
                          <a:srgbClr val="ED7D31">
                            <a:lumMod val="75000"/>
                          </a:srgbClr>
                        </a:solidFill>
                        <a:latin typeface="Calibri" panose="020F0502020204030204"/>
                        <a:ea typeface="宋体" panose="02010600030101010101" pitchFamily="2" charset="-122"/>
                      </a:rPr>
                      <a:t>进行中</a:t>
                    </a:r>
                    <a:r>
                      <a:rPr lang="en-US" altLang="zh-CN" sz="1050" dirty="0" smtClean="0">
                        <a:solidFill>
                          <a:srgbClr val="ED7D31">
                            <a:lumMod val="75000"/>
                          </a:srgbClr>
                        </a:solidFill>
                        <a:latin typeface="Calibri" panose="020F0502020204030204"/>
                        <a:ea typeface="宋体" panose="02010600030101010101" pitchFamily="2" charset="-122"/>
                      </a:rPr>
                      <a:t>)</a:t>
                    </a:r>
                    <a:endParaRPr lang="zh-CN" altLang="en-US" sz="1050" dirty="0">
                      <a:solidFill>
                        <a:srgbClr val="ED7D31">
                          <a:lumMod val="75000"/>
                        </a:srgbClr>
                      </a:solidFill>
                      <a:latin typeface="Calibri" panose="020F0502020204030204"/>
                      <a:ea typeface="宋体" panose="02010600030101010101" pitchFamily="2" charset="-122"/>
                    </a:endParaRPr>
                  </a:p>
                </p:txBody>
              </p:sp>
              <p:sp>
                <p:nvSpPr>
                  <p:cNvPr id="138" name="TextBox 91"/>
                  <p:cNvSpPr txBox="1"/>
                  <p:nvPr/>
                </p:nvSpPr>
                <p:spPr>
                  <a:xfrm>
                    <a:off x="6859889" y="5561434"/>
                    <a:ext cx="2032591" cy="253916"/>
                  </a:xfrm>
                  <a:prstGeom prst="rect">
                    <a:avLst/>
                  </a:prstGeom>
                  <a:noFill/>
                </p:spPr>
                <p:txBody>
                  <a:bodyPr wrap="square" rtlCol="0">
                    <a:spAutoFit/>
                  </a:bodyPr>
                  <a:lstStyle/>
                  <a:p>
                    <a:pPr fontAlgn="auto">
                      <a:spcBef>
                        <a:spcPts val="0"/>
                      </a:spcBef>
                      <a:spcAft>
                        <a:spcPts val="0"/>
                      </a:spcAft>
                    </a:pPr>
                    <a:r>
                      <a:rPr lang="zh-CN" altLang="en-US" sz="1050" dirty="0" smtClean="0">
                        <a:solidFill>
                          <a:prstClr val="black">
                            <a:lumMod val="50000"/>
                            <a:lumOff val="50000"/>
                          </a:prstClr>
                        </a:solidFill>
                        <a:latin typeface="Calibri" panose="020F0502020204030204"/>
                        <a:ea typeface="宋体" panose="02010600030101010101" pitchFamily="2" charset="-122"/>
                      </a:rPr>
                      <a:t>期未教师借用器材归还</a:t>
                    </a:r>
                    <a:r>
                      <a:rPr lang="en-US" altLang="zh-CN" sz="1050" dirty="0" smtClean="0">
                        <a:solidFill>
                          <a:prstClr val="black">
                            <a:lumMod val="50000"/>
                            <a:lumOff val="50000"/>
                          </a:prstClr>
                        </a:solidFill>
                        <a:latin typeface="Calibri" panose="020F0502020204030204"/>
                        <a:ea typeface="宋体" panose="02010600030101010101" pitchFamily="2" charset="-122"/>
                      </a:rPr>
                      <a:t>(</a:t>
                    </a:r>
                    <a:r>
                      <a:rPr lang="zh-CN" altLang="en-US" sz="1050" dirty="0" smtClean="0">
                        <a:solidFill>
                          <a:prstClr val="black">
                            <a:lumMod val="50000"/>
                            <a:lumOff val="50000"/>
                          </a:prstClr>
                        </a:solidFill>
                        <a:latin typeface="Calibri" panose="020F0502020204030204"/>
                        <a:ea typeface="宋体" panose="02010600030101010101" pitchFamily="2" charset="-122"/>
                      </a:rPr>
                      <a:t>已完成</a:t>
                    </a:r>
                    <a:r>
                      <a:rPr lang="en-US" altLang="zh-CN" sz="1050" dirty="0" smtClean="0">
                        <a:solidFill>
                          <a:prstClr val="black">
                            <a:lumMod val="50000"/>
                            <a:lumOff val="50000"/>
                          </a:prstClr>
                        </a:solidFill>
                        <a:latin typeface="Calibri" panose="020F0502020204030204"/>
                        <a:ea typeface="宋体" panose="02010600030101010101" pitchFamily="2" charset="-122"/>
                      </a:rPr>
                      <a:t>)</a:t>
                    </a:r>
                    <a:endParaRPr lang="zh-CN" altLang="en-US" sz="1050" dirty="0">
                      <a:solidFill>
                        <a:prstClr val="black">
                          <a:lumMod val="50000"/>
                          <a:lumOff val="50000"/>
                        </a:prstClr>
                      </a:solidFill>
                      <a:latin typeface="Calibri" panose="020F0502020204030204"/>
                      <a:ea typeface="宋体" panose="02010600030101010101" pitchFamily="2" charset="-122"/>
                    </a:endParaRPr>
                  </a:p>
                </p:txBody>
              </p:sp>
            </p:grpSp>
            <p:grpSp>
              <p:nvGrpSpPr>
                <p:cNvPr id="107" name="组合 106"/>
                <p:cNvGrpSpPr/>
                <p:nvPr/>
              </p:nvGrpSpPr>
              <p:grpSpPr>
                <a:xfrm>
                  <a:off x="4440446" y="1988840"/>
                  <a:ext cx="2075770" cy="844973"/>
                  <a:chOff x="3053342" y="2079971"/>
                  <a:chExt cx="2075770" cy="844973"/>
                </a:xfrm>
              </p:grpSpPr>
              <p:grpSp>
                <p:nvGrpSpPr>
                  <p:cNvPr id="123" name="组合 122"/>
                  <p:cNvGrpSpPr/>
                  <p:nvPr/>
                </p:nvGrpSpPr>
                <p:grpSpPr>
                  <a:xfrm>
                    <a:off x="3093050" y="2079971"/>
                    <a:ext cx="1622966" cy="844973"/>
                    <a:chOff x="7209853" y="3167627"/>
                    <a:chExt cx="1496798" cy="807719"/>
                  </a:xfrm>
                </p:grpSpPr>
                <p:sp>
                  <p:nvSpPr>
                    <p:cNvPr id="125" name="云形 124"/>
                    <p:cNvSpPr/>
                    <p:nvPr/>
                  </p:nvSpPr>
                  <p:spPr>
                    <a:xfrm>
                      <a:off x="7472211" y="3167627"/>
                      <a:ext cx="1234440" cy="807719"/>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auto">
                        <a:spcBef>
                          <a:spcPts val="0"/>
                        </a:spcBef>
                        <a:spcAft>
                          <a:spcPts val="0"/>
                        </a:spcAft>
                      </a:pPr>
                      <a:endParaRPr lang="zh-CN" altLang="en-US">
                        <a:solidFill>
                          <a:prstClr val="black"/>
                        </a:solidFill>
                      </a:endParaRPr>
                    </a:p>
                  </p:txBody>
                </p:sp>
                <p:sp>
                  <p:nvSpPr>
                    <p:cNvPr id="126" name="Gear"/>
                    <p:cNvSpPr>
                      <a:spLocks noEditPoints="1" noChangeArrowheads="1"/>
                    </p:cNvSpPr>
                    <p:nvPr/>
                  </p:nvSpPr>
                  <p:spPr bwMode="auto">
                    <a:xfrm>
                      <a:off x="7620892" y="3216457"/>
                      <a:ext cx="330324" cy="335505"/>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flatTx/>
                    </a:bodyPr>
                    <a:lstStyle/>
                    <a:p>
                      <a:pPr fontAlgn="auto">
                        <a:spcBef>
                          <a:spcPts val="0"/>
                        </a:spcBef>
                        <a:spcAft>
                          <a:spcPts val="0"/>
                        </a:spcAft>
                      </a:pPr>
                      <a:endParaRPr lang="zh-CN" altLang="en-US">
                        <a:solidFill>
                          <a:prstClr val="black"/>
                        </a:solidFill>
                      </a:endParaRPr>
                    </a:p>
                  </p:txBody>
                </p:sp>
                <p:sp>
                  <p:nvSpPr>
                    <p:cNvPr id="127" name="AutoShape 6"/>
                    <p:cNvSpPr>
                      <a:spLocks noEditPoints="1" noChangeArrowheads="1"/>
                    </p:cNvSpPr>
                    <p:nvPr/>
                  </p:nvSpPr>
                  <p:spPr bwMode="auto">
                    <a:xfrm>
                      <a:off x="7209853" y="3354757"/>
                      <a:ext cx="395007" cy="401134"/>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flatTx/>
                    </a:bodyPr>
                    <a:lstStyle/>
                    <a:p>
                      <a:pPr fontAlgn="auto">
                        <a:spcBef>
                          <a:spcPts val="0"/>
                        </a:spcBef>
                        <a:spcAft>
                          <a:spcPts val="0"/>
                        </a:spcAft>
                      </a:pPr>
                      <a:endParaRPr lang="zh-CN" altLang="en-US">
                        <a:solidFill>
                          <a:prstClr val="black"/>
                        </a:solidFill>
                      </a:endParaRPr>
                    </a:p>
                  </p:txBody>
                </p:sp>
                <p:sp>
                  <p:nvSpPr>
                    <p:cNvPr id="128" name="AutoShape 7"/>
                    <p:cNvSpPr>
                      <a:spLocks noEditPoints="1" noChangeArrowheads="1"/>
                    </p:cNvSpPr>
                    <p:nvPr/>
                  </p:nvSpPr>
                  <p:spPr bwMode="auto">
                    <a:xfrm>
                      <a:off x="7466096" y="3502661"/>
                      <a:ext cx="438958" cy="44563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flatTx/>
                    </a:bodyPr>
                    <a:lstStyle/>
                    <a:p>
                      <a:pPr fontAlgn="auto">
                        <a:spcBef>
                          <a:spcPts val="0"/>
                        </a:spcBef>
                        <a:spcAft>
                          <a:spcPts val="0"/>
                        </a:spcAft>
                      </a:pPr>
                      <a:endParaRPr lang="zh-CN" altLang="en-US">
                        <a:solidFill>
                          <a:prstClr val="black"/>
                        </a:solidFill>
                      </a:endParaRPr>
                    </a:p>
                  </p:txBody>
                </p:sp>
              </p:grpSp>
              <p:sp>
                <p:nvSpPr>
                  <p:cNvPr id="124" name="TextBox 101"/>
                  <p:cNvSpPr txBox="1"/>
                  <p:nvPr/>
                </p:nvSpPr>
                <p:spPr>
                  <a:xfrm>
                    <a:off x="3053342" y="2305089"/>
                    <a:ext cx="2075770" cy="338554"/>
                  </a:xfrm>
                  <a:prstGeom prst="rect">
                    <a:avLst/>
                  </a:prstGeom>
                  <a:noFill/>
                </p:spPr>
                <p:txBody>
                  <a:bodyPr wrap="square" rtlCol="0">
                    <a:spAutoFit/>
                  </a:bodyPr>
                  <a:lstStyle>
                    <a:defPPr>
                      <a:defRPr lang="zh-CN"/>
                    </a:defPPr>
                    <a:lvl1pPr>
                      <a:defRPr b="1">
                        <a:solidFill>
                          <a:srgbClr val="002060"/>
                        </a:solidFill>
                      </a:defRPr>
                    </a:lvl1pPr>
                  </a:lstStyle>
                  <a:p>
                    <a:pPr fontAlgn="auto">
                      <a:spcBef>
                        <a:spcPts val="0"/>
                      </a:spcBef>
                      <a:spcAft>
                        <a:spcPts val="0"/>
                      </a:spcAft>
                    </a:pPr>
                    <a:r>
                      <a:rPr lang="zh-CN" altLang="en-US" sz="1600" dirty="0" smtClean="0">
                        <a:solidFill>
                          <a:srgbClr val="C00000"/>
                        </a:solidFill>
                        <a:latin typeface="Calibri" panose="020F0502020204030204"/>
                        <a:ea typeface="宋体" panose="02010600030101010101" pitchFamily="2" charset="-122"/>
                      </a:rPr>
                      <a:t>个性化评价系统</a:t>
                    </a:r>
                    <a:endParaRPr lang="zh-CN" altLang="en-US" sz="1600" dirty="0">
                      <a:solidFill>
                        <a:srgbClr val="C00000"/>
                      </a:solidFill>
                      <a:latin typeface="Calibri" panose="020F0502020204030204"/>
                      <a:ea typeface="宋体" panose="02010600030101010101" pitchFamily="2" charset="-122"/>
                    </a:endParaRPr>
                  </a:p>
                </p:txBody>
              </p:sp>
            </p:grpSp>
            <p:grpSp>
              <p:nvGrpSpPr>
                <p:cNvPr id="108" name="组合 107"/>
                <p:cNvGrpSpPr/>
                <p:nvPr/>
              </p:nvGrpSpPr>
              <p:grpSpPr>
                <a:xfrm>
                  <a:off x="6920151" y="1987545"/>
                  <a:ext cx="1684297" cy="844973"/>
                  <a:chOff x="3093050" y="2079971"/>
                  <a:chExt cx="1684297" cy="844973"/>
                </a:xfrm>
              </p:grpSpPr>
              <p:grpSp>
                <p:nvGrpSpPr>
                  <p:cNvPr id="117" name="组合 116"/>
                  <p:cNvGrpSpPr/>
                  <p:nvPr/>
                </p:nvGrpSpPr>
                <p:grpSpPr>
                  <a:xfrm>
                    <a:off x="3093050" y="2079971"/>
                    <a:ext cx="1622966" cy="844973"/>
                    <a:chOff x="7209853" y="3167627"/>
                    <a:chExt cx="1496798" cy="807719"/>
                  </a:xfrm>
                </p:grpSpPr>
                <p:sp>
                  <p:nvSpPr>
                    <p:cNvPr id="119" name="云形 118"/>
                    <p:cNvSpPr/>
                    <p:nvPr/>
                  </p:nvSpPr>
                  <p:spPr>
                    <a:xfrm>
                      <a:off x="7472211" y="3167627"/>
                      <a:ext cx="1234440" cy="807719"/>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auto">
                        <a:spcBef>
                          <a:spcPts val="0"/>
                        </a:spcBef>
                        <a:spcAft>
                          <a:spcPts val="0"/>
                        </a:spcAft>
                      </a:pPr>
                      <a:endParaRPr lang="zh-CN" altLang="en-US">
                        <a:solidFill>
                          <a:prstClr val="black"/>
                        </a:solidFill>
                      </a:endParaRPr>
                    </a:p>
                  </p:txBody>
                </p:sp>
                <p:sp>
                  <p:nvSpPr>
                    <p:cNvPr id="120" name="Gear"/>
                    <p:cNvSpPr>
                      <a:spLocks noEditPoints="1" noChangeArrowheads="1"/>
                    </p:cNvSpPr>
                    <p:nvPr/>
                  </p:nvSpPr>
                  <p:spPr bwMode="auto">
                    <a:xfrm>
                      <a:off x="7620892" y="3216457"/>
                      <a:ext cx="330324" cy="335505"/>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flatTx/>
                    </a:bodyPr>
                    <a:lstStyle/>
                    <a:p>
                      <a:pPr fontAlgn="auto">
                        <a:spcBef>
                          <a:spcPts val="0"/>
                        </a:spcBef>
                        <a:spcAft>
                          <a:spcPts val="0"/>
                        </a:spcAft>
                      </a:pPr>
                      <a:endParaRPr lang="zh-CN" altLang="en-US">
                        <a:solidFill>
                          <a:prstClr val="black"/>
                        </a:solidFill>
                      </a:endParaRPr>
                    </a:p>
                  </p:txBody>
                </p:sp>
                <p:sp>
                  <p:nvSpPr>
                    <p:cNvPr id="121" name="AutoShape 6"/>
                    <p:cNvSpPr>
                      <a:spLocks noEditPoints="1" noChangeArrowheads="1"/>
                    </p:cNvSpPr>
                    <p:nvPr/>
                  </p:nvSpPr>
                  <p:spPr bwMode="auto">
                    <a:xfrm>
                      <a:off x="7209853" y="3354757"/>
                      <a:ext cx="395007" cy="401134"/>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flatTx/>
                    </a:bodyPr>
                    <a:lstStyle/>
                    <a:p>
                      <a:pPr fontAlgn="auto">
                        <a:spcBef>
                          <a:spcPts val="0"/>
                        </a:spcBef>
                        <a:spcAft>
                          <a:spcPts val="0"/>
                        </a:spcAft>
                      </a:pPr>
                      <a:endParaRPr lang="zh-CN" altLang="en-US">
                        <a:solidFill>
                          <a:prstClr val="black"/>
                        </a:solidFill>
                      </a:endParaRPr>
                    </a:p>
                  </p:txBody>
                </p:sp>
                <p:sp>
                  <p:nvSpPr>
                    <p:cNvPr id="122" name="AutoShape 7"/>
                    <p:cNvSpPr>
                      <a:spLocks noEditPoints="1" noChangeArrowheads="1"/>
                    </p:cNvSpPr>
                    <p:nvPr/>
                  </p:nvSpPr>
                  <p:spPr bwMode="auto">
                    <a:xfrm>
                      <a:off x="7466096" y="3502661"/>
                      <a:ext cx="438958" cy="44563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flatTx/>
                    </a:bodyPr>
                    <a:lstStyle/>
                    <a:p>
                      <a:pPr fontAlgn="auto">
                        <a:spcBef>
                          <a:spcPts val="0"/>
                        </a:spcBef>
                        <a:spcAft>
                          <a:spcPts val="0"/>
                        </a:spcAft>
                      </a:pPr>
                      <a:endParaRPr lang="zh-CN" altLang="en-US">
                        <a:solidFill>
                          <a:prstClr val="black"/>
                        </a:solidFill>
                      </a:endParaRPr>
                    </a:p>
                  </p:txBody>
                </p:sp>
              </p:grpSp>
              <p:sp>
                <p:nvSpPr>
                  <p:cNvPr id="118" name="TextBox 105"/>
                  <p:cNvSpPr txBox="1"/>
                  <p:nvPr/>
                </p:nvSpPr>
                <p:spPr>
                  <a:xfrm>
                    <a:off x="3341374" y="2305089"/>
                    <a:ext cx="1435973" cy="338554"/>
                  </a:xfrm>
                  <a:prstGeom prst="rect">
                    <a:avLst/>
                  </a:prstGeom>
                  <a:noFill/>
                </p:spPr>
                <p:txBody>
                  <a:bodyPr wrap="square" rtlCol="0">
                    <a:spAutoFit/>
                  </a:bodyPr>
                  <a:lstStyle>
                    <a:defPPr>
                      <a:defRPr lang="zh-CN"/>
                    </a:defPPr>
                    <a:lvl1pPr>
                      <a:defRPr b="1">
                        <a:solidFill>
                          <a:srgbClr val="002060"/>
                        </a:solidFill>
                      </a:defRPr>
                    </a:lvl1pPr>
                  </a:lstStyle>
                  <a:p>
                    <a:pPr fontAlgn="auto">
                      <a:spcBef>
                        <a:spcPts val="0"/>
                      </a:spcBef>
                      <a:spcAft>
                        <a:spcPts val="0"/>
                      </a:spcAft>
                    </a:pPr>
                    <a:r>
                      <a:rPr lang="en-US" altLang="zh-CN" sz="1600" dirty="0" smtClean="0">
                        <a:solidFill>
                          <a:srgbClr val="C00000"/>
                        </a:solidFill>
                        <a:latin typeface="Calibri" panose="020F0502020204030204"/>
                        <a:ea typeface="宋体" panose="02010600030101010101" pitchFamily="2" charset="-122"/>
                      </a:rPr>
                      <a:t>OA</a:t>
                    </a:r>
                    <a:r>
                      <a:rPr lang="zh-CN" altLang="en-US" sz="1600" dirty="0" smtClean="0">
                        <a:solidFill>
                          <a:srgbClr val="C00000"/>
                        </a:solidFill>
                        <a:latin typeface="Calibri" panose="020F0502020204030204"/>
                        <a:ea typeface="宋体" panose="02010600030101010101" pitchFamily="2" charset="-122"/>
                      </a:rPr>
                      <a:t>办公系统</a:t>
                    </a:r>
                    <a:endParaRPr lang="zh-CN" altLang="en-US" sz="1600" dirty="0">
                      <a:solidFill>
                        <a:srgbClr val="C00000"/>
                      </a:solidFill>
                      <a:latin typeface="Calibri" panose="020F0502020204030204"/>
                      <a:ea typeface="宋体" panose="02010600030101010101" pitchFamily="2" charset="-122"/>
                    </a:endParaRPr>
                  </a:p>
                </p:txBody>
              </p:sp>
            </p:grpSp>
            <p:grpSp>
              <p:nvGrpSpPr>
                <p:cNvPr id="109" name="组合 108"/>
                <p:cNvGrpSpPr/>
                <p:nvPr/>
              </p:nvGrpSpPr>
              <p:grpSpPr>
                <a:xfrm>
                  <a:off x="4796116" y="4067221"/>
                  <a:ext cx="436854" cy="517720"/>
                  <a:chOff x="4499279" y="3717032"/>
                  <a:chExt cx="792801" cy="939557"/>
                </a:xfrm>
              </p:grpSpPr>
              <p:sp>
                <p:nvSpPr>
                  <p:cNvPr id="114" name="折角形 113"/>
                  <p:cNvSpPr/>
                  <p:nvPr/>
                </p:nvSpPr>
                <p:spPr>
                  <a:xfrm>
                    <a:off x="4499279" y="3868777"/>
                    <a:ext cx="714023" cy="787812"/>
                  </a:xfrm>
                  <a:prstGeom prst="foldedCorner">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auto">
                      <a:spcBef>
                        <a:spcPts val="0"/>
                      </a:spcBef>
                      <a:spcAft>
                        <a:spcPts val="0"/>
                      </a:spcAft>
                    </a:pPr>
                    <a:endParaRPr lang="zh-CN" altLang="en-US">
                      <a:solidFill>
                        <a:prstClr val="black"/>
                      </a:solidFill>
                    </a:endParaRPr>
                  </a:p>
                </p:txBody>
              </p:sp>
              <p:pic>
                <p:nvPicPr>
                  <p:cNvPr id="1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5992" y="3929966"/>
                    <a:ext cx="588373" cy="596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6" name="任意多边形 115"/>
                  <p:cNvSpPr/>
                  <p:nvPr/>
                </p:nvSpPr>
                <p:spPr>
                  <a:xfrm>
                    <a:off x="4996651" y="3717032"/>
                    <a:ext cx="295429" cy="370582"/>
                  </a:xfrm>
                  <a:custGeom>
                    <a:avLst/>
                    <a:gdLst>
                      <a:gd name="connsiteX0" fmla="*/ 670560 w 1737360"/>
                      <a:gd name="connsiteY0" fmla="*/ 365760 h 2179320"/>
                      <a:gd name="connsiteX1" fmla="*/ 0 w 1737360"/>
                      <a:gd name="connsiteY1" fmla="*/ 1173480 h 2179320"/>
                      <a:gd name="connsiteX2" fmla="*/ 15240 w 1737360"/>
                      <a:gd name="connsiteY2" fmla="*/ 2164080 h 2179320"/>
                      <a:gd name="connsiteX3" fmla="*/ 822960 w 1737360"/>
                      <a:gd name="connsiteY3" fmla="*/ 2164080 h 2179320"/>
                      <a:gd name="connsiteX4" fmla="*/ 822960 w 1737360"/>
                      <a:gd name="connsiteY4" fmla="*/ 1600200 h 2179320"/>
                      <a:gd name="connsiteX5" fmla="*/ 1021080 w 1737360"/>
                      <a:gd name="connsiteY5" fmla="*/ 1600200 h 2179320"/>
                      <a:gd name="connsiteX6" fmla="*/ 1021080 w 1737360"/>
                      <a:gd name="connsiteY6" fmla="*/ 2179320 h 2179320"/>
                      <a:gd name="connsiteX7" fmla="*/ 1737360 w 1737360"/>
                      <a:gd name="connsiteY7" fmla="*/ 2179320 h 2179320"/>
                      <a:gd name="connsiteX8" fmla="*/ 1737360 w 1737360"/>
                      <a:gd name="connsiteY8" fmla="*/ 1188720 h 2179320"/>
                      <a:gd name="connsiteX9" fmla="*/ 1280160 w 1737360"/>
                      <a:gd name="connsiteY9" fmla="*/ 731520 h 2179320"/>
                      <a:gd name="connsiteX10" fmla="*/ 1280160 w 1737360"/>
                      <a:gd name="connsiteY10" fmla="*/ 0 h 2179320"/>
                      <a:gd name="connsiteX11" fmla="*/ 1097280 w 1737360"/>
                      <a:gd name="connsiteY11" fmla="*/ 0 h 2179320"/>
                      <a:gd name="connsiteX12" fmla="*/ 1097280 w 1737360"/>
                      <a:gd name="connsiteY12" fmla="*/ 701040 h 2179320"/>
                      <a:gd name="connsiteX13" fmla="*/ 670560 w 1737360"/>
                      <a:gd name="connsiteY13" fmla="*/ 365760 h 217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2179320">
                        <a:moveTo>
                          <a:pt x="670560" y="365760"/>
                        </a:moveTo>
                        <a:lnTo>
                          <a:pt x="0" y="1173480"/>
                        </a:lnTo>
                        <a:lnTo>
                          <a:pt x="15240" y="2164080"/>
                        </a:lnTo>
                        <a:lnTo>
                          <a:pt x="822960" y="2164080"/>
                        </a:lnTo>
                        <a:lnTo>
                          <a:pt x="822960" y="1600200"/>
                        </a:lnTo>
                        <a:lnTo>
                          <a:pt x="1021080" y="1600200"/>
                        </a:lnTo>
                        <a:lnTo>
                          <a:pt x="1021080" y="2179320"/>
                        </a:lnTo>
                        <a:lnTo>
                          <a:pt x="1737360" y="2179320"/>
                        </a:lnTo>
                        <a:lnTo>
                          <a:pt x="1737360" y="1188720"/>
                        </a:lnTo>
                        <a:lnTo>
                          <a:pt x="1280160" y="731520"/>
                        </a:lnTo>
                        <a:lnTo>
                          <a:pt x="1280160" y="0"/>
                        </a:lnTo>
                        <a:lnTo>
                          <a:pt x="1097280" y="0"/>
                        </a:lnTo>
                        <a:lnTo>
                          <a:pt x="1097280" y="701040"/>
                        </a:lnTo>
                        <a:lnTo>
                          <a:pt x="670560" y="365760"/>
                        </a:lnTo>
                        <a:close/>
                      </a:path>
                    </a:pathLst>
                  </a:custGeom>
                </p:spPr>
                <p:style>
                  <a:lnRef idx="2">
                    <a:schemeClr val="accent5"/>
                  </a:lnRef>
                  <a:fillRef idx="1">
                    <a:schemeClr val="lt1"/>
                  </a:fillRef>
                  <a:effectRef idx="0">
                    <a:schemeClr val="accent5"/>
                  </a:effectRef>
                  <a:fontRef idx="minor">
                    <a:schemeClr val="dk1"/>
                  </a:fontRef>
                </p:style>
                <p:txBody>
                  <a:bodyPr rtlCol="0" anchor="ctr"/>
                  <a:lstStyle/>
                  <a:p>
                    <a:pPr algn="ctr" fontAlgn="auto">
                      <a:spcBef>
                        <a:spcPts val="0"/>
                      </a:spcBef>
                      <a:spcAft>
                        <a:spcPts val="0"/>
                      </a:spcAft>
                    </a:pPr>
                    <a:endParaRPr lang="zh-CN" altLang="en-US">
                      <a:solidFill>
                        <a:prstClr val="black"/>
                      </a:solidFill>
                    </a:endParaRPr>
                  </a:p>
                </p:txBody>
              </p:sp>
            </p:grpSp>
            <p:sp>
              <p:nvSpPr>
                <p:cNvPr id="110" name="虚尾箭头 109"/>
                <p:cNvSpPr/>
                <p:nvPr/>
              </p:nvSpPr>
              <p:spPr>
                <a:xfrm rot="4064690">
                  <a:off x="5425543" y="3336446"/>
                  <a:ext cx="1454979" cy="477234"/>
                </a:xfrm>
                <a:prstGeom prst="stripedRightArrow">
                  <a:avLst>
                    <a:gd name="adj1" fmla="val 40046"/>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11" name="虚尾箭头 110"/>
                <p:cNvSpPr/>
                <p:nvPr/>
              </p:nvSpPr>
              <p:spPr>
                <a:xfrm rot="6861134">
                  <a:off x="6620964" y="3310401"/>
                  <a:ext cx="1454979" cy="477234"/>
                </a:xfrm>
                <a:prstGeom prst="stripedRightArrow">
                  <a:avLst>
                    <a:gd name="adj1" fmla="val 40046"/>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12" name="TextBox 119"/>
                <p:cNvSpPr txBox="1"/>
                <p:nvPr/>
              </p:nvSpPr>
              <p:spPr>
                <a:xfrm>
                  <a:off x="5177291" y="3036537"/>
                  <a:ext cx="1062878" cy="1061829"/>
                </a:xfrm>
                <a:prstGeom prst="rect">
                  <a:avLst/>
                </a:prstGeom>
                <a:noFill/>
              </p:spPr>
              <p:txBody>
                <a:bodyPr wrap="square" rtlCol="0">
                  <a:spAutoFit/>
                </a:bodyPr>
                <a:lstStyle/>
                <a:p>
                  <a:pPr fontAlgn="auto">
                    <a:lnSpc>
                      <a:spcPct val="150000"/>
                    </a:lnSpc>
                    <a:spcBef>
                      <a:spcPts val="0"/>
                    </a:spcBef>
                    <a:spcAft>
                      <a:spcPts val="0"/>
                    </a:spcAft>
                  </a:pPr>
                  <a:r>
                    <a:rPr lang="zh-CN" altLang="en-US" sz="1400" b="1" dirty="0" smtClean="0">
                      <a:solidFill>
                        <a:srgbClr val="0070C0"/>
                      </a:solidFill>
                      <a:latin typeface="宋体" panose="02010600030101010101" pitchFamily="2" charset="-122"/>
                      <a:ea typeface="宋体" panose="02010600030101010101" pitchFamily="2" charset="-122"/>
                    </a:rPr>
                    <a:t>作业</a:t>
                  </a:r>
                  <a:endParaRPr lang="en-US" altLang="zh-CN" sz="1400" b="1" dirty="0" smtClean="0">
                    <a:solidFill>
                      <a:srgbClr val="0070C0"/>
                    </a:solidFill>
                    <a:latin typeface="宋体" panose="02010600030101010101" pitchFamily="2" charset="-122"/>
                    <a:ea typeface="宋体" panose="02010600030101010101" pitchFamily="2" charset="-122"/>
                  </a:endParaRPr>
                </a:p>
                <a:p>
                  <a:pPr fontAlgn="auto">
                    <a:lnSpc>
                      <a:spcPct val="150000"/>
                    </a:lnSpc>
                    <a:spcBef>
                      <a:spcPts val="0"/>
                    </a:spcBef>
                    <a:spcAft>
                      <a:spcPts val="0"/>
                    </a:spcAft>
                  </a:pPr>
                  <a:r>
                    <a:rPr lang="zh-CN" altLang="en-US" sz="1400" b="1" dirty="0" smtClean="0">
                      <a:solidFill>
                        <a:srgbClr val="0070C0"/>
                      </a:solidFill>
                      <a:latin typeface="宋体" panose="02010600030101010101" pitchFamily="2" charset="-122"/>
                      <a:ea typeface="宋体" panose="02010600030101010101" pitchFamily="2" charset="-122"/>
                    </a:rPr>
                    <a:t>错题本</a:t>
                  </a:r>
                  <a:endParaRPr lang="en-US" altLang="zh-CN" sz="1400" b="1" dirty="0" smtClean="0">
                    <a:solidFill>
                      <a:srgbClr val="0070C0"/>
                    </a:solidFill>
                    <a:latin typeface="宋体" panose="02010600030101010101" pitchFamily="2" charset="-122"/>
                    <a:ea typeface="宋体" panose="02010600030101010101" pitchFamily="2" charset="-122"/>
                  </a:endParaRPr>
                </a:p>
                <a:p>
                  <a:pPr fontAlgn="auto">
                    <a:lnSpc>
                      <a:spcPct val="150000"/>
                    </a:lnSpc>
                    <a:spcBef>
                      <a:spcPts val="0"/>
                    </a:spcBef>
                    <a:spcAft>
                      <a:spcPts val="0"/>
                    </a:spcAft>
                  </a:pPr>
                  <a:r>
                    <a:rPr lang="zh-CN" altLang="en-US" sz="1400" b="1" dirty="0" smtClean="0">
                      <a:solidFill>
                        <a:srgbClr val="0070C0"/>
                      </a:solidFill>
                      <a:latin typeface="宋体" panose="02010600030101010101" pitchFamily="2" charset="-122"/>
                      <a:ea typeface="宋体" panose="02010600030101010101" pitchFamily="2" charset="-122"/>
                    </a:rPr>
                    <a:t>学习资源</a:t>
                  </a:r>
                  <a:endParaRPr lang="zh-CN" altLang="en-US" sz="1400" b="1" dirty="0">
                    <a:solidFill>
                      <a:srgbClr val="0070C0"/>
                    </a:solidFill>
                    <a:latin typeface="宋体" panose="02010600030101010101" pitchFamily="2" charset="-122"/>
                    <a:ea typeface="宋体" panose="02010600030101010101" pitchFamily="2" charset="-122"/>
                  </a:endParaRPr>
                </a:p>
              </p:txBody>
            </p:sp>
            <p:sp>
              <p:nvSpPr>
                <p:cNvPr id="113" name="TextBox 120"/>
                <p:cNvSpPr txBox="1"/>
                <p:nvPr/>
              </p:nvSpPr>
              <p:spPr>
                <a:xfrm>
                  <a:off x="7304198" y="3005392"/>
                  <a:ext cx="1062878" cy="1061829"/>
                </a:xfrm>
                <a:prstGeom prst="rect">
                  <a:avLst/>
                </a:prstGeom>
                <a:noFill/>
              </p:spPr>
              <p:txBody>
                <a:bodyPr wrap="square" rtlCol="0">
                  <a:spAutoFit/>
                </a:bodyPr>
                <a:lstStyle/>
                <a:p>
                  <a:pPr fontAlgn="auto">
                    <a:lnSpc>
                      <a:spcPct val="150000"/>
                    </a:lnSpc>
                    <a:spcBef>
                      <a:spcPts val="0"/>
                    </a:spcBef>
                    <a:spcAft>
                      <a:spcPts val="0"/>
                    </a:spcAft>
                  </a:pPr>
                  <a:r>
                    <a:rPr lang="zh-CN" altLang="en-US" sz="1400" b="1" dirty="0" smtClean="0">
                      <a:solidFill>
                        <a:srgbClr val="0070C0"/>
                      </a:solidFill>
                      <a:latin typeface="宋体" panose="02010600030101010101" pitchFamily="2" charset="-122"/>
                      <a:ea typeface="宋体" panose="02010600030101010101" pitchFamily="2" charset="-122"/>
                    </a:rPr>
                    <a:t>    文件</a:t>
                  </a:r>
                  <a:endParaRPr lang="en-US" altLang="zh-CN" sz="1400" b="1" dirty="0" smtClean="0">
                    <a:solidFill>
                      <a:srgbClr val="0070C0"/>
                    </a:solidFill>
                    <a:latin typeface="宋体" panose="02010600030101010101" pitchFamily="2" charset="-122"/>
                    <a:ea typeface="宋体" panose="02010600030101010101" pitchFamily="2" charset="-122"/>
                  </a:endParaRPr>
                </a:p>
                <a:p>
                  <a:pPr fontAlgn="auto">
                    <a:lnSpc>
                      <a:spcPct val="150000"/>
                    </a:lnSpc>
                    <a:spcBef>
                      <a:spcPts val="0"/>
                    </a:spcBef>
                    <a:spcAft>
                      <a:spcPts val="0"/>
                    </a:spcAft>
                  </a:pPr>
                  <a:r>
                    <a:rPr lang="zh-CN" altLang="en-US" sz="1400" b="1" dirty="0" smtClean="0">
                      <a:solidFill>
                        <a:srgbClr val="0070C0"/>
                      </a:solidFill>
                      <a:latin typeface="宋体" panose="02010600030101010101" pitchFamily="2" charset="-122"/>
                      <a:ea typeface="宋体" panose="02010600030101010101" pitchFamily="2" charset="-122"/>
                    </a:rPr>
                    <a:t>  任务</a:t>
                  </a:r>
                  <a:endParaRPr lang="en-US" altLang="zh-CN" sz="1400" b="1" dirty="0" smtClean="0">
                    <a:solidFill>
                      <a:srgbClr val="0070C0"/>
                    </a:solidFill>
                    <a:latin typeface="宋体" panose="02010600030101010101" pitchFamily="2" charset="-122"/>
                    <a:ea typeface="宋体" panose="02010600030101010101" pitchFamily="2" charset="-122"/>
                  </a:endParaRPr>
                </a:p>
                <a:p>
                  <a:pPr fontAlgn="auto">
                    <a:lnSpc>
                      <a:spcPct val="150000"/>
                    </a:lnSpc>
                    <a:spcBef>
                      <a:spcPts val="0"/>
                    </a:spcBef>
                    <a:spcAft>
                      <a:spcPts val="0"/>
                    </a:spcAft>
                  </a:pPr>
                  <a:r>
                    <a:rPr lang="zh-CN" altLang="en-US" sz="1400" b="1" dirty="0" smtClean="0">
                      <a:solidFill>
                        <a:srgbClr val="0070C0"/>
                      </a:solidFill>
                      <a:latin typeface="宋体" panose="02010600030101010101" pitchFamily="2" charset="-122"/>
                      <a:ea typeface="宋体" panose="02010600030101010101" pitchFamily="2" charset="-122"/>
                    </a:rPr>
                    <a:t>邮件</a:t>
                  </a:r>
                  <a:endParaRPr lang="zh-CN" altLang="en-US" sz="1400" b="1" dirty="0">
                    <a:solidFill>
                      <a:srgbClr val="0070C0"/>
                    </a:solidFill>
                    <a:latin typeface="宋体" panose="02010600030101010101" pitchFamily="2" charset="-122"/>
                    <a:ea typeface="宋体" panose="02010600030101010101" pitchFamily="2" charset="-122"/>
                  </a:endParaRPr>
                </a:p>
              </p:txBody>
            </p:sp>
          </p:grpSp>
        </p:grpSp>
        <p:grpSp>
          <p:nvGrpSpPr>
            <p:cNvPr id="10" name="组合 9"/>
            <p:cNvGrpSpPr/>
            <p:nvPr/>
          </p:nvGrpSpPr>
          <p:grpSpPr>
            <a:xfrm>
              <a:off x="923624" y="4558287"/>
              <a:ext cx="3063034" cy="523220"/>
              <a:chOff x="923624" y="4558287"/>
              <a:chExt cx="3063034" cy="523220"/>
            </a:xfrm>
          </p:grpSpPr>
          <p:sp>
            <p:nvSpPr>
              <p:cNvPr id="8" name="矩形 7"/>
              <p:cNvSpPr/>
              <p:nvPr/>
            </p:nvSpPr>
            <p:spPr>
              <a:xfrm>
                <a:off x="923624" y="4558287"/>
                <a:ext cx="1988045"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zh-CN" altLang="zh-CN" sz="2800" b="1" dirty="0">
                    <a:solidFill>
                      <a:srgbClr val="FFFF00"/>
                    </a:solidFill>
                    <a:latin typeface="楷体" panose="02010609060101010101" pitchFamily="49" charset="-122"/>
                    <a:ea typeface="楷体" panose="02010609060101010101" pitchFamily="49" charset="-122"/>
                  </a:rPr>
                  <a:t>信息汇集点</a:t>
                </a:r>
                <a:endParaRPr lang="zh-CN" altLang="en-US" sz="2800" b="1" dirty="0">
                  <a:solidFill>
                    <a:srgbClr val="FFFF00"/>
                  </a:solidFill>
                  <a:latin typeface="楷体" panose="02010609060101010101" pitchFamily="49" charset="-122"/>
                  <a:ea typeface="楷体" panose="02010609060101010101" pitchFamily="49" charset="-122"/>
                </a:endParaRPr>
              </a:p>
            </p:txBody>
          </p:sp>
          <p:sp>
            <p:nvSpPr>
              <p:cNvPr id="9" name="右箭头 8"/>
              <p:cNvSpPr/>
              <p:nvPr/>
            </p:nvSpPr>
            <p:spPr>
              <a:xfrm>
                <a:off x="2924773" y="4662354"/>
                <a:ext cx="1061885" cy="272266"/>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zh-CN" altLang="en-US">
                  <a:solidFill>
                    <a:prstClr val="black"/>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8" name="矩形 1"/>
          <p:cNvSpPr>
            <a:spLocks noChangeArrowheads="1"/>
          </p:cNvSpPr>
          <p:nvPr/>
        </p:nvSpPr>
        <p:spPr bwMode="auto">
          <a:xfrm>
            <a:off x="658802" y="510413"/>
            <a:ext cx="7934633" cy="514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latinLnBrk="0" hangingPunct="1">
              <a:lnSpc>
                <a:spcPts val="3860"/>
              </a:lnSpc>
            </a:pPr>
            <a:r>
              <a:rPr lang="zh-CN" altLang="en-US" sz="4800" b="1" dirty="0" smtClean="0">
                <a:solidFill>
                  <a:srgbClr val="FCDE04"/>
                </a:solidFill>
                <a:latin typeface="楷体" panose="02010609060101010101" pitchFamily="49" charset="-122"/>
                <a:ea typeface="楷体" panose="02010609060101010101" pitchFamily="49" charset="-122"/>
              </a:rPr>
              <a:t>东阳</a:t>
            </a:r>
            <a:r>
              <a:rPr lang="zh-CN" altLang="zh-CN" sz="2800" b="1" dirty="0" smtClean="0">
                <a:solidFill>
                  <a:srgbClr val="FFFFFF"/>
                </a:solidFill>
                <a:latin typeface="楷体" panose="02010609060101010101" pitchFamily="49" charset="-122"/>
                <a:ea typeface="楷体" panose="02010609060101010101" pitchFamily="49" charset="-122"/>
              </a:rPr>
              <a:t>地处</a:t>
            </a:r>
            <a:r>
              <a:rPr lang="zh-CN" altLang="zh-CN" sz="2800" b="1" dirty="0">
                <a:solidFill>
                  <a:srgbClr val="FFFFFF"/>
                </a:solidFill>
                <a:latin typeface="楷体" panose="02010609060101010101" pitchFamily="49" charset="-122"/>
                <a:ea typeface="楷体" panose="02010609060101010101" pitchFamily="49" charset="-122"/>
              </a:rPr>
              <a:t>浙江省</a:t>
            </a:r>
            <a:r>
              <a:rPr lang="zh-CN" altLang="zh-CN" sz="2800" b="1" dirty="0" smtClean="0">
                <a:solidFill>
                  <a:srgbClr val="FFFFFF"/>
                </a:solidFill>
                <a:latin typeface="楷体" panose="02010609060101010101" pitchFamily="49" charset="-122"/>
                <a:ea typeface="楷体" panose="02010609060101010101" pitchFamily="49" charset="-122"/>
              </a:rPr>
              <a:t>中部，市</a:t>
            </a:r>
            <a:r>
              <a:rPr lang="zh-CN" altLang="zh-CN" sz="2800" b="1" dirty="0">
                <a:solidFill>
                  <a:srgbClr val="FFFFFF"/>
                </a:solidFill>
                <a:latin typeface="楷体" panose="02010609060101010101" pitchFamily="49" charset="-122"/>
                <a:ea typeface="楷体" panose="02010609060101010101" pitchFamily="49" charset="-122"/>
              </a:rPr>
              <a:t>域总面积</a:t>
            </a:r>
            <a:r>
              <a:rPr lang="en-US" altLang="zh-CN" sz="2800" b="1" dirty="0">
                <a:solidFill>
                  <a:srgbClr val="FFFFFF"/>
                </a:solidFill>
                <a:latin typeface="楷体" panose="02010609060101010101" pitchFamily="49" charset="-122"/>
                <a:ea typeface="楷体" panose="02010609060101010101" pitchFamily="49" charset="-122"/>
              </a:rPr>
              <a:t>1747</a:t>
            </a:r>
            <a:r>
              <a:rPr lang="zh-CN" altLang="zh-CN" sz="2800" b="1" dirty="0">
                <a:solidFill>
                  <a:srgbClr val="FFFFFF"/>
                </a:solidFill>
                <a:latin typeface="楷体" panose="02010609060101010101" pitchFamily="49" charset="-122"/>
                <a:ea typeface="楷体" panose="02010609060101010101" pitchFamily="49" charset="-122"/>
              </a:rPr>
              <a:t>平方公里，总人口</a:t>
            </a:r>
            <a:r>
              <a:rPr lang="en-US" altLang="zh-CN" sz="2800" b="1" dirty="0">
                <a:solidFill>
                  <a:srgbClr val="FFFFFF"/>
                </a:solidFill>
                <a:latin typeface="楷体" panose="02010609060101010101" pitchFamily="49" charset="-122"/>
                <a:ea typeface="楷体" panose="02010609060101010101" pitchFamily="49" charset="-122"/>
              </a:rPr>
              <a:t>83</a:t>
            </a:r>
            <a:r>
              <a:rPr lang="zh-CN" altLang="zh-CN" sz="2800" b="1" dirty="0">
                <a:solidFill>
                  <a:srgbClr val="FFFFFF"/>
                </a:solidFill>
                <a:latin typeface="楷体" panose="02010609060101010101" pitchFamily="49" charset="-122"/>
                <a:ea typeface="楷体" panose="02010609060101010101" pitchFamily="49" charset="-122"/>
              </a:rPr>
              <a:t>万</a:t>
            </a:r>
            <a:r>
              <a:rPr lang="zh-CN" altLang="zh-CN" sz="2800" b="1" dirty="0" smtClean="0">
                <a:solidFill>
                  <a:srgbClr val="FFFFFF"/>
                </a:solidFill>
                <a:latin typeface="楷体" panose="02010609060101010101" pitchFamily="49" charset="-122"/>
                <a:ea typeface="楷体" panose="02010609060101010101" pitchFamily="49" charset="-122"/>
              </a:rPr>
              <a:t>。是</a:t>
            </a:r>
            <a:r>
              <a:rPr lang="zh-CN" altLang="zh-CN" sz="2800" b="1" dirty="0">
                <a:solidFill>
                  <a:srgbClr val="FFFFFF"/>
                </a:solidFill>
                <a:latin typeface="楷体" panose="02010609060101010101" pitchFamily="49" charset="-122"/>
                <a:ea typeface="楷体" panose="02010609060101010101" pitchFamily="49" charset="-122"/>
              </a:rPr>
              <a:t>浙江省首批小康县市、首批文明城市、首批旅游经济强市，全国县域经济百强县市、全国优秀旅游城市、国家卫生城市</a:t>
            </a:r>
            <a:r>
              <a:rPr lang="zh-CN" altLang="zh-CN" sz="2800" b="1" dirty="0" smtClean="0">
                <a:solidFill>
                  <a:srgbClr val="FFFFFF"/>
                </a:solidFill>
                <a:latin typeface="楷体" panose="02010609060101010101" pitchFamily="49" charset="-122"/>
                <a:ea typeface="楷体" panose="02010609060101010101" pitchFamily="49" charset="-122"/>
              </a:rPr>
              <a:t>。</a:t>
            </a:r>
            <a:endParaRPr lang="en-US" altLang="zh-CN" sz="2800" b="1" dirty="0" smtClean="0">
              <a:solidFill>
                <a:srgbClr val="FFFFFF"/>
              </a:solidFill>
              <a:latin typeface="楷体" panose="02010609060101010101" pitchFamily="49" charset="-122"/>
              <a:ea typeface="楷体" panose="02010609060101010101" pitchFamily="49" charset="-122"/>
            </a:endParaRPr>
          </a:p>
          <a:p>
            <a:pPr eaLnBrk="1" latinLnBrk="0" hangingPunct="1">
              <a:lnSpc>
                <a:spcPts val="3860"/>
              </a:lnSpc>
            </a:pPr>
            <a:r>
              <a:rPr lang="en-US" altLang="zh-CN" sz="2800" b="1" dirty="0" smtClean="0">
                <a:solidFill>
                  <a:srgbClr val="FFFFFF"/>
                </a:solidFill>
                <a:latin typeface="楷体" panose="02010609060101010101" pitchFamily="49" charset="-122"/>
                <a:ea typeface="楷体" panose="02010609060101010101" pitchFamily="49" charset="-122"/>
              </a:rPr>
              <a:t>    </a:t>
            </a:r>
            <a:r>
              <a:rPr lang="zh-CN" altLang="zh-CN" sz="2800" b="1" dirty="0" smtClean="0">
                <a:solidFill>
                  <a:srgbClr val="FFFFFF"/>
                </a:solidFill>
                <a:latin typeface="楷体" panose="02010609060101010101" pitchFamily="49" charset="-122"/>
                <a:ea typeface="楷体" panose="02010609060101010101" pitchFamily="49" charset="-122"/>
              </a:rPr>
              <a:t>迄今</a:t>
            </a:r>
            <a:r>
              <a:rPr lang="zh-CN" altLang="zh-CN" sz="2800" b="1" dirty="0">
                <a:solidFill>
                  <a:srgbClr val="FFFFFF"/>
                </a:solidFill>
                <a:latin typeface="楷体" panose="02010609060101010101" pitchFamily="49" charset="-122"/>
                <a:ea typeface="楷体" panose="02010609060101010101" pitchFamily="49" charset="-122"/>
              </a:rPr>
              <a:t>已有</a:t>
            </a:r>
            <a:r>
              <a:rPr lang="en-US" altLang="zh-CN" sz="2800" b="1" dirty="0">
                <a:solidFill>
                  <a:srgbClr val="FFFFFF"/>
                </a:solidFill>
                <a:latin typeface="楷体" panose="02010609060101010101" pitchFamily="49" charset="-122"/>
                <a:ea typeface="楷体" panose="02010609060101010101" pitchFamily="49" charset="-122"/>
              </a:rPr>
              <a:t>1800</a:t>
            </a:r>
            <a:r>
              <a:rPr lang="zh-CN" altLang="zh-CN" sz="2800" b="1" dirty="0">
                <a:solidFill>
                  <a:srgbClr val="FFFFFF"/>
                </a:solidFill>
                <a:latin typeface="楷体" panose="02010609060101010101" pitchFamily="49" charset="-122"/>
                <a:ea typeface="楷体" panose="02010609060101010101" pitchFamily="49" charset="-122"/>
              </a:rPr>
              <a:t>多年的历史，是省级历史文化名城，有“教育之乡、建筑之乡、木雕竹编之乡、文化和影视名城</a:t>
            </a:r>
            <a:r>
              <a:rPr lang="zh-CN" altLang="zh-CN" sz="2800" b="1" dirty="0" smtClean="0">
                <a:solidFill>
                  <a:srgbClr val="FFFFFF"/>
                </a:solidFill>
                <a:latin typeface="楷体" panose="02010609060101010101" pitchFamily="49" charset="-122"/>
                <a:ea typeface="楷体" panose="02010609060101010101" pitchFamily="49" charset="-122"/>
              </a:rPr>
              <a:t>”的</a:t>
            </a:r>
            <a:r>
              <a:rPr lang="zh-CN" altLang="zh-CN" sz="2800" b="1" dirty="0">
                <a:solidFill>
                  <a:srgbClr val="FFFFFF"/>
                </a:solidFill>
                <a:latin typeface="楷体" panose="02010609060101010101" pitchFamily="49" charset="-122"/>
                <a:ea typeface="楷体" panose="02010609060101010101" pitchFamily="49" charset="-122"/>
              </a:rPr>
              <a:t>美誉。“</a:t>
            </a:r>
            <a:r>
              <a:rPr lang="zh-CN" altLang="zh-CN" sz="2800" b="1" dirty="0">
                <a:solidFill>
                  <a:srgbClr val="FFC000"/>
                </a:solidFill>
                <a:latin typeface="楷体" panose="02010609060101010101" pitchFamily="49" charset="-122"/>
                <a:ea typeface="楷体" panose="02010609060101010101" pitchFamily="49" charset="-122"/>
              </a:rPr>
              <a:t>教育之乡”位列第一</a:t>
            </a:r>
            <a:r>
              <a:rPr lang="zh-CN" altLang="zh-CN" sz="2800" b="1" dirty="0">
                <a:solidFill>
                  <a:srgbClr val="FFFFFF"/>
                </a:solidFill>
                <a:latin typeface="楷体" panose="02010609060101010101" pitchFamily="49" charset="-122"/>
                <a:ea typeface="楷体" panose="02010609060101010101" pitchFamily="49" charset="-122"/>
              </a:rPr>
              <a:t>，是东阳人最引以为豪的金名片</a:t>
            </a:r>
            <a:r>
              <a:rPr lang="zh-CN" altLang="zh-CN" sz="2800" b="1" dirty="0" smtClean="0">
                <a:solidFill>
                  <a:srgbClr val="FFFFFF"/>
                </a:solidFill>
                <a:latin typeface="楷体" panose="02010609060101010101" pitchFamily="49" charset="-122"/>
                <a:ea typeface="楷体" panose="02010609060101010101" pitchFamily="49" charset="-122"/>
              </a:rPr>
              <a:t>。</a:t>
            </a:r>
            <a:endParaRPr lang="en-US" altLang="zh-CN" sz="2800" b="1" dirty="0" smtClean="0">
              <a:solidFill>
                <a:srgbClr val="FFFFFF"/>
              </a:solidFill>
              <a:latin typeface="楷体" panose="02010609060101010101" pitchFamily="49" charset="-122"/>
              <a:ea typeface="楷体" panose="02010609060101010101" pitchFamily="49" charset="-122"/>
            </a:endParaRPr>
          </a:p>
          <a:p>
            <a:pPr eaLnBrk="1" latinLnBrk="0" hangingPunct="1">
              <a:lnSpc>
                <a:spcPts val="3860"/>
              </a:lnSpc>
            </a:pPr>
            <a:r>
              <a:rPr lang="en-US" altLang="zh-CN" sz="2800" b="1" dirty="0">
                <a:solidFill>
                  <a:srgbClr val="FFFFFF"/>
                </a:solidFill>
                <a:latin typeface="楷体" panose="02010609060101010101" pitchFamily="49" charset="-122"/>
                <a:ea typeface="楷体" panose="02010609060101010101" pitchFamily="49" charset="-122"/>
              </a:rPr>
              <a:t> </a:t>
            </a:r>
            <a:r>
              <a:rPr lang="en-US" altLang="zh-CN" sz="2800" b="1" dirty="0" smtClean="0">
                <a:solidFill>
                  <a:srgbClr val="FFFFFF"/>
                </a:solidFill>
                <a:latin typeface="楷体" panose="02010609060101010101" pitchFamily="49" charset="-122"/>
                <a:ea typeface="楷体" panose="02010609060101010101" pitchFamily="49" charset="-122"/>
              </a:rPr>
              <a:t>   </a:t>
            </a:r>
            <a:r>
              <a:rPr lang="zh-CN" altLang="zh-CN" sz="2800" b="1" dirty="0" smtClean="0">
                <a:solidFill>
                  <a:schemeClr val="bg1"/>
                </a:solidFill>
                <a:latin typeface="楷体" panose="02010609060101010101" pitchFamily="49" charset="-122"/>
                <a:ea typeface="楷体" panose="02010609060101010101" pitchFamily="49" charset="-122"/>
              </a:rPr>
              <a:t>全市</a:t>
            </a:r>
            <a:r>
              <a:rPr lang="zh-CN" altLang="zh-CN" sz="2800" b="1" dirty="0">
                <a:solidFill>
                  <a:schemeClr val="bg1"/>
                </a:solidFill>
                <a:latin typeface="楷体" panose="02010609060101010101" pitchFamily="49" charset="-122"/>
                <a:ea typeface="楷体" panose="02010609060101010101" pitchFamily="49" charset="-122"/>
              </a:rPr>
              <a:t>现有中小学校</a:t>
            </a:r>
            <a:r>
              <a:rPr lang="en-US" altLang="zh-CN" sz="2800" b="1" dirty="0">
                <a:solidFill>
                  <a:schemeClr val="bg1"/>
                </a:solidFill>
                <a:latin typeface="楷体" panose="02010609060101010101" pitchFamily="49" charset="-122"/>
                <a:ea typeface="楷体" panose="02010609060101010101" pitchFamily="49" charset="-122"/>
              </a:rPr>
              <a:t>137</a:t>
            </a:r>
            <a:r>
              <a:rPr lang="zh-CN" altLang="zh-CN" sz="2800" b="1" dirty="0">
                <a:solidFill>
                  <a:schemeClr val="bg1"/>
                </a:solidFill>
                <a:latin typeface="楷体" panose="02010609060101010101" pitchFamily="49" charset="-122"/>
                <a:ea typeface="楷体" panose="02010609060101010101" pitchFamily="49" charset="-122"/>
              </a:rPr>
              <a:t>所，在校学生</a:t>
            </a:r>
            <a:r>
              <a:rPr lang="en-US" altLang="zh-CN" sz="2800" b="1" dirty="0">
                <a:solidFill>
                  <a:schemeClr val="bg1"/>
                </a:solidFill>
                <a:latin typeface="楷体" panose="02010609060101010101" pitchFamily="49" charset="-122"/>
                <a:ea typeface="楷体" panose="02010609060101010101" pitchFamily="49" charset="-122"/>
              </a:rPr>
              <a:t>12.1</a:t>
            </a:r>
            <a:r>
              <a:rPr lang="zh-CN" altLang="zh-CN" sz="2800" b="1" dirty="0">
                <a:solidFill>
                  <a:schemeClr val="bg1"/>
                </a:solidFill>
                <a:latin typeface="楷体" panose="02010609060101010101" pitchFamily="49" charset="-122"/>
                <a:ea typeface="楷体" panose="02010609060101010101" pitchFamily="49" charset="-122"/>
              </a:rPr>
              <a:t>万人，在职教职工</a:t>
            </a:r>
            <a:r>
              <a:rPr lang="en-US" altLang="zh-CN" sz="2800" b="1" dirty="0">
                <a:solidFill>
                  <a:schemeClr val="bg1"/>
                </a:solidFill>
                <a:latin typeface="楷体" panose="02010609060101010101" pitchFamily="49" charset="-122"/>
                <a:ea typeface="楷体" panose="02010609060101010101" pitchFamily="49" charset="-122"/>
              </a:rPr>
              <a:t>7127</a:t>
            </a:r>
            <a:r>
              <a:rPr lang="zh-CN" altLang="zh-CN" sz="2800" b="1" dirty="0">
                <a:solidFill>
                  <a:schemeClr val="bg1"/>
                </a:solidFill>
                <a:latin typeface="楷体" panose="02010609060101010101" pitchFamily="49" charset="-122"/>
                <a:ea typeface="楷体" panose="02010609060101010101" pitchFamily="49" charset="-122"/>
              </a:rPr>
              <a:t>人</a:t>
            </a:r>
            <a:r>
              <a:rPr lang="zh-CN" altLang="zh-CN" sz="2800" b="1" dirty="0" smtClean="0">
                <a:solidFill>
                  <a:schemeClr val="bg1"/>
                </a:solidFill>
                <a:latin typeface="楷体" panose="02010609060101010101" pitchFamily="49" charset="-122"/>
                <a:ea typeface="楷体" panose="02010609060101010101" pitchFamily="49" charset="-122"/>
              </a:rPr>
              <a:t>。</a:t>
            </a:r>
            <a:endParaRPr lang="zh-CN" altLang="zh-CN" sz="2800" b="1" dirty="0">
              <a:solidFill>
                <a:srgbClr val="FFFFFF"/>
              </a:solidFill>
              <a:latin typeface="楷体" panose="02010609060101010101" pitchFamily="49" charset="-122"/>
              <a:ea typeface="楷体" panose="02010609060101010101" pitchFamily="49" charset="-122"/>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2691" y="793039"/>
            <a:ext cx="2452916" cy="584775"/>
          </a:xfrm>
          <a:prstGeom prst="rect">
            <a:avLst/>
          </a:prstGeom>
        </p:spPr>
        <p:txBody>
          <a:bodyPr wrap="none">
            <a:spAutoFit/>
          </a:bodyPr>
          <a:lstStyle/>
          <a:p>
            <a:pPr fontAlgn="auto">
              <a:spcBef>
                <a:spcPts val="0"/>
              </a:spcBef>
              <a:spcAft>
                <a:spcPts val="0"/>
              </a:spcAft>
            </a:pPr>
            <a:r>
              <a:rPr lang="en-US" altLang="zh-CN" sz="3200" b="1" i="1" dirty="0" smtClean="0">
                <a:solidFill>
                  <a:prstClr val="white"/>
                </a:solidFill>
                <a:latin typeface="黑体" panose="02010609060101010101" pitchFamily="49" charset="-122"/>
                <a:ea typeface="黑体" panose="02010609060101010101" pitchFamily="49" charset="-122"/>
                <a:cs typeface="Times New Roman" panose="02020603050405020304" pitchFamily="18" charset="0"/>
              </a:rPr>
              <a:t>1. </a:t>
            </a:r>
            <a:r>
              <a:rPr lang="zh-CN" altLang="en-US" sz="3200" b="1" dirty="0" smtClean="0">
                <a:solidFill>
                  <a:prstClr val="white"/>
                </a:solidFill>
                <a:latin typeface="黑体" panose="02010609060101010101" pitchFamily="49" charset="-122"/>
                <a:ea typeface="黑体" panose="02010609060101010101" pitchFamily="49" charset="-122"/>
                <a:cs typeface="Times New Roman" panose="02020603050405020304" pitchFamily="18" charset="0"/>
              </a:rPr>
              <a:t>网络空间</a:t>
            </a:r>
            <a:endParaRPr lang="zh-CN" altLang="en-US" sz="3200" b="1" dirty="0">
              <a:solidFill>
                <a:prstClr val="white"/>
              </a:solidFill>
              <a:latin typeface="黑体" panose="02010609060101010101" pitchFamily="49" charset="-122"/>
              <a:ea typeface="黑体" panose="02010609060101010101" pitchFamily="49" charset="-122"/>
              <a:cs typeface="Times New Roman" panose="02020603050405020304" pitchFamily="18" charset="0"/>
            </a:endParaRPr>
          </a:p>
        </p:txBody>
      </p:sp>
      <p:grpSp>
        <p:nvGrpSpPr>
          <p:cNvPr id="16" name="组合 15"/>
          <p:cNvGrpSpPr/>
          <p:nvPr/>
        </p:nvGrpSpPr>
        <p:grpSpPr>
          <a:xfrm>
            <a:off x="778095" y="1419120"/>
            <a:ext cx="8003596" cy="1011112"/>
            <a:chOff x="571061" y="1939122"/>
            <a:chExt cx="8089860" cy="1011112"/>
          </a:xfrm>
        </p:grpSpPr>
        <p:sp>
          <p:nvSpPr>
            <p:cNvPr id="50" name="矩形 49"/>
            <p:cNvSpPr/>
            <p:nvPr/>
          </p:nvSpPr>
          <p:spPr>
            <a:xfrm>
              <a:off x="571061" y="1939122"/>
              <a:ext cx="981694" cy="101111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auto">
                <a:spcBef>
                  <a:spcPts val="0"/>
                </a:spcBef>
                <a:spcAft>
                  <a:spcPts val="0"/>
                </a:spcAft>
              </a:pPr>
              <a:r>
                <a:rPr lang="zh-CN" altLang="en-US" sz="2400" b="1" spc="600" dirty="0" smtClean="0">
                  <a:solidFill>
                    <a:srgbClr val="FF0000"/>
                  </a:solidFill>
                  <a:latin typeface="黑体" panose="02010609060101010101" pitchFamily="49" charset="-122"/>
                  <a:ea typeface="黑体" panose="02010609060101010101" pitchFamily="49" charset="-122"/>
                </a:rPr>
                <a:t>教师</a:t>
              </a:r>
              <a:endParaRPr lang="zh-CN" altLang="en-US" sz="2400" b="1" spc="600" dirty="0">
                <a:solidFill>
                  <a:srgbClr val="FF0000"/>
                </a:solidFill>
                <a:latin typeface="黑体" panose="02010609060101010101" pitchFamily="49" charset="-122"/>
                <a:ea typeface="黑体" panose="02010609060101010101" pitchFamily="49" charset="-122"/>
              </a:endParaRPr>
            </a:p>
          </p:txBody>
        </p:sp>
        <p:sp>
          <p:nvSpPr>
            <p:cNvPr id="51" name="矩形 50"/>
            <p:cNvSpPr/>
            <p:nvPr/>
          </p:nvSpPr>
          <p:spPr>
            <a:xfrm>
              <a:off x="1552755" y="1941532"/>
              <a:ext cx="7108166" cy="100870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144145" fontAlgn="auto">
                <a:lnSpc>
                  <a:spcPct val="150000"/>
                </a:lnSpc>
                <a:spcBef>
                  <a:spcPts val="0"/>
                </a:spcBef>
                <a:spcAft>
                  <a:spcPts val="0"/>
                </a:spcAft>
              </a:pPr>
              <a:r>
                <a:rPr lang="zh-CN" altLang="en-US" sz="2000" b="1" dirty="0" smtClean="0">
                  <a:solidFill>
                    <a:prstClr val="white"/>
                  </a:solidFill>
                  <a:latin typeface="宋体" panose="02010600030101010101" pitchFamily="2" charset="-122"/>
                </a:rPr>
                <a:t>利用空间积极开展任务发布、资源交流、在线备课、网络教研、网络备课、微课制作、作业批改、网上家访等各项应用</a:t>
              </a:r>
              <a:endParaRPr lang="zh-CN" altLang="en-US" sz="2000" b="1" dirty="0">
                <a:solidFill>
                  <a:prstClr val="white"/>
                </a:solidFill>
                <a:latin typeface="宋体" panose="02010600030101010101" pitchFamily="2" charset="-122"/>
              </a:endParaRPr>
            </a:p>
          </p:txBody>
        </p:sp>
      </p:grpSp>
      <p:grpSp>
        <p:nvGrpSpPr>
          <p:cNvPr id="59" name="组合 58"/>
          <p:cNvGrpSpPr/>
          <p:nvPr/>
        </p:nvGrpSpPr>
        <p:grpSpPr>
          <a:xfrm>
            <a:off x="778095" y="2574670"/>
            <a:ext cx="8003596" cy="1011112"/>
            <a:chOff x="571061" y="1939122"/>
            <a:chExt cx="8089860" cy="1011112"/>
          </a:xfrm>
        </p:grpSpPr>
        <p:sp>
          <p:nvSpPr>
            <p:cNvPr id="60" name="矩形 59"/>
            <p:cNvSpPr/>
            <p:nvPr/>
          </p:nvSpPr>
          <p:spPr>
            <a:xfrm>
              <a:off x="571061" y="1939122"/>
              <a:ext cx="981694" cy="101111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fontAlgn="auto">
                <a:spcBef>
                  <a:spcPts val="0"/>
                </a:spcBef>
                <a:spcAft>
                  <a:spcPts val="0"/>
                </a:spcAft>
              </a:pPr>
              <a:r>
                <a:rPr lang="zh-CN" altLang="en-US" sz="2400" b="1" spc="600" dirty="0" smtClean="0">
                  <a:solidFill>
                    <a:srgbClr val="FF0000"/>
                  </a:solidFill>
                  <a:latin typeface="黑体" panose="02010609060101010101" pitchFamily="49" charset="-122"/>
                  <a:ea typeface="黑体" panose="02010609060101010101" pitchFamily="49" charset="-122"/>
                </a:rPr>
                <a:t>学生</a:t>
              </a:r>
              <a:endParaRPr lang="zh-CN" altLang="en-US" sz="2400" b="1" spc="600" dirty="0">
                <a:solidFill>
                  <a:srgbClr val="FF0000"/>
                </a:solidFill>
                <a:latin typeface="黑体" panose="02010609060101010101" pitchFamily="49" charset="-122"/>
                <a:ea typeface="黑体" panose="02010609060101010101" pitchFamily="49" charset="-122"/>
              </a:endParaRPr>
            </a:p>
          </p:txBody>
        </p:sp>
        <p:sp>
          <p:nvSpPr>
            <p:cNvPr id="61" name="矩形 60"/>
            <p:cNvSpPr/>
            <p:nvPr/>
          </p:nvSpPr>
          <p:spPr>
            <a:xfrm>
              <a:off x="1552755" y="1941532"/>
              <a:ext cx="7108166" cy="10087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144145" fontAlgn="auto">
                <a:lnSpc>
                  <a:spcPct val="150000"/>
                </a:lnSpc>
                <a:spcBef>
                  <a:spcPts val="0"/>
                </a:spcBef>
                <a:spcAft>
                  <a:spcPts val="0"/>
                </a:spcAft>
              </a:pPr>
              <a:r>
                <a:rPr lang="zh-CN" altLang="en-US" sz="2000" b="1" dirty="0" smtClean="0">
                  <a:solidFill>
                    <a:srgbClr val="0070C0"/>
                  </a:solidFill>
                  <a:latin typeface="宋体" panose="02010600030101010101" pitchFamily="2" charset="-122"/>
                </a:rPr>
                <a:t>利用空间快速完成作业、轻松学习英语、观摩名师讲堂、参加社团活动、讨论班级事宜等</a:t>
              </a:r>
              <a:endParaRPr lang="zh-CN" altLang="en-US" sz="2000" b="1" dirty="0">
                <a:solidFill>
                  <a:srgbClr val="0070C0"/>
                </a:solidFill>
                <a:latin typeface="宋体" panose="02010600030101010101" pitchFamily="2" charset="-122"/>
              </a:endParaRPr>
            </a:p>
          </p:txBody>
        </p:sp>
      </p:grpSp>
      <p:grpSp>
        <p:nvGrpSpPr>
          <p:cNvPr id="62" name="组合 61"/>
          <p:cNvGrpSpPr/>
          <p:nvPr/>
        </p:nvGrpSpPr>
        <p:grpSpPr>
          <a:xfrm>
            <a:off x="778095" y="3712962"/>
            <a:ext cx="8003596" cy="1011112"/>
            <a:chOff x="571061" y="1939122"/>
            <a:chExt cx="8089860" cy="1011112"/>
          </a:xfrm>
        </p:grpSpPr>
        <p:sp>
          <p:nvSpPr>
            <p:cNvPr id="63" name="矩形 62"/>
            <p:cNvSpPr/>
            <p:nvPr/>
          </p:nvSpPr>
          <p:spPr>
            <a:xfrm>
              <a:off x="571061" y="1939122"/>
              <a:ext cx="981694" cy="101111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lang="zh-CN" altLang="en-US" sz="2400" b="1" spc="600" dirty="0" smtClean="0">
                  <a:solidFill>
                    <a:srgbClr val="FF0000"/>
                  </a:solidFill>
                  <a:latin typeface="黑体" panose="02010609060101010101" pitchFamily="49" charset="-122"/>
                  <a:ea typeface="黑体" panose="02010609060101010101" pitchFamily="49" charset="-122"/>
                </a:rPr>
                <a:t>家长</a:t>
              </a:r>
              <a:endParaRPr lang="zh-CN" altLang="en-US" sz="2400" b="1" spc="600" dirty="0">
                <a:solidFill>
                  <a:srgbClr val="FF0000"/>
                </a:solidFill>
                <a:latin typeface="黑体" panose="02010609060101010101" pitchFamily="49" charset="-122"/>
                <a:ea typeface="黑体" panose="02010609060101010101" pitchFamily="49" charset="-122"/>
              </a:endParaRPr>
            </a:p>
          </p:txBody>
        </p:sp>
        <p:sp>
          <p:nvSpPr>
            <p:cNvPr id="64" name="矩形 63"/>
            <p:cNvSpPr/>
            <p:nvPr/>
          </p:nvSpPr>
          <p:spPr>
            <a:xfrm>
              <a:off x="1552755" y="1941532"/>
              <a:ext cx="7108166" cy="100870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144145" fontAlgn="auto">
                <a:lnSpc>
                  <a:spcPct val="150000"/>
                </a:lnSpc>
                <a:spcBef>
                  <a:spcPts val="0"/>
                </a:spcBef>
                <a:spcAft>
                  <a:spcPts val="0"/>
                </a:spcAft>
              </a:pPr>
              <a:r>
                <a:rPr lang="zh-CN" altLang="en-US" sz="2000" b="1" dirty="0" smtClean="0">
                  <a:solidFill>
                    <a:prstClr val="white"/>
                  </a:solidFill>
                  <a:latin typeface="宋体" panose="02010600030101010101" pitchFamily="2" charset="-122"/>
                </a:rPr>
                <a:t>利用空间了解学校动态、掌握孩子学习状况、整理孩子成长记录、及时与教师及孩子进行沟通</a:t>
              </a:r>
              <a:endParaRPr lang="zh-CN" altLang="en-US" sz="2000" b="1" dirty="0">
                <a:solidFill>
                  <a:prstClr val="white"/>
                </a:solidFill>
                <a:latin typeface="宋体" panose="02010600030101010101" pitchFamily="2" charset="-122"/>
              </a:endParaRPr>
            </a:p>
          </p:txBody>
        </p:sp>
      </p:grpSp>
      <p:grpSp>
        <p:nvGrpSpPr>
          <p:cNvPr id="65" name="组合 64"/>
          <p:cNvGrpSpPr/>
          <p:nvPr/>
        </p:nvGrpSpPr>
        <p:grpSpPr>
          <a:xfrm>
            <a:off x="778095" y="4817147"/>
            <a:ext cx="8003596" cy="1011112"/>
            <a:chOff x="571061" y="1939122"/>
            <a:chExt cx="8089860" cy="1011112"/>
          </a:xfrm>
        </p:grpSpPr>
        <p:sp>
          <p:nvSpPr>
            <p:cNvPr id="66" name="矩形 65"/>
            <p:cNvSpPr/>
            <p:nvPr/>
          </p:nvSpPr>
          <p:spPr>
            <a:xfrm>
              <a:off x="571061" y="1939122"/>
              <a:ext cx="981694" cy="101111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r>
                <a:rPr lang="zh-CN" altLang="en-US" sz="2400" b="1" spc="600" dirty="0" smtClean="0">
                  <a:solidFill>
                    <a:srgbClr val="FF0000"/>
                  </a:solidFill>
                  <a:latin typeface="黑体" panose="02010609060101010101" pitchFamily="49" charset="-122"/>
                  <a:ea typeface="黑体" panose="02010609060101010101" pitchFamily="49" charset="-122"/>
                </a:rPr>
                <a:t>学校</a:t>
              </a:r>
              <a:endParaRPr lang="en-US" altLang="zh-CN" sz="2400" b="1" spc="600" dirty="0" smtClean="0">
                <a:solidFill>
                  <a:srgbClr val="FF0000"/>
                </a:solidFill>
                <a:latin typeface="黑体" panose="02010609060101010101" pitchFamily="49" charset="-122"/>
                <a:ea typeface="黑体" panose="02010609060101010101" pitchFamily="49" charset="-122"/>
              </a:endParaRPr>
            </a:p>
            <a:p>
              <a:pPr algn="ctr" fontAlgn="auto">
                <a:spcBef>
                  <a:spcPts val="0"/>
                </a:spcBef>
                <a:spcAft>
                  <a:spcPts val="0"/>
                </a:spcAft>
              </a:pPr>
              <a:r>
                <a:rPr lang="en-US" altLang="zh-CN" sz="1600" b="1" spc="600" dirty="0" smtClean="0">
                  <a:solidFill>
                    <a:srgbClr val="FF0000"/>
                  </a:solidFill>
                  <a:latin typeface="黑体" panose="02010609060101010101" pitchFamily="49" charset="-122"/>
                  <a:ea typeface="黑体" panose="02010609060101010101" pitchFamily="49" charset="-122"/>
                </a:rPr>
                <a:t>(</a:t>
              </a:r>
              <a:r>
                <a:rPr lang="zh-CN" altLang="en-US" sz="1600" b="1" spc="600" dirty="0" smtClean="0">
                  <a:solidFill>
                    <a:srgbClr val="FF0000"/>
                  </a:solidFill>
                  <a:latin typeface="黑体" panose="02010609060101010101" pitchFamily="49" charset="-122"/>
                  <a:ea typeface="黑体" panose="02010609060101010101" pitchFamily="49" charset="-122"/>
                </a:rPr>
                <a:t>班级</a:t>
              </a:r>
              <a:r>
                <a:rPr lang="en-US" altLang="zh-CN" sz="1600" b="1" spc="600" dirty="0" smtClean="0">
                  <a:solidFill>
                    <a:prstClr val="white"/>
                  </a:solidFill>
                  <a:latin typeface="黑体" panose="02010609060101010101" pitchFamily="49" charset="-122"/>
                  <a:ea typeface="黑体" panose="02010609060101010101" pitchFamily="49" charset="-122"/>
                </a:rPr>
                <a:t>)</a:t>
              </a:r>
              <a:endParaRPr lang="zh-CN" altLang="en-US" sz="1600" b="1" spc="600" dirty="0">
                <a:solidFill>
                  <a:prstClr val="white"/>
                </a:solidFill>
                <a:latin typeface="黑体" panose="02010609060101010101" pitchFamily="49" charset="-122"/>
                <a:ea typeface="黑体" panose="02010609060101010101" pitchFamily="49" charset="-122"/>
              </a:endParaRPr>
            </a:p>
          </p:txBody>
        </p:sp>
        <p:sp>
          <p:nvSpPr>
            <p:cNvPr id="67" name="矩形 66"/>
            <p:cNvSpPr/>
            <p:nvPr/>
          </p:nvSpPr>
          <p:spPr>
            <a:xfrm>
              <a:off x="1552755" y="1941532"/>
              <a:ext cx="7108166" cy="1008701"/>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marL="144145" fontAlgn="auto">
                <a:lnSpc>
                  <a:spcPct val="150000"/>
                </a:lnSpc>
                <a:spcBef>
                  <a:spcPts val="0"/>
                </a:spcBef>
                <a:spcAft>
                  <a:spcPts val="0"/>
                </a:spcAft>
              </a:pPr>
              <a:r>
                <a:rPr lang="zh-CN" altLang="en-US" sz="2000" b="1" dirty="0" smtClean="0">
                  <a:solidFill>
                    <a:srgbClr val="0070C0"/>
                  </a:solidFill>
                  <a:latin typeface="宋体" panose="02010600030101010101" pitchFamily="2" charset="-122"/>
                </a:rPr>
                <a:t>利用空间发布各类信息、管理各种资源、进行各式培训、开展进行微课大赛等</a:t>
              </a:r>
              <a:endParaRPr lang="zh-CN" altLang="en-US" sz="2000" b="1" dirty="0">
                <a:solidFill>
                  <a:srgbClr val="0070C0"/>
                </a:solidFill>
                <a:latin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additive="base">
                                        <p:cTn id="13" dur="500" fill="hold"/>
                                        <p:tgtEl>
                                          <p:spTgt spid="59"/>
                                        </p:tgtEl>
                                        <p:attrNameLst>
                                          <p:attrName>ppt_x</p:attrName>
                                        </p:attrNameLst>
                                      </p:cBhvr>
                                      <p:tavLst>
                                        <p:tav tm="0">
                                          <p:val>
                                            <p:strVal val="1+#ppt_w/2"/>
                                          </p:val>
                                        </p:tav>
                                        <p:tav tm="100000">
                                          <p:val>
                                            <p:strVal val="#ppt_x"/>
                                          </p:val>
                                        </p:tav>
                                      </p:tavLst>
                                    </p:anim>
                                    <p:anim calcmode="lin" valueType="num">
                                      <p:cBhvr additive="base">
                                        <p:cTn id="14"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1+#ppt_w/2"/>
                                          </p:val>
                                        </p:tav>
                                        <p:tav tm="100000">
                                          <p:val>
                                            <p:strVal val="#ppt_x"/>
                                          </p:val>
                                        </p:tav>
                                      </p:tavLst>
                                    </p:anim>
                                    <p:anim calcmode="lin" valueType="num">
                                      <p:cBhvr additive="base">
                                        <p:cTn id="20"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5"/>
                                        </p:tgtEl>
                                        <p:attrNameLst>
                                          <p:attrName>style.visibility</p:attrName>
                                        </p:attrNameLst>
                                      </p:cBhvr>
                                      <p:to>
                                        <p:strVal val="visible"/>
                                      </p:to>
                                    </p:set>
                                    <p:anim calcmode="lin" valueType="num">
                                      <p:cBhvr additive="base">
                                        <p:cTn id="25" dur="500" fill="hold"/>
                                        <p:tgtEl>
                                          <p:spTgt spid="65"/>
                                        </p:tgtEl>
                                        <p:attrNameLst>
                                          <p:attrName>ppt_x</p:attrName>
                                        </p:attrNameLst>
                                      </p:cBhvr>
                                      <p:tavLst>
                                        <p:tav tm="0">
                                          <p:val>
                                            <p:strVal val="1+#ppt_w/2"/>
                                          </p:val>
                                        </p:tav>
                                        <p:tav tm="100000">
                                          <p:val>
                                            <p:strVal val="#ppt_x"/>
                                          </p:val>
                                        </p:tav>
                                      </p:tavLst>
                                    </p:anim>
                                    <p:anim calcmode="lin" valueType="num">
                                      <p:cBhvr additive="base">
                                        <p:cTn id="26"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2691" y="793039"/>
            <a:ext cx="2452916" cy="584775"/>
          </a:xfrm>
          <a:prstGeom prst="rect">
            <a:avLst/>
          </a:prstGeom>
        </p:spPr>
        <p:txBody>
          <a:bodyPr wrap="none">
            <a:spAutoFit/>
          </a:bodyPr>
          <a:lstStyle/>
          <a:p>
            <a:pPr fontAlgn="auto">
              <a:spcBef>
                <a:spcPts val="0"/>
              </a:spcBef>
              <a:spcAft>
                <a:spcPts val="0"/>
              </a:spcAft>
            </a:pPr>
            <a:r>
              <a:rPr lang="en-US" altLang="zh-CN" sz="3200" b="1" i="1" dirty="0" smtClean="0">
                <a:solidFill>
                  <a:prstClr val="white"/>
                </a:solidFill>
                <a:latin typeface="黑体" panose="02010609060101010101" pitchFamily="49" charset="-122"/>
                <a:ea typeface="黑体" panose="02010609060101010101" pitchFamily="49" charset="-122"/>
                <a:cs typeface="Times New Roman" panose="02020603050405020304" pitchFamily="18" charset="0"/>
              </a:rPr>
              <a:t>1. </a:t>
            </a:r>
            <a:r>
              <a:rPr lang="zh-CN" altLang="en-US" sz="3200" b="1" dirty="0" smtClean="0">
                <a:solidFill>
                  <a:prstClr val="white"/>
                </a:solidFill>
                <a:latin typeface="黑体" panose="02010609060101010101" pitchFamily="49" charset="-122"/>
                <a:ea typeface="黑体" panose="02010609060101010101" pitchFamily="49" charset="-122"/>
                <a:cs typeface="Times New Roman" panose="02020603050405020304" pitchFamily="18" charset="0"/>
              </a:rPr>
              <a:t>网络空间</a:t>
            </a:r>
            <a:endParaRPr lang="zh-CN" altLang="en-US" sz="3200" b="1" dirty="0">
              <a:solidFill>
                <a:prstClr val="white"/>
              </a:solidFill>
              <a:latin typeface="黑体" panose="02010609060101010101" pitchFamily="49" charset="-122"/>
              <a:ea typeface="黑体" panose="02010609060101010101" pitchFamily="49" charset="-122"/>
              <a:cs typeface="Times New Roman" panose="02020603050405020304" pitchFamily="18" charset="0"/>
            </a:endParaRPr>
          </a:p>
        </p:txBody>
      </p:sp>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30446" b="36352"/>
          <a:stretch>
            <a:fillRect/>
          </a:stretch>
        </p:blipFill>
        <p:spPr>
          <a:xfrm>
            <a:off x="902008" y="1427786"/>
            <a:ext cx="3065865" cy="2159016"/>
          </a:xfrm>
          <a:prstGeom prst="rect">
            <a:avLst/>
          </a:prstGeom>
        </p:spPr>
      </p:pic>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r="27862" b="43144"/>
          <a:stretch>
            <a:fillRect/>
          </a:stretch>
        </p:blipFill>
        <p:spPr>
          <a:xfrm>
            <a:off x="3967873" y="1427786"/>
            <a:ext cx="4679642" cy="2134030"/>
          </a:xfrm>
          <a:prstGeom prst="rect">
            <a:avLst/>
          </a:prstGeom>
        </p:spPr>
      </p:pic>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19412" t="9477" r="20196" b="39281"/>
          <a:stretch>
            <a:fillRect/>
          </a:stretch>
        </p:blipFill>
        <p:spPr>
          <a:xfrm>
            <a:off x="902008" y="3586802"/>
            <a:ext cx="4661648" cy="2224877"/>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3656" y="3586802"/>
            <a:ext cx="3083859" cy="22248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2"/>
          <p:cNvSpPr>
            <a:spLocks noChangeArrowheads="1"/>
          </p:cNvSpPr>
          <p:nvPr/>
        </p:nvSpPr>
        <p:spPr bwMode="auto">
          <a:xfrm>
            <a:off x="432982" y="1398229"/>
            <a:ext cx="26564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dirty="0">
                <a:solidFill>
                  <a:srgbClr val="FFCC00"/>
                </a:solidFill>
                <a:latin typeface="楷体" panose="02010609060101010101" pitchFamily="49" charset="-122"/>
                <a:ea typeface="楷体" panose="02010609060101010101" pitchFamily="49" charset="-122"/>
              </a:rPr>
              <a:t>二是网络</a:t>
            </a:r>
            <a:r>
              <a:rPr lang="zh-CN" altLang="en-US" sz="3200" b="1" dirty="0" smtClean="0">
                <a:solidFill>
                  <a:srgbClr val="FFCC00"/>
                </a:solidFill>
                <a:latin typeface="楷体" panose="02010609060101010101" pitchFamily="49" charset="-122"/>
                <a:ea typeface="楷体" panose="02010609060101010101" pitchFamily="49" charset="-122"/>
              </a:rPr>
              <a:t>备课</a:t>
            </a:r>
            <a:endParaRPr lang="zh-CN" altLang="en-US" sz="3200" b="1" dirty="0" smtClean="0">
              <a:solidFill>
                <a:srgbClr val="FFCC00"/>
              </a:solidFill>
              <a:latin typeface="楷体" panose="02010609060101010101" pitchFamily="49" charset="-122"/>
              <a:ea typeface="楷体" panose="02010609060101010101" pitchFamily="49" charset="-122"/>
            </a:endParaRPr>
          </a:p>
        </p:txBody>
      </p:sp>
      <p:grpSp>
        <p:nvGrpSpPr>
          <p:cNvPr id="8" name="组合 7"/>
          <p:cNvGrpSpPr/>
          <p:nvPr/>
        </p:nvGrpSpPr>
        <p:grpSpPr>
          <a:xfrm>
            <a:off x="6318201" y="2618338"/>
            <a:ext cx="2540024" cy="2046863"/>
            <a:chOff x="5780257" y="3465589"/>
            <a:chExt cx="2540024" cy="2046863"/>
          </a:xfrm>
        </p:grpSpPr>
        <p:sp>
          <p:nvSpPr>
            <p:cNvPr id="9" name="云形 8"/>
            <p:cNvSpPr/>
            <p:nvPr/>
          </p:nvSpPr>
          <p:spPr>
            <a:xfrm>
              <a:off x="5780257" y="3985601"/>
              <a:ext cx="2540024" cy="968311"/>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6592296" y="3465589"/>
              <a:ext cx="1562671" cy="1222199"/>
              <a:chOff x="3207226" y="1717293"/>
              <a:chExt cx="1931161" cy="1510403"/>
            </a:xfrm>
          </p:grpSpPr>
          <p:sp>
            <p:nvSpPr>
              <p:cNvPr id="12" name="圆柱形 11"/>
              <p:cNvSpPr/>
              <p:nvPr/>
            </p:nvSpPr>
            <p:spPr>
              <a:xfrm>
                <a:off x="3207226" y="1717293"/>
                <a:ext cx="600501" cy="859809"/>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3" name="圆柱形 12"/>
              <p:cNvSpPr/>
              <p:nvPr/>
            </p:nvSpPr>
            <p:spPr>
              <a:xfrm>
                <a:off x="3732665" y="2197290"/>
                <a:ext cx="368490" cy="527611"/>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4" name="圆柱形 13"/>
              <p:cNvSpPr/>
              <p:nvPr/>
            </p:nvSpPr>
            <p:spPr>
              <a:xfrm>
                <a:off x="4333166" y="2035689"/>
                <a:ext cx="600501" cy="859809"/>
              </a:xfrm>
              <a:prstGeom prst="can">
                <a:avLst/>
              </a:prstGeom>
              <a:solidFill>
                <a:srgbClr val="FF9900"/>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5" name="圆柱形 14"/>
              <p:cNvSpPr/>
              <p:nvPr/>
            </p:nvSpPr>
            <p:spPr>
              <a:xfrm>
                <a:off x="4769897" y="2367887"/>
                <a:ext cx="368490" cy="527611"/>
              </a:xfrm>
              <a:prstGeom prst="can">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6" name="圆柱形 15"/>
              <p:cNvSpPr/>
              <p:nvPr/>
            </p:nvSpPr>
            <p:spPr>
              <a:xfrm>
                <a:off x="3323231" y="2367887"/>
                <a:ext cx="600501" cy="859809"/>
              </a:xfrm>
              <a:prstGeom prst="can">
                <a:avLst/>
              </a:prstGeom>
              <a:solidFill>
                <a:srgbClr val="00B0F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7" name="圆柱形 16"/>
              <p:cNvSpPr/>
              <p:nvPr/>
            </p:nvSpPr>
            <p:spPr>
              <a:xfrm>
                <a:off x="3739488" y="2700085"/>
                <a:ext cx="368490" cy="527611"/>
              </a:xfrm>
              <a:prstGeom prst="can">
                <a:avLst/>
              </a:prstGeom>
              <a:solidFill>
                <a:srgbClr val="00B05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grpSp>
        <p:sp>
          <p:nvSpPr>
            <p:cNvPr id="11" name="矩形 10"/>
            <p:cNvSpPr/>
            <p:nvPr/>
          </p:nvSpPr>
          <p:spPr>
            <a:xfrm>
              <a:off x="6395504" y="5050787"/>
              <a:ext cx="1590422" cy="461665"/>
            </a:xfrm>
            <a:prstGeom prst="rect">
              <a:avLst/>
            </a:prstGeom>
          </p:spPr>
          <p:txBody>
            <a:bodyPr wrap="square">
              <a:spAutoFit/>
            </a:bodyPr>
            <a:lstStyle/>
            <a:p>
              <a:r>
                <a:rPr lang="zh-CN" altLang="en-US" sz="2400" b="1" dirty="0" smtClean="0">
                  <a:solidFill>
                    <a:srgbClr val="FFFFFF"/>
                  </a:solidFill>
                  <a:latin typeface="微软雅黑" panose="020B0503020204020204" pitchFamily="34" charset="-122"/>
                  <a:ea typeface="微软雅黑" panose="020B0503020204020204" pitchFamily="34" charset="-122"/>
                </a:rPr>
                <a:t>资源中心</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521526" y="2861969"/>
            <a:ext cx="1885950" cy="2145576"/>
            <a:chOff x="521526" y="2861969"/>
            <a:chExt cx="1885950" cy="2145576"/>
          </a:xfrm>
        </p:grpSpPr>
        <p:pic>
          <p:nvPicPr>
            <p:cNvPr id="19" name="图片 18"/>
            <p:cNvPicPr>
              <a:picLocks noChangeAspect="1"/>
            </p:cNvPicPr>
            <p:nvPr/>
          </p:nvPicPr>
          <p:blipFill>
            <a:blip r:embed="rId1">
              <a:extLst>
                <a:ext uri="{BEBA8EAE-BF5A-486C-A8C5-ECC9F3942E4B}">
                  <a14:imgProps xmlns:a14="http://schemas.microsoft.com/office/drawing/2010/main">
                    <a14:imgLayer r:embed="rId2">
                      <a14:imgEffect>
                        <a14:backgroundRemoval t="0" b="100000" l="0" r="100000"/>
                      </a14:imgEffect>
                    </a14:imgLayer>
                  </a14:imgProps>
                </a:ext>
              </a:extLst>
            </a:blip>
            <a:stretch>
              <a:fillRect/>
            </a:stretch>
          </p:blipFill>
          <p:spPr>
            <a:xfrm>
              <a:off x="521526" y="2861969"/>
              <a:ext cx="1885950" cy="1699708"/>
            </a:xfrm>
            <a:prstGeom prst="rect">
              <a:avLst/>
            </a:prstGeom>
          </p:spPr>
        </p:pic>
        <p:sp>
          <p:nvSpPr>
            <p:cNvPr id="20" name="文本框 19"/>
            <p:cNvSpPr txBox="1"/>
            <p:nvPr/>
          </p:nvSpPr>
          <p:spPr>
            <a:xfrm>
              <a:off x="734302" y="4545880"/>
              <a:ext cx="1495526" cy="461665"/>
            </a:xfrm>
            <a:prstGeom prst="rect">
              <a:avLst/>
            </a:prstGeom>
          </p:spPr>
          <p:txBody>
            <a:bodyPr wrap="square">
              <a:spAutoFit/>
            </a:bodyPr>
            <a:lstStyle>
              <a:defPPr>
                <a:defRPr lang="zh-CN"/>
              </a:defPPr>
              <a:lvl1pPr>
                <a:defRPr sz="2400" b="1">
                  <a:solidFill>
                    <a:srgbClr val="FFC000"/>
                  </a:solidFill>
                  <a:latin typeface="微软雅黑" panose="020B0503020204020204" pitchFamily="34" charset="-122"/>
                  <a:ea typeface="微软雅黑" panose="020B0503020204020204" pitchFamily="34" charset="-122"/>
                </a:defRPr>
              </a:lvl1pPr>
            </a:lstStyle>
            <a:p>
              <a:r>
                <a:rPr lang="zh-CN" altLang="en-US" dirty="0">
                  <a:solidFill>
                    <a:srgbClr val="FFFFFF"/>
                  </a:solidFill>
                </a:rPr>
                <a:t>教师备课</a:t>
              </a:r>
              <a:endParaRPr lang="zh-CN" altLang="en-US" dirty="0">
                <a:solidFill>
                  <a:srgbClr val="FFFFFF"/>
                </a:solidFill>
              </a:endParaRPr>
            </a:p>
          </p:txBody>
        </p:sp>
      </p:grpSp>
      <p:grpSp>
        <p:nvGrpSpPr>
          <p:cNvPr id="21" name="组合 20"/>
          <p:cNvGrpSpPr/>
          <p:nvPr/>
        </p:nvGrpSpPr>
        <p:grpSpPr>
          <a:xfrm>
            <a:off x="1928214" y="2067239"/>
            <a:ext cx="5092504" cy="2850781"/>
            <a:chOff x="1928214" y="1780631"/>
            <a:chExt cx="5092504" cy="2850781"/>
          </a:xfrm>
        </p:grpSpPr>
        <p:sp>
          <p:nvSpPr>
            <p:cNvPr id="22" name="文本框 16"/>
            <p:cNvSpPr txBox="1"/>
            <p:nvPr/>
          </p:nvSpPr>
          <p:spPr>
            <a:xfrm>
              <a:off x="2927863" y="1780631"/>
              <a:ext cx="3324877" cy="742593"/>
            </a:xfrm>
            <a:prstGeom prst="rect">
              <a:avLst/>
            </a:prstGeom>
            <a:noFill/>
          </p:spPr>
          <p:txBody>
            <a:bodyPr wrap="square" rtlCol="0">
              <a:prstTxWarp prst="textCircle">
                <a:avLst/>
              </a:prstTxWarp>
              <a:spAutoFit/>
            </a:bodyPr>
            <a:lstStyle/>
            <a:p>
              <a:r>
                <a:rPr lang="zh-CN" altLang="en-US" sz="2400" b="1" dirty="0" smtClean="0">
                  <a:solidFill>
                    <a:srgbClr val="FF0000"/>
                  </a:solidFill>
                  <a:latin typeface="微软雅黑" panose="020B0503020204020204" pitchFamily="34" charset="-122"/>
                  <a:ea typeface="微软雅黑" panose="020B0503020204020204" pitchFamily="34" charset="-122"/>
                </a:rPr>
                <a:t>专家引领　教师</a:t>
              </a:r>
              <a:r>
                <a:rPr lang="zh-CN" altLang="zh-CN" sz="2400" b="1" dirty="0" smtClean="0">
                  <a:solidFill>
                    <a:srgbClr val="FF0000"/>
                  </a:solidFill>
                  <a:latin typeface="微软雅黑" panose="020B0503020204020204" pitchFamily="34" charset="-122"/>
                  <a:ea typeface="微软雅黑" panose="020B0503020204020204" pitchFamily="34" charset="-122"/>
                </a:rPr>
                <a:t>协同</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23" name="环形箭头 22"/>
            <p:cNvSpPr/>
            <p:nvPr/>
          </p:nvSpPr>
          <p:spPr>
            <a:xfrm>
              <a:off x="1928214" y="1780631"/>
              <a:ext cx="5092504" cy="2850781"/>
            </a:xfrm>
            <a:prstGeom prst="circularArrow">
              <a:avLst>
                <a:gd name="adj1" fmla="val 4833"/>
                <a:gd name="adj2" fmla="val 432804"/>
                <a:gd name="adj3" fmla="val 20484797"/>
                <a:gd name="adj4" fmla="val 11052915"/>
                <a:gd name="adj5" fmla="val 8595"/>
              </a:avLst>
            </a:prstGeom>
            <a:solidFill>
              <a:srgbClr val="3399FF"/>
            </a:solidFill>
            <a:ln>
              <a:solidFill>
                <a:srgbClr val="0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tx1"/>
                </a:solidFill>
              </a:endParaRPr>
            </a:p>
          </p:txBody>
        </p:sp>
      </p:grpSp>
      <p:grpSp>
        <p:nvGrpSpPr>
          <p:cNvPr id="24" name="组合 23"/>
          <p:cNvGrpSpPr/>
          <p:nvPr/>
        </p:nvGrpSpPr>
        <p:grpSpPr>
          <a:xfrm>
            <a:off x="1680623" y="2468883"/>
            <a:ext cx="5092504" cy="2878040"/>
            <a:chOff x="1680623" y="2468883"/>
            <a:chExt cx="5092504" cy="2878040"/>
          </a:xfrm>
        </p:grpSpPr>
        <p:sp>
          <p:nvSpPr>
            <p:cNvPr id="25" name="文本框 22"/>
            <p:cNvSpPr txBox="1"/>
            <p:nvPr/>
          </p:nvSpPr>
          <p:spPr>
            <a:xfrm rot="21311674">
              <a:off x="3031954" y="4746032"/>
              <a:ext cx="3324877" cy="600891"/>
            </a:xfrm>
            <a:prstGeom prst="rect">
              <a:avLst/>
            </a:prstGeom>
            <a:noFill/>
          </p:spPr>
          <p:txBody>
            <a:bodyPr wrap="square" rtlCol="0">
              <a:prstTxWarp prst="textArchDown">
                <a:avLst/>
              </a:prstTxWarp>
              <a:spAutoFit/>
            </a:bodyPr>
            <a:lstStyle/>
            <a:p>
              <a:r>
                <a:rPr lang="zh-CN" altLang="en-US" sz="2400" b="1" dirty="0">
                  <a:solidFill>
                    <a:srgbClr val="FF0000"/>
                  </a:solidFill>
                  <a:latin typeface="微软雅黑" panose="020B0503020204020204" pitchFamily="34" charset="-122"/>
                  <a:ea typeface="微软雅黑" panose="020B0503020204020204" pitchFamily="34" charset="-122"/>
                </a:rPr>
                <a:t>资源共享　</a:t>
              </a:r>
              <a:r>
                <a:rPr lang="zh-CN" altLang="en-US" sz="2400" b="1" dirty="0" smtClean="0">
                  <a:solidFill>
                    <a:srgbClr val="FF0000"/>
                  </a:solidFill>
                  <a:latin typeface="微软雅黑" panose="020B0503020204020204" pitchFamily="34" charset="-122"/>
                  <a:ea typeface="微软雅黑" panose="020B0503020204020204" pitchFamily="34" charset="-122"/>
                </a:rPr>
                <a:t>个性修改</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26" name="环形箭头 25"/>
            <p:cNvSpPr/>
            <p:nvPr/>
          </p:nvSpPr>
          <p:spPr>
            <a:xfrm rot="10800000">
              <a:off x="1680623" y="2468883"/>
              <a:ext cx="5092504" cy="2743307"/>
            </a:xfrm>
            <a:prstGeom prst="circularArrow">
              <a:avLst>
                <a:gd name="adj1" fmla="val 4833"/>
                <a:gd name="adj2" fmla="val 432804"/>
                <a:gd name="adj3" fmla="val 20484797"/>
                <a:gd name="adj4" fmla="val 11052915"/>
                <a:gd name="adj5" fmla="val 8595"/>
              </a:avLst>
            </a:prstGeom>
            <a:solidFill>
              <a:srgbClr val="9DCCE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7" name="矩形 26"/>
          <p:cNvSpPr/>
          <p:nvPr/>
        </p:nvSpPr>
        <p:spPr>
          <a:xfrm>
            <a:off x="2723042" y="2533297"/>
            <a:ext cx="3033093" cy="1938992"/>
          </a:xfrm>
          <a:prstGeom prst="rect">
            <a:avLst/>
          </a:prstGeom>
        </p:spPr>
        <p:txBody>
          <a:bodyPr wrap="square">
            <a:spAutoFit/>
          </a:bodyPr>
          <a:lstStyle/>
          <a:p>
            <a:pPr>
              <a:lnSpc>
                <a:spcPct val="150000"/>
              </a:lnSpc>
            </a:pPr>
            <a:r>
              <a:rPr lang="zh-CN" altLang="en-US" sz="2000" b="1" dirty="0" smtClean="0">
                <a:solidFill>
                  <a:schemeClr val="bg1"/>
                </a:solidFill>
                <a:latin typeface="微软雅黑" panose="020B0503020204020204" pitchFamily="34" charset="-122"/>
                <a:ea typeface="微软雅黑" panose="020B0503020204020204" pitchFamily="34" charset="-122"/>
              </a:rPr>
              <a:t>　　所</a:t>
            </a:r>
            <a:r>
              <a:rPr lang="zh-CN" altLang="en-US" sz="2000" b="1" dirty="0">
                <a:solidFill>
                  <a:schemeClr val="bg1"/>
                </a:solidFill>
                <a:latin typeface="微软雅黑" panose="020B0503020204020204" pitchFamily="34" charset="-122"/>
                <a:ea typeface="微软雅黑" panose="020B0503020204020204" pitchFamily="34" charset="-122"/>
              </a:rPr>
              <a:t>备教学内容、所需教育资源等自动</a:t>
            </a:r>
            <a:r>
              <a:rPr lang="zh-CN" altLang="en-US" sz="2000" b="1" dirty="0" smtClean="0">
                <a:solidFill>
                  <a:schemeClr val="bg1"/>
                </a:solidFill>
                <a:latin typeface="微软雅黑" panose="020B0503020204020204" pitchFamily="34" charset="-122"/>
                <a:ea typeface="微软雅黑" panose="020B0503020204020204" pitchFamily="34" charset="-122"/>
              </a:rPr>
              <a:t>关联，与</a:t>
            </a:r>
            <a:r>
              <a:rPr lang="zh-CN" altLang="en-US" sz="2000" b="1" dirty="0">
                <a:solidFill>
                  <a:schemeClr val="bg1"/>
                </a:solidFill>
                <a:latin typeface="微软雅黑" panose="020B0503020204020204" pitchFamily="34" charset="-122"/>
                <a:ea typeface="微软雅黑" panose="020B0503020204020204" pitchFamily="34" charset="-122"/>
              </a:rPr>
              <a:t>电子白板等教学工具软件集为一体</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1351935" y="5635179"/>
            <a:ext cx="6352572" cy="523220"/>
          </a:xfrm>
          <a:prstGeom prst="rect">
            <a:avLst/>
          </a:prstGeom>
          <a:solidFill>
            <a:srgbClr val="00B0F0"/>
          </a:solidFill>
        </p:spPr>
        <p:txBody>
          <a:bodyPr wrap="square" rtlCol="0">
            <a:spAutoFit/>
          </a:bodyPr>
          <a:lstStyle/>
          <a:p>
            <a:pPr algn="ctr"/>
            <a:r>
              <a:rPr lang="zh-CN" altLang="en-US" sz="2800" dirty="0" smtClean="0">
                <a:solidFill>
                  <a:srgbClr val="FFFF00"/>
                </a:solidFill>
                <a:latin typeface="黑体" panose="02010609060101010101" pitchFamily="49" charset="-122"/>
                <a:ea typeface="黑体" panose="02010609060101010101" pitchFamily="49" charset="-122"/>
              </a:rPr>
              <a:t>校内齐备  校间协备  专家领备</a:t>
            </a:r>
            <a:endParaRPr lang="zh-CN" altLang="en-US" sz="2800" dirty="0">
              <a:solidFill>
                <a:srgbClr val="FFFF00"/>
              </a:solidFill>
              <a:latin typeface="黑体" panose="02010609060101010101" pitchFamily="49" charset="-122"/>
              <a:ea typeface="黑体" panose="02010609060101010101" pitchFamily="49" charset="-122"/>
            </a:endParaRPr>
          </a:p>
        </p:txBody>
      </p:sp>
      <p:grpSp>
        <p:nvGrpSpPr>
          <p:cNvPr id="36" name="Group 44"/>
          <p:cNvGrpSpPr/>
          <p:nvPr/>
        </p:nvGrpSpPr>
        <p:grpSpPr bwMode="auto">
          <a:xfrm>
            <a:off x="-146487" y="549591"/>
            <a:ext cx="9186129" cy="867748"/>
            <a:chOff x="0" y="1911"/>
            <a:chExt cx="8191" cy="1046"/>
          </a:xfrm>
        </p:grpSpPr>
        <p:grpSp>
          <p:nvGrpSpPr>
            <p:cNvPr id="37" name="Group 16"/>
            <p:cNvGrpSpPr/>
            <p:nvPr/>
          </p:nvGrpSpPr>
          <p:grpSpPr bwMode="auto">
            <a:xfrm>
              <a:off x="0" y="1911"/>
              <a:ext cx="8191" cy="755"/>
              <a:chOff x="0" y="1344"/>
              <a:chExt cx="5760" cy="531"/>
            </a:xfrm>
          </p:grpSpPr>
          <p:sp>
            <p:nvSpPr>
              <p:cNvPr id="39" name="Rectangle 8"/>
              <p:cNvSpPr>
                <a:spLocks noChangeArrowheads="1"/>
              </p:cNvSpPr>
              <p:nvPr/>
            </p:nvSpPr>
            <p:spPr bwMode="auto">
              <a:xfrm>
                <a:off x="0" y="1344"/>
                <a:ext cx="1014" cy="531"/>
              </a:xfrm>
              <a:prstGeom prst="rect">
                <a:avLst/>
              </a:prstGeom>
              <a:gradFill rotWithShape="1">
                <a:gsLst>
                  <a:gs pos="0">
                    <a:srgbClr val="FFFFFF">
                      <a:alpha val="20000"/>
                    </a:srgb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40" name="Rectangle 9"/>
              <p:cNvSpPr>
                <a:spLocks noChangeArrowheads="1"/>
              </p:cNvSpPr>
              <p:nvPr/>
            </p:nvSpPr>
            <p:spPr bwMode="auto">
              <a:xfrm>
                <a:off x="4804" y="1344"/>
                <a:ext cx="956" cy="531"/>
              </a:xfrm>
              <a:prstGeom prst="rect">
                <a:avLst/>
              </a:prstGeom>
              <a:gradFill rotWithShape="1">
                <a:gsLst>
                  <a:gs pos="0">
                    <a:schemeClr val="bg1"/>
                  </a:gs>
                  <a:gs pos="100000">
                    <a:srgbClr val="FFFFFF">
                      <a:alpha val="20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41" name="Rectangle 10"/>
              <p:cNvSpPr>
                <a:spLocks noChangeArrowheads="1"/>
              </p:cNvSpPr>
              <p:nvPr/>
            </p:nvSpPr>
            <p:spPr bwMode="auto">
              <a:xfrm>
                <a:off x="1002" y="1351"/>
                <a:ext cx="3818" cy="524"/>
              </a:xfrm>
              <a:prstGeom prst="rect">
                <a:avLst/>
              </a:prstGeom>
              <a:gradFill rotWithShape="1">
                <a:gsLst>
                  <a:gs pos="0">
                    <a:schemeClr val="bg1"/>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38" name="Rectangle 25"/>
            <p:cNvSpPr>
              <a:spLocks noChangeArrowheads="1"/>
            </p:cNvSpPr>
            <p:nvPr/>
          </p:nvSpPr>
          <p:spPr bwMode="auto">
            <a:xfrm>
              <a:off x="0" y="2833"/>
              <a:ext cx="8158" cy="124"/>
            </a:xfrm>
            <a:prstGeom prst="rect">
              <a:avLst/>
            </a:prstGeom>
            <a:gradFill rotWithShape="1">
              <a:gsLst>
                <a:gs pos="0">
                  <a:srgbClr val="000000"/>
                </a:gs>
                <a:gs pos="100000">
                  <a:srgbClr val="000000">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42" name="矩形 41"/>
          <p:cNvSpPr/>
          <p:nvPr/>
        </p:nvSpPr>
        <p:spPr>
          <a:xfrm>
            <a:off x="436728" y="413211"/>
            <a:ext cx="7084527" cy="731520"/>
          </a:xfrm>
          <a:prstGeom prst="rect">
            <a:avLst/>
          </a:prstGeom>
        </p:spPr>
        <p:txBody>
          <a:bodyPr wrap="square">
            <a:spAutoFit/>
          </a:bodyPr>
          <a:lstStyle/>
          <a:p>
            <a:pPr>
              <a:lnSpc>
                <a:spcPct val="150000"/>
              </a:lnSpc>
            </a:pPr>
            <a:r>
              <a:rPr lang="zh-CN" altLang="en-US" sz="28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三、</a:t>
            </a:r>
            <a:r>
              <a:rPr lang="zh-CN" altLang="en-US" sz="28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sym typeface="+mn-ea"/>
              </a:rPr>
              <a:t>六大应用模式</a:t>
            </a:r>
            <a:endParaRPr lang="en-US" altLang="zh-CN" sz="2800" b="1" dirty="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right)">
                                      <p:cBhvr>
                                        <p:cTn id="19" dur="500"/>
                                        <p:tgtEl>
                                          <p:spTgt spid="24"/>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2691" y="793039"/>
            <a:ext cx="2452916" cy="584775"/>
          </a:xfrm>
          <a:prstGeom prst="rect">
            <a:avLst/>
          </a:prstGeom>
        </p:spPr>
        <p:txBody>
          <a:bodyPr wrap="none">
            <a:spAutoFit/>
          </a:bodyPr>
          <a:lstStyle/>
          <a:p>
            <a:pPr fontAlgn="auto">
              <a:spcBef>
                <a:spcPts val="0"/>
              </a:spcBef>
              <a:spcAft>
                <a:spcPts val="0"/>
              </a:spcAft>
            </a:pPr>
            <a:r>
              <a:rPr lang="en-US" altLang="zh-CN" sz="3200" b="1" i="1" dirty="0" smtClean="0">
                <a:solidFill>
                  <a:prstClr val="white"/>
                </a:solidFill>
                <a:latin typeface="黑体" panose="02010609060101010101" pitchFamily="49" charset="-122"/>
                <a:ea typeface="黑体" panose="02010609060101010101" pitchFamily="49" charset="-122"/>
                <a:cs typeface="Times New Roman" panose="02020603050405020304" pitchFamily="18" charset="0"/>
              </a:rPr>
              <a:t>2. </a:t>
            </a:r>
            <a:r>
              <a:rPr lang="zh-CN" altLang="en-US" sz="3200" b="1" dirty="0" smtClean="0">
                <a:solidFill>
                  <a:prstClr val="white"/>
                </a:solidFill>
                <a:latin typeface="黑体" panose="02010609060101010101" pitchFamily="49" charset="-122"/>
                <a:ea typeface="黑体" panose="02010609060101010101" pitchFamily="49" charset="-122"/>
                <a:cs typeface="Times New Roman" panose="02020603050405020304" pitchFamily="18" charset="0"/>
              </a:rPr>
              <a:t>网络备课</a:t>
            </a:r>
            <a:endParaRPr lang="zh-CN" altLang="en-US" sz="3200" b="1" dirty="0">
              <a:solidFill>
                <a:prstClr val="white"/>
              </a:solidFill>
              <a:latin typeface="黑体" panose="02010609060101010101" pitchFamily="49" charset="-122"/>
              <a:ea typeface="黑体" panose="02010609060101010101" pitchFamily="49" charset="-122"/>
              <a:cs typeface="Times New Roman" panose="02020603050405020304" pitchFamily="18" charset="0"/>
            </a:endParaRPr>
          </a:p>
        </p:txBody>
      </p:sp>
      <p:grpSp>
        <p:nvGrpSpPr>
          <p:cNvPr id="38" name="组合 37"/>
          <p:cNvGrpSpPr/>
          <p:nvPr/>
        </p:nvGrpSpPr>
        <p:grpSpPr>
          <a:xfrm>
            <a:off x="1399116" y="1901973"/>
            <a:ext cx="1328468" cy="1790133"/>
            <a:chOff x="1399116" y="1901973"/>
            <a:chExt cx="1328468" cy="1790133"/>
          </a:xfrm>
        </p:grpSpPr>
        <p:sp>
          <p:nvSpPr>
            <p:cNvPr id="8" name="椭圆 7"/>
            <p:cNvSpPr/>
            <p:nvPr/>
          </p:nvSpPr>
          <p:spPr>
            <a:xfrm>
              <a:off x="1399116" y="2363638"/>
              <a:ext cx="1328468" cy="1328468"/>
            </a:xfrm>
            <a:prstGeom prst="ellipse">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r>
                <a:rPr lang="zh-CN" altLang="zh-CN" sz="2800">
                  <a:solidFill>
                    <a:prstClr val="black"/>
                  </a:solidFill>
                  <a:latin typeface="黑体" panose="02010609060101010101" pitchFamily="49" charset="-122"/>
                  <a:ea typeface="黑体" panose="02010609060101010101" pitchFamily="49" charset="-122"/>
                </a:rPr>
                <a:t>校内齐备</a:t>
              </a:r>
              <a:endParaRPr lang="zh-CN" altLang="en-US" sz="2800">
                <a:solidFill>
                  <a:prstClr val="black"/>
                </a:solidFill>
                <a:latin typeface="黑体" panose="02010609060101010101" pitchFamily="49" charset="-122"/>
                <a:ea typeface="黑体" panose="02010609060101010101" pitchFamily="49" charset="-122"/>
              </a:endParaRPr>
            </a:p>
          </p:txBody>
        </p:sp>
        <p:sp>
          <p:nvSpPr>
            <p:cNvPr id="12" name="文本框 11"/>
            <p:cNvSpPr txBox="1"/>
            <p:nvPr/>
          </p:nvSpPr>
          <p:spPr>
            <a:xfrm>
              <a:off x="1501125" y="1901973"/>
              <a:ext cx="1088435" cy="461665"/>
            </a:xfrm>
            <a:prstGeom prst="rect">
              <a:avLst/>
            </a:prstGeom>
            <a:noFill/>
          </p:spPr>
          <p:txBody>
            <a:bodyPr wrap="square" rtlCol="0">
              <a:spAutoFit/>
            </a:bodyPr>
            <a:lstStyle/>
            <a:p>
              <a:pPr algn="ctr" fontAlgn="auto">
                <a:spcBef>
                  <a:spcPts val="0"/>
                </a:spcBef>
                <a:spcAft>
                  <a:spcPts val="0"/>
                </a:spcAft>
              </a:pPr>
              <a:r>
                <a:rPr lang="zh-CN" altLang="en-US" sz="2400" b="1" dirty="0" smtClean="0">
                  <a:solidFill>
                    <a:srgbClr val="FFFF00"/>
                  </a:solidFill>
                  <a:latin typeface="黑体" panose="02010609060101010101" pitchFamily="49" charset="-122"/>
                  <a:ea typeface="黑体" panose="02010609060101010101" pitchFamily="49" charset="-122"/>
                </a:rPr>
                <a:t>学校</a:t>
              </a:r>
              <a:endParaRPr lang="zh-CN" altLang="en-US" sz="2400" b="1" dirty="0">
                <a:solidFill>
                  <a:srgbClr val="FFFF00"/>
                </a:solidFill>
                <a:latin typeface="黑体" panose="02010609060101010101" pitchFamily="49" charset="-122"/>
                <a:ea typeface="黑体" panose="02010609060101010101" pitchFamily="49" charset="-122"/>
              </a:endParaRPr>
            </a:p>
          </p:txBody>
        </p:sp>
      </p:grpSp>
      <p:sp>
        <p:nvSpPr>
          <p:cNvPr id="76" name="矩形 75"/>
          <p:cNvSpPr/>
          <p:nvPr/>
        </p:nvSpPr>
        <p:spPr>
          <a:xfrm>
            <a:off x="2987212" y="1315051"/>
            <a:ext cx="5685172" cy="4330459"/>
          </a:xfrm>
          <a:prstGeom prst="rect">
            <a:avLst/>
          </a:prstGeom>
          <a:solidFill>
            <a:schemeClr val="bg1"/>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nvGrpSpPr>
          <p:cNvPr id="77" name="组合 76"/>
          <p:cNvGrpSpPr/>
          <p:nvPr/>
        </p:nvGrpSpPr>
        <p:grpSpPr>
          <a:xfrm>
            <a:off x="3513864" y="1517486"/>
            <a:ext cx="4742014" cy="4033158"/>
            <a:chOff x="3368822" y="1517486"/>
            <a:chExt cx="4742014" cy="4033158"/>
          </a:xfrm>
        </p:grpSpPr>
        <p:sp>
          <p:nvSpPr>
            <p:cNvPr id="78" name="圆角矩形 77"/>
            <p:cNvSpPr/>
            <p:nvPr/>
          </p:nvSpPr>
          <p:spPr>
            <a:xfrm>
              <a:off x="3368822" y="1517486"/>
              <a:ext cx="2102631" cy="4033158"/>
            </a:xfrm>
            <a:prstGeom prst="roundRect">
              <a:avLst/>
            </a:prstGeom>
            <a:solidFill>
              <a:srgbClr val="92D050">
                <a:alpha val="30980"/>
              </a:srgbClr>
            </a:solidFill>
          </p:spPr>
          <p:style>
            <a:lnRef idx="1">
              <a:schemeClr val="accent5"/>
            </a:lnRef>
            <a:fillRef idx="2">
              <a:schemeClr val="accent5"/>
            </a:fillRef>
            <a:effectRef idx="1">
              <a:schemeClr val="accent5"/>
            </a:effectRef>
            <a:fontRef idx="minor">
              <a:schemeClr val="dk1"/>
            </a:fontRef>
          </p:style>
          <p:txBody>
            <a:bodyPr rtlCol="0" anchor="ctr"/>
            <a:lstStyle/>
            <a:p>
              <a:pPr algn="ctr" fontAlgn="auto">
                <a:spcBef>
                  <a:spcPts val="0"/>
                </a:spcBef>
                <a:spcAft>
                  <a:spcPts val="0"/>
                </a:spcAft>
              </a:pPr>
              <a:endParaRPr lang="zh-CN" altLang="en-US">
                <a:solidFill>
                  <a:prstClr val="black"/>
                </a:solidFill>
              </a:endParaRPr>
            </a:p>
          </p:txBody>
        </p:sp>
        <p:sp>
          <p:nvSpPr>
            <p:cNvPr id="79" name="圆角矩形 78"/>
            <p:cNvSpPr/>
            <p:nvPr/>
          </p:nvSpPr>
          <p:spPr>
            <a:xfrm>
              <a:off x="6008205" y="1517486"/>
              <a:ext cx="2102631" cy="4033158"/>
            </a:xfrm>
            <a:prstGeom prst="roundRect">
              <a:avLst/>
            </a:prstGeom>
            <a:solidFill>
              <a:srgbClr val="92D050">
                <a:alpha val="30980"/>
              </a:srgbClr>
            </a:solidFill>
          </p:spPr>
          <p:style>
            <a:lnRef idx="1">
              <a:schemeClr val="accent5"/>
            </a:lnRef>
            <a:fillRef idx="2">
              <a:schemeClr val="accent5"/>
            </a:fillRef>
            <a:effectRef idx="1">
              <a:schemeClr val="accent5"/>
            </a:effectRef>
            <a:fontRef idx="minor">
              <a:schemeClr val="dk1"/>
            </a:fontRef>
          </p:style>
          <p:txBody>
            <a:bodyPr rtlCol="0" anchor="ctr"/>
            <a:lstStyle/>
            <a:p>
              <a:pPr algn="ctr" fontAlgn="auto">
                <a:spcBef>
                  <a:spcPts val="0"/>
                </a:spcBef>
                <a:spcAft>
                  <a:spcPts val="0"/>
                </a:spcAft>
              </a:pPr>
              <a:endParaRPr lang="zh-CN" altLang="en-US">
                <a:solidFill>
                  <a:prstClr val="black"/>
                </a:solidFill>
              </a:endParaRPr>
            </a:p>
          </p:txBody>
        </p:sp>
        <p:sp>
          <p:nvSpPr>
            <p:cNvPr id="80" name="文本框 79"/>
            <p:cNvSpPr txBox="1"/>
            <p:nvPr/>
          </p:nvSpPr>
          <p:spPr>
            <a:xfrm>
              <a:off x="3818034" y="5101825"/>
              <a:ext cx="1488265" cy="369332"/>
            </a:xfrm>
            <a:prstGeom prst="rect">
              <a:avLst/>
            </a:prstGeom>
            <a:noFill/>
          </p:spPr>
          <p:txBody>
            <a:bodyPr wrap="square" rtlCol="0">
              <a:spAutoFit/>
            </a:bodyPr>
            <a:lstStyle/>
            <a:p>
              <a:pPr fontAlgn="auto">
                <a:spcBef>
                  <a:spcPts val="0"/>
                </a:spcBef>
                <a:spcAft>
                  <a:spcPts val="0"/>
                </a:spcAft>
              </a:pPr>
              <a:r>
                <a:rPr lang="zh-CN" altLang="en-US" b="1" dirty="0" smtClean="0">
                  <a:solidFill>
                    <a:prstClr val="black"/>
                  </a:solidFill>
                  <a:latin typeface="黑体" panose="02010609060101010101" pitchFamily="49" charset="-122"/>
                  <a:ea typeface="黑体" panose="02010609060101010101" pitchFamily="49" charset="-122"/>
                </a:rPr>
                <a:t>组织管理</a:t>
              </a:r>
              <a:endParaRPr lang="zh-CN" altLang="en-US" b="1" dirty="0">
                <a:solidFill>
                  <a:prstClr val="black"/>
                </a:solidFill>
                <a:latin typeface="黑体" panose="02010609060101010101" pitchFamily="49" charset="-122"/>
                <a:ea typeface="黑体" panose="02010609060101010101" pitchFamily="49" charset="-122"/>
              </a:endParaRPr>
            </a:p>
          </p:txBody>
        </p:sp>
        <p:sp>
          <p:nvSpPr>
            <p:cNvPr id="81" name="文本框 80"/>
            <p:cNvSpPr txBox="1"/>
            <p:nvPr/>
          </p:nvSpPr>
          <p:spPr>
            <a:xfrm>
              <a:off x="6531490" y="5113929"/>
              <a:ext cx="1488265" cy="369332"/>
            </a:xfrm>
            <a:prstGeom prst="rect">
              <a:avLst/>
            </a:prstGeom>
            <a:noFill/>
          </p:spPr>
          <p:txBody>
            <a:bodyPr wrap="square" rtlCol="0">
              <a:spAutoFit/>
            </a:bodyPr>
            <a:lstStyle/>
            <a:p>
              <a:pPr fontAlgn="auto">
                <a:spcBef>
                  <a:spcPts val="0"/>
                </a:spcBef>
                <a:spcAft>
                  <a:spcPts val="0"/>
                </a:spcAft>
              </a:pPr>
              <a:r>
                <a:rPr lang="zh-CN" altLang="en-US" b="1" dirty="0" smtClean="0">
                  <a:solidFill>
                    <a:prstClr val="black"/>
                  </a:solidFill>
                  <a:latin typeface="黑体" panose="02010609060101010101" pitchFamily="49" charset="-122"/>
                  <a:ea typeface="黑体" panose="02010609060101010101" pitchFamily="49" charset="-122"/>
                </a:rPr>
                <a:t>操作实施</a:t>
              </a:r>
              <a:endParaRPr lang="zh-CN" altLang="en-US" b="1" dirty="0">
                <a:solidFill>
                  <a:prstClr val="black"/>
                </a:solidFill>
                <a:latin typeface="黑体" panose="02010609060101010101" pitchFamily="49" charset="-122"/>
                <a:ea typeface="黑体" panose="02010609060101010101" pitchFamily="49" charset="-122"/>
              </a:endParaRPr>
            </a:p>
          </p:txBody>
        </p:sp>
      </p:grpSp>
      <p:grpSp>
        <p:nvGrpSpPr>
          <p:cNvPr id="82" name="组合 81"/>
          <p:cNvGrpSpPr/>
          <p:nvPr/>
        </p:nvGrpSpPr>
        <p:grpSpPr>
          <a:xfrm>
            <a:off x="3810995" y="1522610"/>
            <a:ext cx="4231581" cy="3391175"/>
            <a:chOff x="3665953" y="1522610"/>
            <a:chExt cx="4231581" cy="3391175"/>
          </a:xfrm>
        </p:grpSpPr>
        <p:sp>
          <p:nvSpPr>
            <p:cNvPr id="83" name="圆角矩形 82"/>
            <p:cNvSpPr/>
            <p:nvPr/>
          </p:nvSpPr>
          <p:spPr>
            <a:xfrm>
              <a:off x="3665953" y="2240821"/>
              <a:ext cx="1549922" cy="57347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zh-CN" altLang="en-US" b="1" dirty="0" smtClean="0">
                  <a:solidFill>
                    <a:srgbClr val="C00000"/>
                  </a:solidFill>
                </a:rPr>
                <a:t>设定备课</a:t>
              </a:r>
              <a:r>
                <a:rPr lang="zh-CN" altLang="en-US" b="1" dirty="0">
                  <a:solidFill>
                    <a:srgbClr val="C00000"/>
                  </a:solidFill>
                </a:rPr>
                <a:t>组</a:t>
              </a:r>
              <a:endParaRPr lang="zh-CN" altLang="en-US" b="1" dirty="0">
                <a:solidFill>
                  <a:srgbClr val="C00000"/>
                </a:solidFill>
              </a:endParaRPr>
            </a:p>
          </p:txBody>
        </p:sp>
        <p:sp>
          <p:nvSpPr>
            <p:cNvPr id="84" name="圆角矩形 83"/>
            <p:cNvSpPr/>
            <p:nvPr/>
          </p:nvSpPr>
          <p:spPr>
            <a:xfrm>
              <a:off x="3666011" y="3290565"/>
              <a:ext cx="1549864" cy="57347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zh-CN" altLang="en-US" sz="1700" b="1" dirty="0" smtClean="0">
                  <a:solidFill>
                    <a:srgbClr val="C00000"/>
                  </a:solidFill>
                </a:rPr>
                <a:t>制定备课计划</a:t>
              </a:r>
              <a:endParaRPr lang="zh-CN" altLang="en-US" sz="1700" b="1" dirty="0">
                <a:solidFill>
                  <a:srgbClr val="C00000"/>
                </a:solidFill>
              </a:endParaRPr>
            </a:p>
          </p:txBody>
        </p:sp>
        <p:sp>
          <p:nvSpPr>
            <p:cNvPr id="85" name="圆角矩形 84"/>
            <p:cNvSpPr/>
            <p:nvPr/>
          </p:nvSpPr>
          <p:spPr>
            <a:xfrm>
              <a:off x="3666011" y="4340309"/>
              <a:ext cx="1549864" cy="57347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zh-CN" altLang="en-US" sz="1700" b="1" dirty="0">
                  <a:solidFill>
                    <a:srgbClr val="C00000"/>
                  </a:solidFill>
                </a:rPr>
                <a:t>指定主备教师</a:t>
              </a:r>
              <a:endParaRPr lang="zh-CN" altLang="en-US" sz="1700" b="1" dirty="0">
                <a:solidFill>
                  <a:srgbClr val="C00000"/>
                </a:solidFill>
              </a:endParaRPr>
            </a:p>
          </p:txBody>
        </p:sp>
        <p:sp>
          <p:nvSpPr>
            <p:cNvPr id="86" name="文本框 85"/>
            <p:cNvSpPr txBox="1"/>
            <p:nvPr/>
          </p:nvSpPr>
          <p:spPr>
            <a:xfrm>
              <a:off x="3998640" y="1527427"/>
              <a:ext cx="922274" cy="461665"/>
            </a:xfrm>
            <a:prstGeom prst="rect">
              <a:avLst/>
            </a:prstGeom>
            <a:noFill/>
          </p:spPr>
          <p:txBody>
            <a:bodyPr wrap="square" rtlCol="0">
              <a:spAutoFit/>
            </a:bodyPr>
            <a:lstStyle/>
            <a:p>
              <a:pPr algn="ctr" fontAlgn="auto">
                <a:spcBef>
                  <a:spcPts val="0"/>
                </a:spcBef>
                <a:spcAft>
                  <a:spcPts val="0"/>
                </a:spcAft>
              </a:pPr>
              <a:r>
                <a:rPr lang="zh-CN" altLang="en-US" sz="2400" dirty="0" smtClean="0">
                  <a:solidFill>
                    <a:srgbClr val="C00000"/>
                  </a:solidFill>
                  <a:latin typeface="黑体" panose="02010609060101010101" pitchFamily="49" charset="-122"/>
                  <a:ea typeface="黑体" panose="02010609060101010101" pitchFamily="49" charset="-122"/>
                </a:rPr>
                <a:t>学校</a:t>
              </a:r>
              <a:endParaRPr lang="zh-CN" altLang="en-US" sz="2400" dirty="0">
                <a:solidFill>
                  <a:srgbClr val="C00000"/>
                </a:solidFill>
                <a:latin typeface="黑体" panose="02010609060101010101" pitchFamily="49" charset="-122"/>
                <a:ea typeface="黑体" panose="02010609060101010101" pitchFamily="49" charset="-122"/>
              </a:endParaRPr>
            </a:p>
          </p:txBody>
        </p:sp>
        <p:sp>
          <p:nvSpPr>
            <p:cNvPr id="87" name="下箭头 86"/>
            <p:cNvSpPr/>
            <p:nvPr/>
          </p:nvSpPr>
          <p:spPr>
            <a:xfrm>
              <a:off x="4324327" y="2820974"/>
              <a:ext cx="233173" cy="476268"/>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88" name="下箭头 87"/>
            <p:cNvSpPr/>
            <p:nvPr/>
          </p:nvSpPr>
          <p:spPr>
            <a:xfrm>
              <a:off x="4317990" y="3866865"/>
              <a:ext cx="233173" cy="476268"/>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89" name="文本框 88"/>
            <p:cNvSpPr txBox="1"/>
            <p:nvPr/>
          </p:nvSpPr>
          <p:spPr>
            <a:xfrm>
              <a:off x="6369574" y="1522610"/>
              <a:ext cx="1255533" cy="461665"/>
            </a:xfrm>
            <a:prstGeom prst="rect">
              <a:avLst/>
            </a:prstGeom>
            <a:noFill/>
          </p:spPr>
          <p:txBody>
            <a:bodyPr wrap="square" rtlCol="0">
              <a:spAutoFit/>
            </a:bodyPr>
            <a:lstStyle/>
            <a:p>
              <a:pPr algn="ctr" fontAlgn="auto">
                <a:spcBef>
                  <a:spcPts val="0"/>
                </a:spcBef>
                <a:spcAft>
                  <a:spcPts val="0"/>
                </a:spcAft>
              </a:pPr>
              <a:r>
                <a:rPr lang="zh-CN" altLang="en-US" sz="2400" dirty="0" smtClean="0">
                  <a:solidFill>
                    <a:srgbClr val="C00000"/>
                  </a:solidFill>
                  <a:latin typeface="黑体" panose="02010609060101010101" pitchFamily="49" charset="-122"/>
                  <a:ea typeface="黑体" panose="02010609060101010101" pitchFamily="49" charset="-122"/>
                </a:rPr>
                <a:t>备课组</a:t>
              </a:r>
              <a:endParaRPr lang="zh-CN" altLang="en-US" sz="2400" dirty="0">
                <a:solidFill>
                  <a:srgbClr val="C00000"/>
                </a:solidFill>
                <a:latin typeface="黑体" panose="02010609060101010101" pitchFamily="49" charset="-122"/>
                <a:ea typeface="黑体" panose="02010609060101010101" pitchFamily="49" charset="-122"/>
              </a:endParaRPr>
            </a:p>
          </p:txBody>
        </p:sp>
        <p:sp>
          <p:nvSpPr>
            <p:cNvPr id="90" name="圆角矩形 89"/>
            <p:cNvSpPr/>
            <p:nvPr/>
          </p:nvSpPr>
          <p:spPr>
            <a:xfrm>
              <a:off x="6265641" y="2224663"/>
              <a:ext cx="1549922" cy="57347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r>
                <a:rPr lang="zh-CN" altLang="en-US" sz="1700" b="1" dirty="0">
                  <a:solidFill>
                    <a:srgbClr val="C00000"/>
                  </a:solidFill>
                </a:rPr>
                <a:t>完成基础版本</a:t>
              </a:r>
              <a:endParaRPr lang="zh-CN" altLang="en-US" sz="1700" b="1" dirty="0">
                <a:solidFill>
                  <a:srgbClr val="C00000"/>
                </a:solidFill>
              </a:endParaRPr>
            </a:p>
          </p:txBody>
        </p:sp>
        <p:sp>
          <p:nvSpPr>
            <p:cNvPr id="91" name="椭圆 90"/>
            <p:cNvSpPr/>
            <p:nvPr/>
          </p:nvSpPr>
          <p:spPr>
            <a:xfrm>
              <a:off x="6176125" y="3219297"/>
              <a:ext cx="1721409" cy="73798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auto">
                <a:spcBef>
                  <a:spcPts val="0"/>
                </a:spcBef>
                <a:spcAft>
                  <a:spcPts val="0"/>
                </a:spcAft>
              </a:pPr>
              <a:r>
                <a:rPr lang="zh-CN" altLang="en-US" sz="1700" b="1" dirty="0">
                  <a:solidFill>
                    <a:srgbClr val="C00000"/>
                  </a:solidFill>
                </a:rPr>
                <a:t>共同讨论修改</a:t>
              </a:r>
              <a:endParaRPr lang="zh-CN" altLang="en-US" sz="1700" b="1" dirty="0">
                <a:solidFill>
                  <a:srgbClr val="C00000"/>
                </a:solidFill>
              </a:endParaRPr>
            </a:p>
          </p:txBody>
        </p:sp>
        <p:sp>
          <p:nvSpPr>
            <p:cNvPr id="92" name="圆角矩形 91"/>
            <p:cNvSpPr/>
            <p:nvPr/>
          </p:nvSpPr>
          <p:spPr>
            <a:xfrm>
              <a:off x="6305761" y="4329430"/>
              <a:ext cx="1549864" cy="57347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fontAlgn="auto">
                <a:spcBef>
                  <a:spcPts val="0"/>
                </a:spcBef>
                <a:spcAft>
                  <a:spcPts val="0"/>
                </a:spcAft>
              </a:pPr>
              <a:r>
                <a:rPr lang="zh-CN" altLang="en-US" b="1" dirty="0">
                  <a:solidFill>
                    <a:srgbClr val="C00000"/>
                  </a:solidFill>
                </a:rPr>
                <a:t>集体教案</a:t>
              </a:r>
              <a:endParaRPr lang="zh-CN" altLang="en-US" b="1" dirty="0">
                <a:solidFill>
                  <a:srgbClr val="C00000"/>
                </a:solidFill>
              </a:endParaRPr>
            </a:p>
          </p:txBody>
        </p:sp>
        <p:sp>
          <p:nvSpPr>
            <p:cNvPr id="93" name="下箭头 92"/>
            <p:cNvSpPr/>
            <p:nvPr/>
          </p:nvSpPr>
          <p:spPr>
            <a:xfrm>
              <a:off x="6926394" y="2798636"/>
              <a:ext cx="228945" cy="43183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94" name="下箭头 93"/>
            <p:cNvSpPr/>
            <p:nvPr/>
          </p:nvSpPr>
          <p:spPr>
            <a:xfrm>
              <a:off x="6932700" y="3970771"/>
              <a:ext cx="240194" cy="379231"/>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95" name="任意多边形 94"/>
            <p:cNvSpPr/>
            <p:nvPr/>
          </p:nvSpPr>
          <p:spPr>
            <a:xfrm>
              <a:off x="5215874" y="2499847"/>
              <a:ext cx="1050806" cy="2068437"/>
            </a:xfrm>
            <a:custGeom>
              <a:avLst/>
              <a:gdLst>
                <a:gd name="connsiteX0" fmla="*/ 1012968 w 1050806"/>
                <a:gd name="connsiteY0" fmla="*/ 0 h 2068437"/>
                <a:gd name="connsiteX1" fmla="*/ 1050806 w 1050806"/>
                <a:gd name="connsiteY1" fmla="*/ 37838 h 2068437"/>
                <a:gd name="connsiteX2" fmla="*/ 1012968 w 1050806"/>
                <a:gd name="connsiteY2" fmla="*/ 75676 h 2068437"/>
                <a:gd name="connsiteX3" fmla="*/ 1012968 w 1050806"/>
                <a:gd name="connsiteY3" fmla="*/ 56757 h 2068437"/>
                <a:gd name="connsiteX4" fmla="*/ 564889 w 1050806"/>
                <a:gd name="connsiteY4" fmla="*/ 56757 h 2068437"/>
                <a:gd name="connsiteX5" fmla="*/ 564889 w 1050806"/>
                <a:gd name="connsiteY5" fmla="*/ 2068437 h 2068437"/>
                <a:gd name="connsiteX6" fmla="*/ 519170 w 1050806"/>
                <a:gd name="connsiteY6" fmla="*/ 2068437 h 2068437"/>
                <a:gd name="connsiteX7" fmla="*/ 519170 w 1050806"/>
                <a:gd name="connsiteY7" fmla="*/ 2064405 h 2068437"/>
                <a:gd name="connsiteX8" fmla="*/ 0 w 1050806"/>
                <a:gd name="connsiteY8" fmla="*/ 2064405 h 2068437"/>
                <a:gd name="connsiteX9" fmla="*/ 0 w 1050806"/>
                <a:gd name="connsiteY9" fmla="*/ 2018686 h 2068437"/>
                <a:gd name="connsiteX10" fmla="*/ 519170 w 1050806"/>
                <a:gd name="connsiteY10" fmla="*/ 2018686 h 2068437"/>
                <a:gd name="connsiteX11" fmla="*/ 519170 w 1050806"/>
                <a:gd name="connsiteY11" fmla="*/ 56757 h 2068437"/>
                <a:gd name="connsiteX12" fmla="*/ 516091 w 1050806"/>
                <a:gd name="connsiteY12" fmla="*/ 56757 h 2068437"/>
                <a:gd name="connsiteX13" fmla="*/ 516091 w 1050806"/>
                <a:gd name="connsiteY13" fmla="*/ 18919 h 2068437"/>
                <a:gd name="connsiteX14" fmla="*/ 1012968 w 1050806"/>
                <a:gd name="connsiteY14" fmla="*/ 18919 h 206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0806" h="2068437">
                  <a:moveTo>
                    <a:pt x="1012968" y="0"/>
                  </a:moveTo>
                  <a:lnTo>
                    <a:pt x="1050806" y="37838"/>
                  </a:lnTo>
                  <a:lnTo>
                    <a:pt x="1012968" y="75676"/>
                  </a:lnTo>
                  <a:lnTo>
                    <a:pt x="1012968" y="56757"/>
                  </a:lnTo>
                  <a:lnTo>
                    <a:pt x="564889" y="56757"/>
                  </a:lnTo>
                  <a:lnTo>
                    <a:pt x="564889" y="2068437"/>
                  </a:lnTo>
                  <a:lnTo>
                    <a:pt x="519170" y="2068437"/>
                  </a:lnTo>
                  <a:lnTo>
                    <a:pt x="519170" y="2064405"/>
                  </a:lnTo>
                  <a:lnTo>
                    <a:pt x="0" y="2064405"/>
                  </a:lnTo>
                  <a:lnTo>
                    <a:pt x="0" y="2018686"/>
                  </a:lnTo>
                  <a:lnTo>
                    <a:pt x="519170" y="2018686"/>
                  </a:lnTo>
                  <a:lnTo>
                    <a:pt x="519170" y="56757"/>
                  </a:lnTo>
                  <a:lnTo>
                    <a:pt x="516091" y="56757"/>
                  </a:lnTo>
                  <a:lnTo>
                    <a:pt x="516091" y="18919"/>
                  </a:lnTo>
                  <a:lnTo>
                    <a:pt x="1012968" y="18919"/>
                  </a:lnTo>
                  <a:close/>
                </a:path>
              </a:pathLst>
            </a:custGeom>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up)">
                                      <p:cBhvr>
                                        <p:cTn id="7" dur="500"/>
                                        <p:tgtEl>
                                          <p:spTgt spid="7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wipe(up)">
                                      <p:cBhvr>
                                        <p:cTn id="1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2691" y="793039"/>
            <a:ext cx="2452916" cy="584775"/>
          </a:xfrm>
          <a:prstGeom prst="rect">
            <a:avLst/>
          </a:prstGeom>
        </p:spPr>
        <p:txBody>
          <a:bodyPr wrap="none">
            <a:spAutoFit/>
          </a:bodyPr>
          <a:lstStyle/>
          <a:p>
            <a:pPr fontAlgn="auto">
              <a:spcBef>
                <a:spcPts val="0"/>
              </a:spcBef>
              <a:spcAft>
                <a:spcPts val="0"/>
              </a:spcAft>
            </a:pPr>
            <a:r>
              <a:rPr lang="en-US" altLang="zh-CN" sz="3200" b="1" i="1" dirty="0" smtClean="0">
                <a:solidFill>
                  <a:prstClr val="white"/>
                </a:solidFill>
                <a:latin typeface="黑体" panose="02010609060101010101" pitchFamily="49" charset="-122"/>
                <a:ea typeface="黑体" panose="02010609060101010101" pitchFamily="49" charset="-122"/>
                <a:cs typeface="Times New Roman" panose="02020603050405020304" pitchFamily="18" charset="0"/>
              </a:rPr>
              <a:t>2. </a:t>
            </a:r>
            <a:r>
              <a:rPr lang="zh-CN" altLang="en-US" sz="3200" b="1" dirty="0" smtClean="0">
                <a:solidFill>
                  <a:prstClr val="white"/>
                </a:solidFill>
                <a:latin typeface="黑体" panose="02010609060101010101" pitchFamily="49" charset="-122"/>
                <a:ea typeface="黑体" panose="02010609060101010101" pitchFamily="49" charset="-122"/>
                <a:cs typeface="Times New Roman" panose="02020603050405020304" pitchFamily="18" charset="0"/>
              </a:rPr>
              <a:t>网络备课</a:t>
            </a:r>
            <a:endParaRPr lang="zh-CN" altLang="en-US" sz="3200" b="1" dirty="0">
              <a:solidFill>
                <a:prstClr val="white"/>
              </a:solidFill>
              <a:latin typeface="黑体" panose="02010609060101010101" pitchFamily="49" charset="-122"/>
              <a:ea typeface="黑体" panose="02010609060101010101" pitchFamily="49" charset="-122"/>
              <a:cs typeface="Times New Roman" panose="02020603050405020304" pitchFamily="18" charset="0"/>
            </a:endParaRPr>
          </a:p>
        </p:txBody>
      </p:sp>
      <p:grpSp>
        <p:nvGrpSpPr>
          <p:cNvPr id="38" name="组合 37"/>
          <p:cNvGrpSpPr/>
          <p:nvPr/>
        </p:nvGrpSpPr>
        <p:grpSpPr>
          <a:xfrm>
            <a:off x="1399116" y="1901973"/>
            <a:ext cx="1328468" cy="1790133"/>
            <a:chOff x="1399116" y="1901973"/>
            <a:chExt cx="1328468" cy="1790133"/>
          </a:xfrm>
        </p:grpSpPr>
        <p:sp>
          <p:nvSpPr>
            <p:cNvPr id="8" name="椭圆 7"/>
            <p:cNvSpPr/>
            <p:nvPr/>
          </p:nvSpPr>
          <p:spPr>
            <a:xfrm>
              <a:off x="1399116" y="2363638"/>
              <a:ext cx="1328468" cy="1328468"/>
            </a:xfrm>
            <a:prstGeom prst="ellipse">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r>
                <a:rPr lang="zh-CN" altLang="zh-CN" sz="2800">
                  <a:solidFill>
                    <a:prstClr val="black"/>
                  </a:solidFill>
                  <a:latin typeface="黑体" panose="02010609060101010101" pitchFamily="49" charset="-122"/>
                  <a:ea typeface="黑体" panose="02010609060101010101" pitchFamily="49" charset="-122"/>
                </a:rPr>
                <a:t>校内齐备</a:t>
              </a:r>
              <a:endParaRPr lang="zh-CN" altLang="en-US" sz="2800">
                <a:solidFill>
                  <a:prstClr val="black"/>
                </a:solidFill>
                <a:latin typeface="黑体" panose="02010609060101010101" pitchFamily="49" charset="-122"/>
                <a:ea typeface="黑体" panose="02010609060101010101" pitchFamily="49" charset="-122"/>
              </a:endParaRPr>
            </a:p>
          </p:txBody>
        </p:sp>
        <p:sp>
          <p:nvSpPr>
            <p:cNvPr id="12" name="文本框 11"/>
            <p:cNvSpPr txBox="1"/>
            <p:nvPr/>
          </p:nvSpPr>
          <p:spPr>
            <a:xfrm>
              <a:off x="1501125" y="1901973"/>
              <a:ext cx="1088435" cy="461665"/>
            </a:xfrm>
            <a:prstGeom prst="rect">
              <a:avLst/>
            </a:prstGeom>
            <a:noFill/>
          </p:spPr>
          <p:txBody>
            <a:bodyPr wrap="square" rtlCol="0">
              <a:spAutoFit/>
            </a:bodyPr>
            <a:lstStyle/>
            <a:p>
              <a:pPr algn="ctr" fontAlgn="auto">
                <a:spcBef>
                  <a:spcPts val="0"/>
                </a:spcBef>
                <a:spcAft>
                  <a:spcPts val="0"/>
                </a:spcAft>
              </a:pPr>
              <a:r>
                <a:rPr lang="zh-CN" altLang="en-US" sz="2400" b="1" dirty="0" smtClean="0">
                  <a:solidFill>
                    <a:srgbClr val="FFFF00"/>
                  </a:solidFill>
                  <a:latin typeface="黑体" panose="02010609060101010101" pitchFamily="49" charset="-122"/>
                  <a:ea typeface="黑体" panose="02010609060101010101" pitchFamily="49" charset="-122"/>
                </a:rPr>
                <a:t>学校</a:t>
              </a:r>
              <a:endParaRPr lang="zh-CN" altLang="en-US" sz="2400" b="1" dirty="0">
                <a:solidFill>
                  <a:srgbClr val="FFFF00"/>
                </a:solidFill>
                <a:latin typeface="黑体" panose="02010609060101010101" pitchFamily="49" charset="-122"/>
                <a:ea typeface="黑体" panose="02010609060101010101" pitchFamily="49" charset="-122"/>
              </a:endParaRPr>
            </a:p>
          </p:txBody>
        </p:sp>
      </p:grpSp>
      <p:grpSp>
        <p:nvGrpSpPr>
          <p:cNvPr id="2" name="组合 1"/>
          <p:cNvGrpSpPr/>
          <p:nvPr/>
        </p:nvGrpSpPr>
        <p:grpSpPr>
          <a:xfrm>
            <a:off x="6781996" y="702569"/>
            <a:ext cx="1949880" cy="1772880"/>
            <a:chOff x="6781996" y="702569"/>
            <a:chExt cx="1949880" cy="1772880"/>
          </a:xfrm>
        </p:grpSpPr>
        <p:sp>
          <p:nvSpPr>
            <p:cNvPr id="24" name="文本框 23"/>
            <p:cNvSpPr txBox="1"/>
            <p:nvPr/>
          </p:nvSpPr>
          <p:spPr>
            <a:xfrm>
              <a:off x="6781996" y="702569"/>
              <a:ext cx="1949880" cy="461665"/>
            </a:xfrm>
            <a:prstGeom prst="rect">
              <a:avLst/>
            </a:prstGeom>
            <a:noFill/>
          </p:spPr>
          <p:txBody>
            <a:bodyPr wrap="square" rtlCol="0">
              <a:spAutoFit/>
            </a:bodyPr>
            <a:lstStyle/>
            <a:p>
              <a:pPr algn="ctr" fontAlgn="auto">
                <a:spcBef>
                  <a:spcPts val="0"/>
                </a:spcBef>
                <a:spcAft>
                  <a:spcPts val="0"/>
                </a:spcAft>
              </a:pPr>
              <a:r>
                <a:rPr lang="zh-CN" altLang="en-US" sz="2400" b="1" dirty="0" smtClean="0">
                  <a:solidFill>
                    <a:srgbClr val="FFFF00"/>
                  </a:solidFill>
                  <a:latin typeface="黑体" panose="02010609060101010101" pitchFamily="49" charset="-122"/>
                  <a:ea typeface="黑体" panose="02010609060101010101" pitchFamily="49" charset="-122"/>
                </a:rPr>
                <a:t>乡镇（基地）</a:t>
              </a:r>
              <a:endParaRPr lang="zh-CN" altLang="en-US" sz="2400" b="1" dirty="0">
                <a:solidFill>
                  <a:srgbClr val="FFFF00"/>
                </a:solidFill>
                <a:latin typeface="黑体" panose="02010609060101010101" pitchFamily="49" charset="-122"/>
                <a:ea typeface="黑体" panose="02010609060101010101" pitchFamily="49" charset="-122"/>
              </a:endParaRPr>
            </a:p>
          </p:txBody>
        </p:sp>
        <p:sp>
          <p:nvSpPr>
            <p:cNvPr id="22" name="椭圆 21"/>
            <p:cNvSpPr/>
            <p:nvPr/>
          </p:nvSpPr>
          <p:spPr>
            <a:xfrm>
              <a:off x="6961776" y="1146981"/>
              <a:ext cx="1328468" cy="1328468"/>
            </a:xfrm>
            <a:prstGeom prst="ellipse">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r>
                <a:rPr lang="zh-CN" altLang="en-US" sz="2800" dirty="0" smtClean="0">
                  <a:solidFill>
                    <a:prstClr val="black"/>
                  </a:solidFill>
                  <a:latin typeface="黑体" panose="02010609060101010101" pitchFamily="49" charset="-122"/>
                  <a:ea typeface="黑体" panose="02010609060101010101" pitchFamily="49" charset="-122"/>
                </a:rPr>
                <a:t>校际协备</a:t>
              </a:r>
              <a:endParaRPr lang="zh-CN" altLang="en-US" sz="2800" dirty="0">
                <a:solidFill>
                  <a:prstClr val="black"/>
                </a:solidFill>
                <a:latin typeface="黑体" panose="02010609060101010101" pitchFamily="49" charset="-122"/>
                <a:ea typeface="黑体" panose="02010609060101010101" pitchFamily="49" charset="-122"/>
              </a:endParaRPr>
            </a:p>
          </p:txBody>
        </p:sp>
      </p:grpSp>
      <p:grpSp>
        <p:nvGrpSpPr>
          <p:cNvPr id="39" name="组合 38"/>
          <p:cNvGrpSpPr/>
          <p:nvPr/>
        </p:nvGrpSpPr>
        <p:grpSpPr>
          <a:xfrm>
            <a:off x="2664983" y="2346212"/>
            <a:ext cx="4393203" cy="524522"/>
            <a:chOff x="2664983" y="2346212"/>
            <a:chExt cx="4393203" cy="524522"/>
          </a:xfrm>
        </p:grpSpPr>
        <p:sp>
          <p:nvSpPr>
            <p:cNvPr id="15" name="右箭头 14"/>
            <p:cNvSpPr/>
            <p:nvPr/>
          </p:nvSpPr>
          <p:spPr>
            <a:xfrm rot="20749392">
              <a:off x="2664983" y="2346212"/>
              <a:ext cx="4393203" cy="169171"/>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35" name="文本框 34"/>
            <p:cNvSpPr txBox="1"/>
            <p:nvPr/>
          </p:nvSpPr>
          <p:spPr>
            <a:xfrm rot="20693737">
              <a:off x="4225007" y="2409069"/>
              <a:ext cx="2540726" cy="461665"/>
            </a:xfrm>
            <a:prstGeom prst="rect">
              <a:avLst/>
            </a:prstGeom>
            <a:noFill/>
          </p:spPr>
          <p:txBody>
            <a:bodyPr wrap="square" rtlCol="0">
              <a:spAutoFit/>
            </a:bodyPr>
            <a:lstStyle/>
            <a:p>
              <a:pPr fontAlgn="auto">
                <a:spcBef>
                  <a:spcPts val="0"/>
                </a:spcBef>
                <a:spcAft>
                  <a:spcPts val="0"/>
                </a:spcAft>
              </a:pPr>
              <a:r>
                <a:rPr lang="zh-CN" altLang="en-US" sz="2400" b="1" dirty="0" smtClean="0">
                  <a:solidFill>
                    <a:prstClr val="white"/>
                  </a:solidFill>
                  <a:latin typeface="Calibri" panose="020F0502020204030204"/>
                  <a:ea typeface="宋体" panose="02010600030101010101" pitchFamily="2" charset="-122"/>
                </a:rPr>
                <a:t>集体教案</a:t>
              </a:r>
              <a:endParaRPr lang="zh-CN" altLang="en-US" sz="2400" b="1" dirty="0">
                <a:solidFill>
                  <a:prstClr val="white"/>
                </a:solidFill>
                <a:latin typeface="Calibri" panose="020F0502020204030204"/>
                <a:ea typeface="宋体" panose="02010600030101010101" pitchFamily="2" charset="-122"/>
              </a:endParaRPr>
            </a:p>
          </p:txBody>
        </p:sp>
      </p:grpSp>
      <p:sp>
        <p:nvSpPr>
          <p:cNvPr id="45" name="矩形 44"/>
          <p:cNvSpPr/>
          <p:nvPr/>
        </p:nvSpPr>
        <p:spPr>
          <a:xfrm>
            <a:off x="1186714" y="1377814"/>
            <a:ext cx="5685172" cy="4330459"/>
          </a:xfrm>
          <a:prstGeom prst="rect">
            <a:avLst/>
          </a:prstGeom>
          <a:solidFill>
            <a:schemeClr val="bg1"/>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nvGrpSpPr>
          <p:cNvPr id="69" name="组合 68"/>
          <p:cNvGrpSpPr/>
          <p:nvPr/>
        </p:nvGrpSpPr>
        <p:grpSpPr>
          <a:xfrm>
            <a:off x="1696130" y="1574242"/>
            <a:ext cx="4716788" cy="4033158"/>
            <a:chOff x="3394048" y="1517486"/>
            <a:chExt cx="4716788" cy="4033158"/>
          </a:xfrm>
        </p:grpSpPr>
        <p:sp>
          <p:nvSpPr>
            <p:cNvPr id="76" name="圆角矩形 75"/>
            <p:cNvSpPr/>
            <p:nvPr/>
          </p:nvSpPr>
          <p:spPr>
            <a:xfrm>
              <a:off x="3394048" y="1517486"/>
              <a:ext cx="2102631" cy="4033158"/>
            </a:xfrm>
            <a:prstGeom prst="roundRect">
              <a:avLst/>
            </a:prstGeom>
            <a:solidFill>
              <a:srgbClr val="92D050">
                <a:alpha val="30980"/>
              </a:srgbClr>
            </a:solidFill>
          </p:spPr>
          <p:style>
            <a:lnRef idx="1">
              <a:schemeClr val="accent5"/>
            </a:lnRef>
            <a:fillRef idx="2">
              <a:schemeClr val="accent5"/>
            </a:fillRef>
            <a:effectRef idx="1">
              <a:schemeClr val="accent5"/>
            </a:effectRef>
            <a:fontRef idx="minor">
              <a:schemeClr val="dk1"/>
            </a:fontRef>
          </p:style>
          <p:txBody>
            <a:bodyPr rtlCol="0" anchor="ctr"/>
            <a:lstStyle/>
            <a:p>
              <a:pPr algn="ctr" fontAlgn="auto">
                <a:spcBef>
                  <a:spcPts val="0"/>
                </a:spcBef>
                <a:spcAft>
                  <a:spcPts val="0"/>
                </a:spcAft>
              </a:pPr>
              <a:endParaRPr lang="zh-CN" altLang="en-US">
                <a:solidFill>
                  <a:prstClr val="black"/>
                </a:solidFill>
              </a:endParaRPr>
            </a:p>
          </p:txBody>
        </p:sp>
        <p:sp>
          <p:nvSpPr>
            <p:cNvPr id="77" name="圆角矩形 76"/>
            <p:cNvSpPr/>
            <p:nvPr/>
          </p:nvSpPr>
          <p:spPr>
            <a:xfrm>
              <a:off x="6008205" y="1517486"/>
              <a:ext cx="2102631" cy="4033158"/>
            </a:xfrm>
            <a:prstGeom prst="roundRect">
              <a:avLst/>
            </a:prstGeom>
            <a:solidFill>
              <a:srgbClr val="92D050">
                <a:alpha val="30980"/>
              </a:srgbClr>
            </a:solidFill>
          </p:spPr>
          <p:style>
            <a:lnRef idx="1">
              <a:schemeClr val="accent5"/>
            </a:lnRef>
            <a:fillRef idx="2">
              <a:schemeClr val="accent5"/>
            </a:fillRef>
            <a:effectRef idx="1">
              <a:schemeClr val="accent5"/>
            </a:effectRef>
            <a:fontRef idx="minor">
              <a:schemeClr val="dk1"/>
            </a:fontRef>
          </p:style>
          <p:txBody>
            <a:bodyPr rtlCol="0" anchor="ctr"/>
            <a:lstStyle/>
            <a:p>
              <a:pPr algn="ctr" fontAlgn="auto">
                <a:spcBef>
                  <a:spcPts val="0"/>
                </a:spcBef>
                <a:spcAft>
                  <a:spcPts val="0"/>
                </a:spcAft>
              </a:pPr>
              <a:endParaRPr lang="zh-CN" altLang="en-US">
                <a:solidFill>
                  <a:prstClr val="black"/>
                </a:solidFill>
              </a:endParaRPr>
            </a:p>
          </p:txBody>
        </p:sp>
        <p:sp>
          <p:nvSpPr>
            <p:cNvPr id="78" name="文本框 77"/>
            <p:cNvSpPr txBox="1"/>
            <p:nvPr/>
          </p:nvSpPr>
          <p:spPr>
            <a:xfrm>
              <a:off x="3918935" y="5101825"/>
              <a:ext cx="1488265" cy="369332"/>
            </a:xfrm>
            <a:prstGeom prst="rect">
              <a:avLst/>
            </a:prstGeom>
            <a:noFill/>
          </p:spPr>
          <p:txBody>
            <a:bodyPr wrap="square" rtlCol="0">
              <a:spAutoFit/>
            </a:bodyPr>
            <a:lstStyle/>
            <a:p>
              <a:pPr fontAlgn="auto">
                <a:spcBef>
                  <a:spcPts val="0"/>
                </a:spcBef>
                <a:spcAft>
                  <a:spcPts val="0"/>
                </a:spcAft>
              </a:pPr>
              <a:r>
                <a:rPr lang="zh-CN" altLang="en-US" b="1" dirty="0" smtClean="0">
                  <a:solidFill>
                    <a:prstClr val="black"/>
                  </a:solidFill>
                  <a:latin typeface="黑体" panose="02010609060101010101" pitchFamily="49" charset="-122"/>
                  <a:ea typeface="黑体" panose="02010609060101010101" pitchFamily="49" charset="-122"/>
                </a:rPr>
                <a:t>组织管理</a:t>
              </a:r>
              <a:endParaRPr lang="zh-CN" altLang="en-US" b="1" dirty="0">
                <a:solidFill>
                  <a:prstClr val="black"/>
                </a:solidFill>
                <a:latin typeface="黑体" panose="02010609060101010101" pitchFamily="49" charset="-122"/>
                <a:ea typeface="黑体" panose="02010609060101010101" pitchFamily="49" charset="-122"/>
              </a:endParaRPr>
            </a:p>
          </p:txBody>
        </p:sp>
        <p:sp>
          <p:nvSpPr>
            <p:cNvPr id="79" name="文本框 78"/>
            <p:cNvSpPr txBox="1"/>
            <p:nvPr/>
          </p:nvSpPr>
          <p:spPr>
            <a:xfrm>
              <a:off x="6531490" y="5113929"/>
              <a:ext cx="1488265" cy="369332"/>
            </a:xfrm>
            <a:prstGeom prst="rect">
              <a:avLst/>
            </a:prstGeom>
            <a:noFill/>
          </p:spPr>
          <p:txBody>
            <a:bodyPr wrap="square" rtlCol="0">
              <a:spAutoFit/>
            </a:bodyPr>
            <a:lstStyle/>
            <a:p>
              <a:pPr fontAlgn="auto">
                <a:spcBef>
                  <a:spcPts val="0"/>
                </a:spcBef>
                <a:spcAft>
                  <a:spcPts val="0"/>
                </a:spcAft>
              </a:pPr>
              <a:r>
                <a:rPr lang="zh-CN" altLang="en-US" b="1" dirty="0" smtClean="0">
                  <a:solidFill>
                    <a:prstClr val="black"/>
                  </a:solidFill>
                  <a:latin typeface="黑体" panose="02010609060101010101" pitchFamily="49" charset="-122"/>
                  <a:ea typeface="黑体" panose="02010609060101010101" pitchFamily="49" charset="-122"/>
                </a:rPr>
                <a:t>操作实施</a:t>
              </a:r>
              <a:endParaRPr lang="zh-CN" altLang="en-US" b="1" dirty="0">
                <a:solidFill>
                  <a:prstClr val="black"/>
                </a:solidFill>
                <a:latin typeface="黑体" panose="02010609060101010101" pitchFamily="49" charset="-122"/>
                <a:ea typeface="黑体" panose="02010609060101010101" pitchFamily="49" charset="-122"/>
              </a:endParaRPr>
            </a:p>
          </p:txBody>
        </p:sp>
      </p:grpSp>
      <p:grpSp>
        <p:nvGrpSpPr>
          <p:cNvPr id="46" name="组合 45"/>
          <p:cNvGrpSpPr/>
          <p:nvPr/>
        </p:nvGrpSpPr>
        <p:grpSpPr>
          <a:xfrm>
            <a:off x="1878079" y="1692878"/>
            <a:ext cx="4321471" cy="3391175"/>
            <a:chOff x="3576063" y="1522610"/>
            <a:chExt cx="4321471" cy="3391175"/>
          </a:xfrm>
        </p:grpSpPr>
        <p:sp>
          <p:nvSpPr>
            <p:cNvPr id="47" name="圆角矩形 46"/>
            <p:cNvSpPr/>
            <p:nvPr/>
          </p:nvSpPr>
          <p:spPr>
            <a:xfrm>
              <a:off x="3665953" y="2240821"/>
              <a:ext cx="1549922" cy="57347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zh-CN" altLang="en-US" b="1" dirty="0" smtClean="0">
                  <a:solidFill>
                    <a:srgbClr val="C00000"/>
                  </a:solidFill>
                </a:rPr>
                <a:t>成立教研组</a:t>
              </a:r>
              <a:endParaRPr lang="zh-CN" altLang="en-US" b="1" dirty="0">
                <a:solidFill>
                  <a:srgbClr val="C00000"/>
                </a:solidFill>
              </a:endParaRPr>
            </a:p>
          </p:txBody>
        </p:sp>
        <p:sp>
          <p:nvSpPr>
            <p:cNvPr id="48" name="圆角矩形 47"/>
            <p:cNvSpPr/>
            <p:nvPr/>
          </p:nvSpPr>
          <p:spPr>
            <a:xfrm>
              <a:off x="3666011" y="3290565"/>
              <a:ext cx="1549864" cy="57347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zh-CN" altLang="en-US" sz="1700" b="1" dirty="0" smtClean="0">
                  <a:solidFill>
                    <a:srgbClr val="C00000"/>
                  </a:solidFill>
                </a:rPr>
                <a:t>制定协备计划</a:t>
              </a:r>
              <a:endParaRPr lang="zh-CN" altLang="en-US" sz="1700" b="1" dirty="0">
                <a:solidFill>
                  <a:srgbClr val="C00000"/>
                </a:solidFill>
              </a:endParaRPr>
            </a:p>
          </p:txBody>
        </p:sp>
        <p:sp>
          <p:nvSpPr>
            <p:cNvPr id="49" name="圆角矩形 48"/>
            <p:cNvSpPr/>
            <p:nvPr/>
          </p:nvSpPr>
          <p:spPr>
            <a:xfrm>
              <a:off x="3666011" y="4340309"/>
              <a:ext cx="1549864" cy="57347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zh-CN" altLang="en-US" sz="1700" b="1" dirty="0" smtClean="0">
                  <a:solidFill>
                    <a:srgbClr val="C00000"/>
                  </a:solidFill>
                </a:rPr>
                <a:t>分配协备任务</a:t>
              </a:r>
              <a:endParaRPr lang="zh-CN" altLang="en-US" sz="1700" b="1" dirty="0">
                <a:solidFill>
                  <a:srgbClr val="C00000"/>
                </a:solidFill>
              </a:endParaRPr>
            </a:p>
          </p:txBody>
        </p:sp>
        <p:sp>
          <p:nvSpPr>
            <p:cNvPr id="58" name="文本框 57"/>
            <p:cNvSpPr txBox="1"/>
            <p:nvPr/>
          </p:nvSpPr>
          <p:spPr>
            <a:xfrm>
              <a:off x="3576063" y="1527427"/>
              <a:ext cx="1938638" cy="461665"/>
            </a:xfrm>
            <a:prstGeom prst="rect">
              <a:avLst/>
            </a:prstGeom>
            <a:noFill/>
          </p:spPr>
          <p:txBody>
            <a:bodyPr wrap="square" rtlCol="0">
              <a:spAutoFit/>
            </a:bodyPr>
            <a:lstStyle/>
            <a:p>
              <a:pPr algn="ctr" fontAlgn="auto">
                <a:spcBef>
                  <a:spcPts val="0"/>
                </a:spcBef>
                <a:spcAft>
                  <a:spcPts val="0"/>
                </a:spcAft>
              </a:pPr>
              <a:r>
                <a:rPr lang="zh-CN" altLang="en-US" sz="2400" dirty="0" smtClean="0">
                  <a:solidFill>
                    <a:srgbClr val="C00000"/>
                  </a:solidFill>
                  <a:latin typeface="黑体" panose="02010609060101010101" pitchFamily="49" charset="-122"/>
                  <a:ea typeface="黑体" panose="02010609060101010101" pitchFamily="49" charset="-122"/>
                </a:rPr>
                <a:t>乡镇（基地）</a:t>
              </a:r>
              <a:endParaRPr lang="zh-CN" altLang="en-US" sz="2400" dirty="0">
                <a:solidFill>
                  <a:srgbClr val="C00000"/>
                </a:solidFill>
                <a:latin typeface="黑体" panose="02010609060101010101" pitchFamily="49" charset="-122"/>
                <a:ea typeface="黑体" panose="02010609060101010101" pitchFamily="49" charset="-122"/>
              </a:endParaRPr>
            </a:p>
          </p:txBody>
        </p:sp>
        <p:sp>
          <p:nvSpPr>
            <p:cNvPr id="59" name="下箭头 58"/>
            <p:cNvSpPr/>
            <p:nvPr/>
          </p:nvSpPr>
          <p:spPr>
            <a:xfrm>
              <a:off x="4324327" y="2820974"/>
              <a:ext cx="233173" cy="476268"/>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60" name="下箭头 59"/>
            <p:cNvSpPr/>
            <p:nvPr/>
          </p:nvSpPr>
          <p:spPr>
            <a:xfrm>
              <a:off x="4317990" y="3866865"/>
              <a:ext cx="233173" cy="476268"/>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61" name="文本框 60"/>
            <p:cNvSpPr txBox="1"/>
            <p:nvPr/>
          </p:nvSpPr>
          <p:spPr>
            <a:xfrm>
              <a:off x="6369574" y="1522610"/>
              <a:ext cx="1255533" cy="461665"/>
            </a:xfrm>
            <a:prstGeom prst="rect">
              <a:avLst/>
            </a:prstGeom>
            <a:noFill/>
          </p:spPr>
          <p:txBody>
            <a:bodyPr wrap="square" rtlCol="0">
              <a:spAutoFit/>
            </a:bodyPr>
            <a:lstStyle/>
            <a:p>
              <a:pPr algn="ctr" fontAlgn="auto">
                <a:spcBef>
                  <a:spcPts val="0"/>
                </a:spcBef>
                <a:spcAft>
                  <a:spcPts val="0"/>
                </a:spcAft>
              </a:pPr>
              <a:r>
                <a:rPr lang="zh-CN" altLang="en-US" sz="2400" dirty="0" smtClean="0">
                  <a:solidFill>
                    <a:srgbClr val="C00000"/>
                  </a:solidFill>
                  <a:latin typeface="黑体" panose="02010609060101010101" pitchFamily="49" charset="-122"/>
                  <a:ea typeface="黑体" panose="02010609060101010101" pitchFamily="49" charset="-122"/>
                </a:rPr>
                <a:t>教研级</a:t>
              </a:r>
              <a:endParaRPr lang="zh-CN" altLang="en-US" sz="2400" dirty="0">
                <a:solidFill>
                  <a:srgbClr val="C00000"/>
                </a:solidFill>
                <a:latin typeface="黑体" panose="02010609060101010101" pitchFamily="49" charset="-122"/>
                <a:ea typeface="黑体" panose="02010609060101010101" pitchFamily="49" charset="-122"/>
              </a:endParaRPr>
            </a:p>
          </p:txBody>
        </p:sp>
        <p:sp>
          <p:nvSpPr>
            <p:cNvPr id="62" name="圆角矩形 61"/>
            <p:cNvSpPr/>
            <p:nvPr/>
          </p:nvSpPr>
          <p:spPr>
            <a:xfrm>
              <a:off x="6265641" y="2224663"/>
              <a:ext cx="1549922" cy="57347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r>
                <a:rPr lang="zh-CN" altLang="en-US" sz="1700" b="1" dirty="0" smtClean="0">
                  <a:solidFill>
                    <a:srgbClr val="C00000"/>
                  </a:solidFill>
                </a:rPr>
                <a:t>学校集体教案</a:t>
              </a:r>
              <a:endParaRPr lang="zh-CN" altLang="en-US" sz="1700" b="1" dirty="0">
                <a:solidFill>
                  <a:srgbClr val="C00000"/>
                </a:solidFill>
              </a:endParaRPr>
            </a:p>
          </p:txBody>
        </p:sp>
        <p:sp>
          <p:nvSpPr>
            <p:cNvPr id="63" name="椭圆 62"/>
            <p:cNvSpPr/>
            <p:nvPr/>
          </p:nvSpPr>
          <p:spPr>
            <a:xfrm>
              <a:off x="6176125" y="3219297"/>
              <a:ext cx="1721409" cy="73798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auto">
                <a:spcBef>
                  <a:spcPts val="0"/>
                </a:spcBef>
                <a:spcAft>
                  <a:spcPts val="0"/>
                </a:spcAft>
              </a:pPr>
              <a:r>
                <a:rPr lang="zh-CN" altLang="en-US" sz="1700" b="1" dirty="0" smtClean="0">
                  <a:solidFill>
                    <a:srgbClr val="C00000"/>
                  </a:solidFill>
                </a:rPr>
                <a:t>择优修改提升</a:t>
              </a:r>
              <a:endParaRPr lang="zh-CN" altLang="en-US" sz="1700" b="1" dirty="0">
                <a:solidFill>
                  <a:srgbClr val="C00000"/>
                </a:solidFill>
              </a:endParaRPr>
            </a:p>
          </p:txBody>
        </p:sp>
        <p:sp>
          <p:nvSpPr>
            <p:cNvPr id="64" name="圆角矩形 63"/>
            <p:cNvSpPr/>
            <p:nvPr/>
          </p:nvSpPr>
          <p:spPr>
            <a:xfrm>
              <a:off x="6305761" y="4329430"/>
              <a:ext cx="1549864" cy="57347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fontAlgn="auto">
                <a:spcBef>
                  <a:spcPts val="0"/>
                </a:spcBef>
                <a:spcAft>
                  <a:spcPts val="0"/>
                </a:spcAft>
              </a:pPr>
              <a:r>
                <a:rPr lang="zh-CN" altLang="en-US" b="1" dirty="0" smtClean="0">
                  <a:solidFill>
                    <a:srgbClr val="C00000"/>
                  </a:solidFill>
                </a:rPr>
                <a:t>择优教案</a:t>
              </a:r>
              <a:endParaRPr lang="zh-CN" altLang="en-US" b="1" dirty="0">
                <a:solidFill>
                  <a:srgbClr val="C00000"/>
                </a:solidFill>
              </a:endParaRPr>
            </a:p>
          </p:txBody>
        </p:sp>
        <p:sp>
          <p:nvSpPr>
            <p:cNvPr id="65" name="下箭头 64"/>
            <p:cNvSpPr/>
            <p:nvPr/>
          </p:nvSpPr>
          <p:spPr>
            <a:xfrm>
              <a:off x="6926394" y="2798636"/>
              <a:ext cx="228945" cy="43183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66" name="下箭头 65"/>
            <p:cNvSpPr/>
            <p:nvPr/>
          </p:nvSpPr>
          <p:spPr>
            <a:xfrm>
              <a:off x="6932700" y="3970771"/>
              <a:ext cx="240194" cy="379231"/>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67" name="任意多边形 66"/>
            <p:cNvSpPr/>
            <p:nvPr/>
          </p:nvSpPr>
          <p:spPr>
            <a:xfrm>
              <a:off x="5215874" y="2499847"/>
              <a:ext cx="1050806" cy="2068437"/>
            </a:xfrm>
            <a:custGeom>
              <a:avLst/>
              <a:gdLst>
                <a:gd name="connsiteX0" fmla="*/ 1012968 w 1050806"/>
                <a:gd name="connsiteY0" fmla="*/ 0 h 2068437"/>
                <a:gd name="connsiteX1" fmla="*/ 1050806 w 1050806"/>
                <a:gd name="connsiteY1" fmla="*/ 37838 h 2068437"/>
                <a:gd name="connsiteX2" fmla="*/ 1012968 w 1050806"/>
                <a:gd name="connsiteY2" fmla="*/ 75676 h 2068437"/>
                <a:gd name="connsiteX3" fmla="*/ 1012968 w 1050806"/>
                <a:gd name="connsiteY3" fmla="*/ 56757 h 2068437"/>
                <a:gd name="connsiteX4" fmla="*/ 564889 w 1050806"/>
                <a:gd name="connsiteY4" fmla="*/ 56757 h 2068437"/>
                <a:gd name="connsiteX5" fmla="*/ 564889 w 1050806"/>
                <a:gd name="connsiteY5" fmla="*/ 2068437 h 2068437"/>
                <a:gd name="connsiteX6" fmla="*/ 519170 w 1050806"/>
                <a:gd name="connsiteY6" fmla="*/ 2068437 h 2068437"/>
                <a:gd name="connsiteX7" fmla="*/ 519170 w 1050806"/>
                <a:gd name="connsiteY7" fmla="*/ 2064405 h 2068437"/>
                <a:gd name="connsiteX8" fmla="*/ 0 w 1050806"/>
                <a:gd name="connsiteY8" fmla="*/ 2064405 h 2068437"/>
                <a:gd name="connsiteX9" fmla="*/ 0 w 1050806"/>
                <a:gd name="connsiteY9" fmla="*/ 2018686 h 2068437"/>
                <a:gd name="connsiteX10" fmla="*/ 519170 w 1050806"/>
                <a:gd name="connsiteY10" fmla="*/ 2018686 h 2068437"/>
                <a:gd name="connsiteX11" fmla="*/ 519170 w 1050806"/>
                <a:gd name="connsiteY11" fmla="*/ 56757 h 2068437"/>
                <a:gd name="connsiteX12" fmla="*/ 516091 w 1050806"/>
                <a:gd name="connsiteY12" fmla="*/ 56757 h 2068437"/>
                <a:gd name="connsiteX13" fmla="*/ 516091 w 1050806"/>
                <a:gd name="connsiteY13" fmla="*/ 18919 h 2068437"/>
                <a:gd name="connsiteX14" fmla="*/ 1012968 w 1050806"/>
                <a:gd name="connsiteY14" fmla="*/ 18919 h 206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0806" h="2068437">
                  <a:moveTo>
                    <a:pt x="1012968" y="0"/>
                  </a:moveTo>
                  <a:lnTo>
                    <a:pt x="1050806" y="37838"/>
                  </a:lnTo>
                  <a:lnTo>
                    <a:pt x="1012968" y="75676"/>
                  </a:lnTo>
                  <a:lnTo>
                    <a:pt x="1012968" y="56757"/>
                  </a:lnTo>
                  <a:lnTo>
                    <a:pt x="564889" y="56757"/>
                  </a:lnTo>
                  <a:lnTo>
                    <a:pt x="564889" y="2068437"/>
                  </a:lnTo>
                  <a:lnTo>
                    <a:pt x="519170" y="2068437"/>
                  </a:lnTo>
                  <a:lnTo>
                    <a:pt x="519170" y="2064405"/>
                  </a:lnTo>
                  <a:lnTo>
                    <a:pt x="0" y="2064405"/>
                  </a:lnTo>
                  <a:lnTo>
                    <a:pt x="0" y="2018686"/>
                  </a:lnTo>
                  <a:lnTo>
                    <a:pt x="519170" y="2018686"/>
                  </a:lnTo>
                  <a:lnTo>
                    <a:pt x="519170" y="56757"/>
                  </a:lnTo>
                  <a:lnTo>
                    <a:pt x="516091" y="56757"/>
                  </a:lnTo>
                  <a:lnTo>
                    <a:pt x="516091" y="18919"/>
                  </a:lnTo>
                  <a:lnTo>
                    <a:pt x="1012968" y="18919"/>
                  </a:lnTo>
                  <a:close/>
                </a:path>
              </a:pathLst>
            </a:custGeom>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up)">
                                      <p:cBhvr>
                                        <p:cTn id="16" dur="500"/>
                                        <p:tgtEl>
                                          <p:spTgt spid="45"/>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p:cTn id="20" dur="500" fill="hold"/>
                                        <p:tgtEl>
                                          <p:spTgt spid="46"/>
                                        </p:tgtEl>
                                        <p:attrNameLst>
                                          <p:attrName>ppt_w</p:attrName>
                                        </p:attrNameLst>
                                      </p:cBhvr>
                                      <p:tavLst>
                                        <p:tav tm="0">
                                          <p:val>
                                            <p:fltVal val="0"/>
                                          </p:val>
                                        </p:tav>
                                        <p:tav tm="100000">
                                          <p:val>
                                            <p:strVal val="#ppt_w"/>
                                          </p:val>
                                        </p:tav>
                                      </p:tavLst>
                                    </p:anim>
                                    <p:anim calcmode="lin" valueType="num">
                                      <p:cBhvr>
                                        <p:cTn id="21" dur="500" fill="hold"/>
                                        <p:tgtEl>
                                          <p:spTgt spid="46"/>
                                        </p:tgtEl>
                                        <p:attrNameLst>
                                          <p:attrName>ppt_h</p:attrName>
                                        </p:attrNameLst>
                                      </p:cBhvr>
                                      <p:tavLst>
                                        <p:tav tm="0">
                                          <p:val>
                                            <p:fltVal val="0"/>
                                          </p:val>
                                        </p:tav>
                                        <p:tav tm="100000">
                                          <p:val>
                                            <p:strVal val="#ppt_h"/>
                                          </p:val>
                                        </p:tav>
                                      </p:tavLst>
                                    </p:anim>
                                    <p:animEffect transition="in" filter="fade">
                                      <p:cBhvr>
                                        <p:cTn id="22" dur="500"/>
                                        <p:tgtEl>
                                          <p:spTgt spid="46"/>
                                        </p:tgtEl>
                                      </p:cBhvr>
                                    </p:animEffect>
                                  </p:child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ipe(up)">
                                      <p:cBhvr>
                                        <p:cTn id="2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2691" y="793039"/>
            <a:ext cx="2452916" cy="584775"/>
          </a:xfrm>
          <a:prstGeom prst="rect">
            <a:avLst/>
          </a:prstGeom>
        </p:spPr>
        <p:txBody>
          <a:bodyPr wrap="none">
            <a:spAutoFit/>
          </a:bodyPr>
          <a:lstStyle/>
          <a:p>
            <a:pPr fontAlgn="auto">
              <a:spcBef>
                <a:spcPts val="0"/>
              </a:spcBef>
              <a:spcAft>
                <a:spcPts val="0"/>
              </a:spcAft>
            </a:pPr>
            <a:r>
              <a:rPr lang="en-US" altLang="zh-CN" sz="3200" b="1" i="1" dirty="0" smtClean="0">
                <a:solidFill>
                  <a:prstClr val="white"/>
                </a:solidFill>
                <a:latin typeface="黑体" panose="02010609060101010101" pitchFamily="49" charset="-122"/>
                <a:ea typeface="黑体" panose="02010609060101010101" pitchFamily="49" charset="-122"/>
                <a:cs typeface="Times New Roman" panose="02020603050405020304" pitchFamily="18" charset="0"/>
              </a:rPr>
              <a:t>2. </a:t>
            </a:r>
            <a:r>
              <a:rPr lang="zh-CN" altLang="en-US" sz="3200" b="1" dirty="0" smtClean="0">
                <a:solidFill>
                  <a:prstClr val="white"/>
                </a:solidFill>
                <a:latin typeface="黑体" panose="02010609060101010101" pitchFamily="49" charset="-122"/>
                <a:ea typeface="黑体" panose="02010609060101010101" pitchFamily="49" charset="-122"/>
                <a:cs typeface="Times New Roman" panose="02020603050405020304" pitchFamily="18" charset="0"/>
              </a:rPr>
              <a:t>网络备课</a:t>
            </a:r>
            <a:endParaRPr lang="zh-CN" altLang="en-US" sz="3200" b="1" dirty="0">
              <a:solidFill>
                <a:prstClr val="white"/>
              </a:solidFill>
              <a:latin typeface="黑体" panose="02010609060101010101" pitchFamily="49" charset="-122"/>
              <a:ea typeface="黑体" panose="02010609060101010101" pitchFamily="49" charset="-122"/>
              <a:cs typeface="Times New Roman" panose="02020603050405020304" pitchFamily="18" charset="0"/>
            </a:endParaRPr>
          </a:p>
        </p:txBody>
      </p:sp>
      <p:grpSp>
        <p:nvGrpSpPr>
          <p:cNvPr id="38" name="组合 37"/>
          <p:cNvGrpSpPr/>
          <p:nvPr/>
        </p:nvGrpSpPr>
        <p:grpSpPr>
          <a:xfrm>
            <a:off x="1399116" y="1901973"/>
            <a:ext cx="1328468" cy="1790133"/>
            <a:chOff x="1399116" y="1901973"/>
            <a:chExt cx="1328468" cy="1790133"/>
          </a:xfrm>
        </p:grpSpPr>
        <p:sp>
          <p:nvSpPr>
            <p:cNvPr id="8" name="椭圆 7"/>
            <p:cNvSpPr/>
            <p:nvPr/>
          </p:nvSpPr>
          <p:spPr>
            <a:xfrm>
              <a:off x="1399116" y="2363638"/>
              <a:ext cx="1328468" cy="1328468"/>
            </a:xfrm>
            <a:prstGeom prst="ellipse">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r>
                <a:rPr lang="zh-CN" altLang="zh-CN" sz="2800">
                  <a:solidFill>
                    <a:prstClr val="black"/>
                  </a:solidFill>
                  <a:latin typeface="黑体" panose="02010609060101010101" pitchFamily="49" charset="-122"/>
                  <a:ea typeface="黑体" panose="02010609060101010101" pitchFamily="49" charset="-122"/>
                </a:rPr>
                <a:t>校内齐备</a:t>
              </a:r>
              <a:endParaRPr lang="zh-CN" altLang="en-US" sz="2800">
                <a:solidFill>
                  <a:prstClr val="black"/>
                </a:solidFill>
                <a:latin typeface="黑体" panose="02010609060101010101" pitchFamily="49" charset="-122"/>
                <a:ea typeface="黑体" panose="02010609060101010101" pitchFamily="49" charset="-122"/>
              </a:endParaRPr>
            </a:p>
          </p:txBody>
        </p:sp>
        <p:sp>
          <p:nvSpPr>
            <p:cNvPr id="12" name="文本框 11"/>
            <p:cNvSpPr txBox="1"/>
            <p:nvPr/>
          </p:nvSpPr>
          <p:spPr>
            <a:xfrm>
              <a:off x="1501125" y="1901973"/>
              <a:ext cx="1088435" cy="461665"/>
            </a:xfrm>
            <a:prstGeom prst="rect">
              <a:avLst/>
            </a:prstGeom>
            <a:noFill/>
          </p:spPr>
          <p:txBody>
            <a:bodyPr wrap="square" rtlCol="0">
              <a:spAutoFit/>
            </a:bodyPr>
            <a:lstStyle/>
            <a:p>
              <a:pPr algn="ctr" fontAlgn="auto">
                <a:spcBef>
                  <a:spcPts val="0"/>
                </a:spcBef>
                <a:spcAft>
                  <a:spcPts val="0"/>
                </a:spcAft>
              </a:pPr>
              <a:r>
                <a:rPr lang="zh-CN" altLang="en-US" sz="2400" b="1" dirty="0" smtClean="0">
                  <a:solidFill>
                    <a:srgbClr val="FFFF00"/>
                  </a:solidFill>
                  <a:latin typeface="黑体" panose="02010609060101010101" pitchFamily="49" charset="-122"/>
                  <a:ea typeface="黑体" panose="02010609060101010101" pitchFamily="49" charset="-122"/>
                </a:rPr>
                <a:t>学校</a:t>
              </a:r>
              <a:endParaRPr lang="zh-CN" altLang="en-US" sz="2400" b="1" dirty="0">
                <a:solidFill>
                  <a:srgbClr val="FFFF00"/>
                </a:solidFill>
                <a:latin typeface="黑体" panose="02010609060101010101" pitchFamily="49" charset="-122"/>
                <a:ea typeface="黑体" panose="02010609060101010101" pitchFamily="49" charset="-122"/>
              </a:endParaRPr>
            </a:p>
          </p:txBody>
        </p:sp>
      </p:grpSp>
      <p:sp>
        <p:nvSpPr>
          <p:cNvPr id="24" name="文本框 23"/>
          <p:cNvSpPr txBox="1"/>
          <p:nvPr/>
        </p:nvSpPr>
        <p:spPr>
          <a:xfrm>
            <a:off x="7134302" y="702569"/>
            <a:ext cx="1088435" cy="461665"/>
          </a:xfrm>
          <a:prstGeom prst="rect">
            <a:avLst/>
          </a:prstGeom>
          <a:noFill/>
        </p:spPr>
        <p:txBody>
          <a:bodyPr wrap="square" rtlCol="0">
            <a:spAutoFit/>
          </a:bodyPr>
          <a:lstStyle/>
          <a:p>
            <a:pPr algn="ctr" fontAlgn="auto">
              <a:spcBef>
                <a:spcPts val="0"/>
              </a:spcBef>
              <a:spcAft>
                <a:spcPts val="0"/>
              </a:spcAft>
            </a:pPr>
            <a:r>
              <a:rPr lang="zh-CN" altLang="en-US" sz="2400" b="1" dirty="0" smtClean="0">
                <a:solidFill>
                  <a:srgbClr val="FFFF00"/>
                </a:solidFill>
                <a:latin typeface="黑体" panose="02010609060101010101" pitchFamily="49" charset="-122"/>
                <a:ea typeface="黑体" panose="02010609060101010101" pitchFamily="49" charset="-122"/>
              </a:rPr>
              <a:t>镇乡</a:t>
            </a:r>
            <a:endParaRPr lang="zh-CN" altLang="en-US" sz="2400" b="1" dirty="0">
              <a:solidFill>
                <a:srgbClr val="FFFF00"/>
              </a:solidFill>
              <a:latin typeface="黑体" panose="02010609060101010101" pitchFamily="49" charset="-122"/>
              <a:ea typeface="黑体" panose="02010609060101010101" pitchFamily="49" charset="-122"/>
            </a:endParaRPr>
          </a:p>
        </p:txBody>
      </p:sp>
      <p:sp>
        <p:nvSpPr>
          <p:cNvPr id="22" name="椭圆 21"/>
          <p:cNvSpPr/>
          <p:nvPr/>
        </p:nvSpPr>
        <p:spPr>
          <a:xfrm>
            <a:off x="6961776" y="1146981"/>
            <a:ext cx="1328468" cy="1328468"/>
          </a:xfrm>
          <a:prstGeom prst="ellipse">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r>
              <a:rPr lang="zh-CN" altLang="en-US" sz="2800" dirty="0" smtClean="0">
                <a:solidFill>
                  <a:prstClr val="black"/>
                </a:solidFill>
                <a:latin typeface="黑体" panose="02010609060101010101" pitchFamily="49" charset="-122"/>
                <a:ea typeface="黑体" panose="02010609060101010101" pitchFamily="49" charset="-122"/>
              </a:rPr>
              <a:t>校际协备</a:t>
            </a:r>
            <a:endParaRPr lang="zh-CN" altLang="en-US" sz="2800" dirty="0">
              <a:solidFill>
                <a:prstClr val="black"/>
              </a:solidFill>
              <a:latin typeface="黑体" panose="02010609060101010101" pitchFamily="49" charset="-122"/>
              <a:ea typeface="黑体" panose="02010609060101010101" pitchFamily="49" charset="-122"/>
            </a:endParaRPr>
          </a:p>
        </p:txBody>
      </p:sp>
      <p:grpSp>
        <p:nvGrpSpPr>
          <p:cNvPr id="2" name="组合 1"/>
          <p:cNvGrpSpPr/>
          <p:nvPr/>
        </p:nvGrpSpPr>
        <p:grpSpPr>
          <a:xfrm>
            <a:off x="4580885" y="3902636"/>
            <a:ext cx="1328468" cy="1805637"/>
            <a:chOff x="4580885" y="3902636"/>
            <a:chExt cx="1328468" cy="1805637"/>
          </a:xfrm>
        </p:grpSpPr>
        <p:sp>
          <p:nvSpPr>
            <p:cNvPr id="25" name="文本框 24"/>
            <p:cNvSpPr txBox="1"/>
            <p:nvPr/>
          </p:nvSpPr>
          <p:spPr>
            <a:xfrm>
              <a:off x="4700901" y="3902636"/>
              <a:ext cx="1088435" cy="461665"/>
            </a:xfrm>
            <a:prstGeom prst="rect">
              <a:avLst/>
            </a:prstGeom>
            <a:noFill/>
          </p:spPr>
          <p:txBody>
            <a:bodyPr wrap="square" rtlCol="0">
              <a:spAutoFit/>
            </a:bodyPr>
            <a:lstStyle/>
            <a:p>
              <a:pPr algn="ctr" fontAlgn="auto">
                <a:spcBef>
                  <a:spcPts val="0"/>
                </a:spcBef>
                <a:spcAft>
                  <a:spcPts val="0"/>
                </a:spcAft>
              </a:pPr>
              <a:r>
                <a:rPr lang="zh-CN" altLang="en-US" sz="2400" b="1" dirty="0" smtClean="0">
                  <a:solidFill>
                    <a:srgbClr val="FFFF00"/>
                  </a:solidFill>
                  <a:latin typeface="黑体" panose="02010609060101010101" pitchFamily="49" charset="-122"/>
                  <a:ea typeface="黑体" panose="02010609060101010101" pitchFamily="49" charset="-122"/>
                </a:rPr>
                <a:t>区域</a:t>
              </a:r>
              <a:endParaRPr lang="zh-CN" altLang="en-US" sz="2400" b="1" dirty="0">
                <a:solidFill>
                  <a:srgbClr val="FFFF00"/>
                </a:solidFill>
                <a:latin typeface="黑体" panose="02010609060101010101" pitchFamily="49" charset="-122"/>
                <a:ea typeface="黑体" panose="02010609060101010101" pitchFamily="49" charset="-122"/>
              </a:endParaRPr>
            </a:p>
          </p:txBody>
        </p:sp>
        <p:sp>
          <p:nvSpPr>
            <p:cNvPr id="23" name="椭圆 22"/>
            <p:cNvSpPr/>
            <p:nvPr/>
          </p:nvSpPr>
          <p:spPr>
            <a:xfrm>
              <a:off x="4580885" y="4379805"/>
              <a:ext cx="1328468" cy="1328468"/>
            </a:xfrm>
            <a:prstGeom prst="ellipse">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r>
                <a:rPr lang="zh-CN" altLang="en-US" sz="2800" dirty="0" smtClean="0">
                  <a:solidFill>
                    <a:prstClr val="black"/>
                  </a:solidFill>
                  <a:latin typeface="黑体" panose="02010609060101010101" pitchFamily="49" charset="-122"/>
                  <a:ea typeface="黑体" panose="02010609060101010101" pitchFamily="49" charset="-122"/>
                </a:rPr>
                <a:t>专家领备</a:t>
              </a:r>
              <a:endParaRPr lang="zh-CN" altLang="en-US" sz="2800" dirty="0">
                <a:solidFill>
                  <a:prstClr val="black"/>
                </a:solidFill>
                <a:latin typeface="黑体" panose="02010609060101010101" pitchFamily="49" charset="-122"/>
                <a:ea typeface="黑体" panose="02010609060101010101" pitchFamily="49" charset="-122"/>
              </a:endParaRPr>
            </a:p>
          </p:txBody>
        </p:sp>
      </p:grpSp>
      <p:grpSp>
        <p:nvGrpSpPr>
          <p:cNvPr id="39" name="组合 38"/>
          <p:cNvGrpSpPr/>
          <p:nvPr/>
        </p:nvGrpSpPr>
        <p:grpSpPr>
          <a:xfrm>
            <a:off x="2664983" y="2346212"/>
            <a:ext cx="4393203" cy="524522"/>
            <a:chOff x="2664983" y="2346212"/>
            <a:chExt cx="4393203" cy="524522"/>
          </a:xfrm>
        </p:grpSpPr>
        <p:sp>
          <p:nvSpPr>
            <p:cNvPr id="15" name="右箭头 14"/>
            <p:cNvSpPr/>
            <p:nvPr/>
          </p:nvSpPr>
          <p:spPr>
            <a:xfrm rot="20749392">
              <a:off x="2664983" y="2346212"/>
              <a:ext cx="4393203" cy="169171"/>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35" name="文本框 34"/>
            <p:cNvSpPr txBox="1"/>
            <p:nvPr/>
          </p:nvSpPr>
          <p:spPr>
            <a:xfrm rot="20693737">
              <a:off x="4225007" y="2409069"/>
              <a:ext cx="2540726" cy="461665"/>
            </a:xfrm>
            <a:prstGeom prst="rect">
              <a:avLst/>
            </a:prstGeom>
            <a:noFill/>
          </p:spPr>
          <p:txBody>
            <a:bodyPr wrap="square" rtlCol="0">
              <a:spAutoFit/>
            </a:bodyPr>
            <a:lstStyle/>
            <a:p>
              <a:pPr fontAlgn="auto">
                <a:spcBef>
                  <a:spcPts val="0"/>
                </a:spcBef>
                <a:spcAft>
                  <a:spcPts val="0"/>
                </a:spcAft>
              </a:pPr>
              <a:r>
                <a:rPr lang="zh-CN" altLang="en-US" sz="2400" b="1" dirty="0" smtClean="0">
                  <a:solidFill>
                    <a:prstClr val="white"/>
                  </a:solidFill>
                  <a:latin typeface="Calibri" panose="020F0502020204030204"/>
                  <a:ea typeface="宋体" panose="02010600030101010101" pitchFamily="2" charset="-122"/>
                </a:rPr>
                <a:t>集体教案</a:t>
              </a:r>
              <a:endParaRPr lang="zh-CN" altLang="en-US" sz="2400" b="1" dirty="0">
                <a:solidFill>
                  <a:prstClr val="white"/>
                </a:solidFill>
                <a:latin typeface="Calibri" panose="020F0502020204030204"/>
                <a:ea typeface="宋体" panose="02010600030101010101" pitchFamily="2" charset="-122"/>
              </a:endParaRPr>
            </a:p>
          </p:txBody>
        </p:sp>
      </p:grpSp>
      <p:grpSp>
        <p:nvGrpSpPr>
          <p:cNvPr id="42" name="组合 41"/>
          <p:cNvGrpSpPr/>
          <p:nvPr/>
        </p:nvGrpSpPr>
        <p:grpSpPr>
          <a:xfrm>
            <a:off x="6459046" y="1446133"/>
            <a:ext cx="530755" cy="3321595"/>
            <a:chOff x="6459046" y="1446133"/>
            <a:chExt cx="530755" cy="3321595"/>
          </a:xfrm>
        </p:grpSpPr>
        <p:sp>
          <p:nvSpPr>
            <p:cNvPr id="26" name="右箭头 25"/>
            <p:cNvSpPr/>
            <p:nvPr/>
          </p:nvSpPr>
          <p:spPr>
            <a:xfrm rot="7624332">
              <a:off x="5249967" y="3401913"/>
              <a:ext cx="2574894" cy="156736"/>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36" name="文本框 35"/>
            <p:cNvSpPr txBox="1"/>
            <p:nvPr/>
          </p:nvSpPr>
          <p:spPr>
            <a:xfrm rot="18448836">
              <a:off x="5488606" y="2485663"/>
              <a:ext cx="2540726" cy="461665"/>
            </a:xfrm>
            <a:prstGeom prst="rect">
              <a:avLst/>
            </a:prstGeom>
            <a:noFill/>
          </p:spPr>
          <p:txBody>
            <a:bodyPr wrap="square" rtlCol="0">
              <a:spAutoFit/>
            </a:bodyPr>
            <a:lstStyle/>
            <a:p>
              <a:pPr fontAlgn="auto">
                <a:spcBef>
                  <a:spcPts val="0"/>
                </a:spcBef>
                <a:spcAft>
                  <a:spcPts val="0"/>
                </a:spcAft>
              </a:pPr>
              <a:r>
                <a:rPr lang="zh-CN" altLang="en-US" sz="2400" b="1" dirty="0" smtClean="0">
                  <a:solidFill>
                    <a:prstClr val="white"/>
                  </a:solidFill>
                  <a:latin typeface="Calibri" panose="020F0502020204030204"/>
                  <a:ea typeface="宋体" panose="02010600030101010101" pitchFamily="2" charset="-122"/>
                </a:rPr>
                <a:t>择优教案</a:t>
              </a:r>
              <a:endParaRPr lang="zh-CN" altLang="en-US" sz="2400" b="1" dirty="0">
                <a:solidFill>
                  <a:prstClr val="white"/>
                </a:solidFill>
                <a:latin typeface="Calibri" panose="020F0502020204030204"/>
                <a:ea typeface="宋体" panose="02010600030101010101" pitchFamily="2" charset="-122"/>
              </a:endParaRPr>
            </a:p>
          </p:txBody>
        </p:sp>
      </p:grpSp>
      <p:sp>
        <p:nvSpPr>
          <p:cNvPr id="27" name="矩形 26"/>
          <p:cNvSpPr/>
          <p:nvPr/>
        </p:nvSpPr>
        <p:spPr>
          <a:xfrm>
            <a:off x="2691569" y="33842"/>
            <a:ext cx="5685172" cy="4330459"/>
          </a:xfrm>
          <a:prstGeom prst="rect">
            <a:avLst/>
          </a:prstGeom>
          <a:solidFill>
            <a:schemeClr val="bg1"/>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nvGrpSpPr>
          <p:cNvPr id="28" name="组合 27"/>
          <p:cNvGrpSpPr/>
          <p:nvPr/>
        </p:nvGrpSpPr>
        <p:grpSpPr>
          <a:xfrm>
            <a:off x="3200985" y="230270"/>
            <a:ext cx="4716788" cy="4033158"/>
            <a:chOff x="3394048" y="1517486"/>
            <a:chExt cx="4716788" cy="4033158"/>
          </a:xfrm>
        </p:grpSpPr>
        <p:sp>
          <p:nvSpPr>
            <p:cNvPr id="30" name="圆角矩形 29"/>
            <p:cNvSpPr/>
            <p:nvPr/>
          </p:nvSpPr>
          <p:spPr>
            <a:xfrm>
              <a:off x="3394048" y="1517486"/>
              <a:ext cx="2102631" cy="4033158"/>
            </a:xfrm>
            <a:prstGeom prst="roundRect">
              <a:avLst/>
            </a:prstGeom>
            <a:solidFill>
              <a:srgbClr val="92D050">
                <a:alpha val="30980"/>
              </a:srgbClr>
            </a:solidFill>
          </p:spPr>
          <p:style>
            <a:lnRef idx="1">
              <a:schemeClr val="accent5"/>
            </a:lnRef>
            <a:fillRef idx="2">
              <a:schemeClr val="accent5"/>
            </a:fillRef>
            <a:effectRef idx="1">
              <a:schemeClr val="accent5"/>
            </a:effectRef>
            <a:fontRef idx="minor">
              <a:schemeClr val="dk1"/>
            </a:fontRef>
          </p:style>
          <p:txBody>
            <a:bodyPr rtlCol="0" anchor="ctr"/>
            <a:lstStyle/>
            <a:p>
              <a:pPr algn="ctr" fontAlgn="auto">
                <a:spcBef>
                  <a:spcPts val="0"/>
                </a:spcBef>
                <a:spcAft>
                  <a:spcPts val="0"/>
                </a:spcAft>
              </a:pPr>
              <a:endParaRPr lang="zh-CN" altLang="en-US">
                <a:solidFill>
                  <a:prstClr val="black"/>
                </a:solidFill>
              </a:endParaRPr>
            </a:p>
          </p:txBody>
        </p:sp>
        <p:sp>
          <p:nvSpPr>
            <p:cNvPr id="31" name="圆角矩形 30"/>
            <p:cNvSpPr/>
            <p:nvPr/>
          </p:nvSpPr>
          <p:spPr>
            <a:xfrm>
              <a:off x="6008205" y="1517486"/>
              <a:ext cx="2102631" cy="4033158"/>
            </a:xfrm>
            <a:prstGeom prst="roundRect">
              <a:avLst/>
            </a:prstGeom>
            <a:solidFill>
              <a:srgbClr val="92D050">
                <a:alpha val="30980"/>
              </a:srgbClr>
            </a:solidFill>
          </p:spPr>
          <p:style>
            <a:lnRef idx="1">
              <a:schemeClr val="accent5"/>
            </a:lnRef>
            <a:fillRef idx="2">
              <a:schemeClr val="accent5"/>
            </a:fillRef>
            <a:effectRef idx="1">
              <a:schemeClr val="accent5"/>
            </a:effectRef>
            <a:fontRef idx="minor">
              <a:schemeClr val="dk1"/>
            </a:fontRef>
          </p:style>
          <p:txBody>
            <a:bodyPr rtlCol="0" anchor="ctr"/>
            <a:lstStyle/>
            <a:p>
              <a:pPr algn="ctr" fontAlgn="auto">
                <a:spcBef>
                  <a:spcPts val="0"/>
                </a:spcBef>
                <a:spcAft>
                  <a:spcPts val="0"/>
                </a:spcAft>
              </a:pPr>
              <a:endParaRPr lang="zh-CN" altLang="en-US">
                <a:solidFill>
                  <a:prstClr val="black"/>
                </a:solidFill>
              </a:endParaRPr>
            </a:p>
          </p:txBody>
        </p:sp>
        <p:sp>
          <p:nvSpPr>
            <p:cNvPr id="44" name="文本框 43"/>
            <p:cNvSpPr txBox="1"/>
            <p:nvPr/>
          </p:nvSpPr>
          <p:spPr>
            <a:xfrm>
              <a:off x="3918935" y="5101825"/>
              <a:ext cx="1488265" cy="369332"/>
            </a:xfrm>
            <a:prstGeom prst="rect">
              <a:avLst/>
            </a:prstGeom>
            <a:noFill/>
          </p:spPr>
          <p:txBody>
            <a:bodyPr wrap="square" rtlCol="0">
              <a:spAutoFit/>
            </a:bodyPr>
            <a:lstStyle/>
            <a:p>
              <a:pPr fontAlgn="auto">
                <a:spcBef>
                  <a:spcPts val="0"/>
                </a:spcBef>
                <a:spcAft>
                  <a:spcPts val="0"/>
                </a:spcAft>
              </a:pPr>
              <a:r>
                <a:rPr lang="zh-CN" altLang="en-US" b="1" dirty="0" smtClean="0">
                  <a:solidFill>
                    <a:prstClr val="black"/>
                  </a:solidFill>
                  <a:latin typeface="黑体" panose="02010609060101010101" pitchFamily="49" charset="-122"/>
                  <a:ea typeface="黑体" panose="02010609060101010101" pitchFamily="49" charset="-122"/>
                </a:rPr>
                <a:t>组织管理</a:t>
              </a:r>
              <a:endParaRPr lang="zh-CN" altLang="en-US" b="1" dirty="0">
                <a:solidFill>
                  <a:prstClr val="black"/>
                </a:solidFill>
                <a:latin typeface="黑体" panose="02010609060101010101" pitchFamily="49" charset="-122"/>
                <a:ea typeface="黑体" panose="02010609060101010101" pitchFamily="49" charset="-122"/>
              </a:endParaRPr>
            </a:p>
          </p:txBody>
        </p:sp>
        <p:sp>
          <p:nvSpPr>
            <p:cNvPr id="45" name="文本框 44"/>
            <p:cNvSpPr txBox="1"/>
            <p:nvPr/>
          </p:nvSpPr>
          <p:spPr>
            <a:xfrm>
              <a:off x="6531490" y="5113929"/>
              <a:ext cx="1488265" cy="369332"/>
            </a:xfrm>
            <a:prstGeom prst="rect">
              <a:avLst/>
            </a:prstGeom>
            <a:noFill/>
          </p:spPr>
          <p:txBody>
            <a:bodyPr wrap="square" rtlCol="0">
              <a:spAutoFit/>
            </a:bodyPr>
            <a:lstStyle/>
            <a:p>
              <a:pPr fontAlgn="auto">
                <a:spcBef>
                  <a:spcPts val="0"/>
                </a:spcBef>
                <a:spcAft>
                  <a:spcPts val="0"/>
                </a:spcAft>
              </a:pPr>
              <a:r>
                <a:rPr lang="zh-CN" altLang="en-US" b="1" dirty="0" smtClean="0">
                  <a:solidFill>
                    <a:prstClr val="black"/>
                  </a:solidFill>
                  <a:latin typeface="黑体" panose="02010609060101010101" pitchFamily="49" charset="-122"/>
                  <a:ea typeface="黑体" panose="02010609060101010101" pitchFamily="49" charset="-122"/>
                </a:rPr>
                <a:t>操作实施</a:t>
              </a:r>
              <a:endParaRPr lang="zh-CN" altLang="en-US" b="1" dirty="0">
                <a:solidFill>
                  <a:prstClr val="black"/>
                </a:solidFill>
                <a:latin typeface="黑体" panose="02010609060101010101" pitchFamily="49" charset="-122"/>
                <a:ea typeface="黑体" panose="02010609060101010101" pitchFamily="49" charset="-122"/>
              </a:endParaRPr>
            </a:p>
          </p:txBody>
        </p:sp>
      </p:grpSp>
      <p:grpSp>
        <p:nvGrpSpPr>
          <p:cNvPr id="46" name="组合 45"/>
          <p:cNvGrpSpPr/>
          <p:nvPr/>
        </p:nvGrpSpPr>
        <p:grpSpPr>
          <a:xfrm>
            <a:off x="3382934" y="348906"/>
            <a:ext cx="4321471" cy="3391175"/>
            <a:chOff x="3576063" y="1522610"/>
            <a:chExt cx="4321471" cy="3391175"/>
          </a:xfrm>
        </p:grpSpPr>
        <p:sp>
          <p:nvSpPr>
            <p:cNvPr id="47" name="圆角矩形 46"/>
            <p:cNvSpPr/>
            <p:nvPr/>
          </p:nvSpPr>
          <p:spPr>
            <a:xfrm>
              <a:off x="3665952" y="2240821"/>
              <a:ext cx="1621513" cy="57347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zh-CN" altLang="en-US" b="1" dirty="0" smtClean="0">
                  <a:solidFill>
                    <a:srgbClr val="C00000"/>
                  </a:solidFill>
                </a:rPr>
                <a:t>成立专家团队</a:t>
              </a:r>
              <a:endParaRPr lang="zh-CN" altLang="en-US" b="1" dirty="0">
                <a:solidFill>
                  <a:srgbClr val="C00000"/>
                </a:solidFill>
              </a:endParaRPr>
            </a:p>
          </p:txBody>
        </p:sp>
        <p:sp>
          <p:nvSpPr>
            <p:cNvPr id="48" name="圆角矩形 47"/>
            <p:cNvSpPr/>
            <p:nvPr/>
          </p:nvSpPr>
          <p:spPr>
            <a:xfrm>
              <a:off x="3666011" y="3290565"/>
              <a:ext cx="1549864" cy="57347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zh-CN" altLang="en-US" sz="1700" b="1" dirty="0" smtClean="0">
                  <a:solidFill>
                    <a:srgbClr val="C00000"/>
                  </a:solidFill>
                </a:rPr>
                <a:t>制定指导计划</a:t>
              </a:r>
              <a:endParaRPr lang="zh-CN" altLang="en-US" sz="1700" b="1" dirty="0">
                <a:solidFill>
                  <a:srgbClr val="C00000"/>
                </a:solidFill>
              </a:endParaRPr>
            </a:p>
          </p:txBody>
        </p:sp>
        <p:sp>
          <p:nvSpPr>
            <p:cNvPr id="49" name="圆角矩形 48"/>
            <p:cNvSpPr/>
            <p:nvPr/>
          </p:nvSpPr>
          <p:spPr>
            <a:xfrm>
              <a:off x="3666011" y="4340309"/>
              <a:ext cx="1549864" cy="57347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zh-CN" altLang="en-US" sz="1700" b="1" dirty="0" smtClean="0">
                  <a:solidFill>
                    <a:srgbClr val="C00000"/>
                  </a:solidFill>
                </a:rPr>
                <a:t>分配指导任务</a:t>
              </a:r>
              <a:endParaRPr lang="zh-CN" altLang="en-US" sz="1700" b="1" dirty="0">
                <a:solidFill>
                  <a:srgbClr val="C00000"/>
                </a:solidFill>
              </a:endParaRPr>
            </a:p>
          </p:txBody>
        </p:sp>
        <p:sp>
          <p:nvSpPr>
            <p:cNvPr id="50" name="文本框 49"/>
            <p:cNvSpPr txBox="1"/>
            <p:nvPr/>
          </p:nvSpPr>
          <p:spPr>
            <a:xfrm>
              <a:off x="3576063" y="1527427"/>
              <a:ext cx="1761551" cy="461665"/>
            </a:xfrm>
            <a:prstGeom prst="rect">
              <a:avLst/>
            </a:prstGeom>
            <a:noFill/>
          </p:spPr>
          <p:txBody>
            <a:bodyPr wrap="square" rtlCol="0">
              <a:spAutoFit/>
            </a:bodyPr>
            <a:lstStyle/>
            <a:p>
              <a:pPr algn="ctr" fontAlgn="auto">
                <a:spcBef>
                  <a:spcPts val="0"/>
                </a:spcBef>
                <a:spcAft>
                  <a:spcPts val="0"/>
                </a:spcAft>
              </a:pPr>
              <a:r>
                <a:rPr lang="zh-CN" altLang="en-US" sz="2400" dirty="0" smtClean="0">
                  <a:solidFill>
                    <a:srgbClr val="C00000"/>
                  </a:solidFill>
                  <a:latin typeface="黑体" panose="02010609060101010101" pitchFamily="49" charset="-122"/>
                  <a:ea typeface="黑体" panose="02010609060101010101" pitchFamily="49" charset="-122"/>
                </a:rPr>
                <a:t>区域</a:t>
              </a:r>
              <a:endParaRPr lang="zh-CN" altLang="en-US" sz="2400" dirty="0">
                <a:solidFill>
                  <a:srgbClr val="C00000"/>
                </a:solidFill>
                <a:latin typeface="黑体" panose="02010609060101010101" pitchFamily="49" charset="-122"/>
                <a:ea typeface="黑体" panose="02010609060101010101" pitchFamily="49" charset="-122"/>
              </a:endParaRPr>
            </a:p>
          </p:txBody>
        </p:sp>
        <p:sp>
          <p:nvSpPr>
            <p:cNvPr id="51" name="下箭头 50"/>
            <p:cNvSpPr/>
            <p:nvPr/>
          </p:nvSpPr>
          <p:spPr>
            <a:xfrm>
              <a:off x="4324327" y="2820974"/>
              <a:ext cx="233173" cy="476268"/>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52" name="下箭头 51"/>
            <p:cNvSpPr/>
            <p:nvPr/>
          </p:nvSpPr>
          <p:spPr>
            <a:xfrm>
              <a:off x="4317990" y="3866865"/>
              <a:ext cx="233173" cy="476268"/>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53" name="文本框 52"/>
            <p:cNvSpPr txBox="1"/>
            <p:nvPr/>
          </p:nvSpPr>
          <p:spPr>
            <a:xfrm>
              <a:off x="6369574" y="1522610"/>
              <a:ext cx="1406049" cy="461665"/>
            </a:xfrm>
            <a:prstGeom prst="rect">
              <a:avLst/>
            </a:prstGeom>
            <a:noFill/>
          </p:spPr>
          <p:txBody>
            <a:bodyPr wrap="square" rtlCol="0">
              <a:spAutoFit/>
            </a:bodyPr>
            <a:lstStyle/>
            <a:p>
              <a:pPr algn="ctr" fontAlgn="auto">
                <a:spcBef>
                  <a:spcPts val="0"/>
                </a:spcBef>
                <a:spcAft>
                  <a:spcPts val="0"/>
                </a:spcAft>
              </a:pPr>
              <a:r>
                <a:rPr lang="zh-CN" altLang="en-US" sz="2400" dirty="0" smtClean="0">
                  <a:solidFill>
                    <a:srgbClr val="C00000"/>
                  </a:solidFill>
                  <a:latin typeface="黑体" panose="02010609060101010101" pitchFamily="49" charset="-122"/>
                  <a:ea typeface="黑体" panose="02010609060101010101" pitchFamily="49" charset="-122"/>
                </a:rPr>
                <a:t>专家团队</a:t>
              </a:r>
              <a:endParaRPr lang="zh-CN" altLang="en-US" sz="2400" dirty="0">
                <a:solidFill>
                  <a:srgbClr val="C00000"/>
                </a:solidFill>
                <a:latin typeface="黑体" panose="02010609060101010101" pitchFamily="49" charset="-122"/>
                <a:ea typeface="黑体" panose="02010609060101010101" pitchFamily="49" charset="-122"/>
              </a:endParaRPr>
            </a:p>
          </p:txBody>
        </p:sp>
        <p:sp>
          <p:nvSpPr>
            <p:cNvPr id="54" name="圆角矩形 53"/>
            <p:cNvSpPr/>
            <p:nvPr/>
          </p:nvSpPr>
          <p:spPr>
            <a:xfrm>
              <a:off x="6265641" y="2224663"/>
              <a:ext cx="1549922" cy="57347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r>
                <a:rPr lang="zh-CN" altLang="en-US" sz="1700" b="1" dirty="0" smtClean="0">
                  <a:solidFill>
                    <a:srgbClr val="C00000"/>
                  </a:solidFill>
                </a:rPr>
                <a:t>乡镇择优教案</a:t>
              </a:r>
              <a:endParaRPr lang="zh-CN" altLang="en-US" sz="1700" b="1" dirty="0">
                <a:solidFill>
                  <a:srgbClr val="C00000"/>
                </a:solidFill>
              </a:endParaRPr>
            </a:p>
          </p:txBody>
        </p:sp>
        <p:sp>
          <p:nvSpPr>
            <p:cNvPr id="55" name="椭圆 54"/>
            <p:cNvSpPr/>
            <p:nvPr/>
          </p:nvSpPr>
          <p:spPr>
            <a:xfrm>
              <a:off x="6176125" y="3219297"/>
              <a:ext cx="1721409" cy="73798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auto">
                <a:spcBef>
                  <a:spcPts val="0"/>
                </a:spcBef>
                <a:spcAft>
                  <a:spcPts val="0"/>
                </a:spcAft>
              </a:pPr>
              <a:r>
                <a:rPr lang="zh-CN" altLang="en-US" sz="1700" b="1" dirty="0" smtClean="0">
                  <a:solidFill>
                    <a:srgbClr val="C00000"/>
                  </a:solidFill>
                </a:rPr>
                <a:t>精选提炼</a:t>
              </a:r>
              <a:endParaRPr lang="zh-CN" altLang="en-US" sz="1700" b="1" dirty="0">
                <a:solidFill>
                  <a:srgbClr val="C00000"/>
                </a:solidFill>
              </a:endParaRPr>
            </a:p>
          </p:txBody>
        </p:sp>
        <p:sp>
          <p:nvSpPr>
            <p:cNvPr id="56" name="圆角矩形 55"/>
            <p:cNvSpPr/>
            <p:nvPr/>
          </p:nvSpPr>
          <p:spPr>
            <a:xfrm>
              <a:off x="6305761" y="4329430"/>
              <a:ext cx="1549864" cy="57347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fontAlgn="auto">
                <a:spcBef>
                  <a:spcPts val="0"/>
                </a:spcBef>
                <a:spcAft>
                  <a:spcPts val="0"/>
                </a:spcAft>
              </a:pPr>
              <a:r>
                <a:rPr lang="zh-CN" altLang="en-US" b="1" dirty="0" smtClean="0">
                  <a:solidFill>
                    <a:srgbClr val="C00000"/>
                  </a:solidFill>
                </a:rPr>
                <a:t>精品教案</a:t>
              </a:r>
              <a:endParaRPr lang="zh-CN" altLang="en-US" b="1" dirty="0">
                <a:solidFill>
                  <a:srgbClr val="C00000"/>
                </a:solidFill>
              </a:endParaRPr>
            </a:p>
          </p:txBody>
        </p:sp>
        <p:sp>
          <p:nvSpPr>
            <p:cNvPr id="57" name="下箭头 56"/>
            <p:cNvSpPr/>
            <p:nvPr/>
          </p:nvSpPr>
          <p:spPr>
            <a:xfrm>
              <a:off x="6926394" y="2798636"/>
              <a:ext cx="228945" cy="43183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58" name="下箭头 57"/>
            <p:cNvSpPr/>
            <p:nvPr/>
          </p:nvSpPr>
          <p:spPr>
            <a:xfrm>
              <a:off x="6932700" y="3970771"/>
              <a:ext cx="240194" cy="379231"/>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59" name="任意多边形 58"/>
            <p:cNvSpPr/>
            <p:nvPr/>
          </p:nvSpPr>
          <p:spPr>
            <a:xfrm>
              <a:off x="5215874" y="2499847"/>
              <a:ext cx="1050806" cy="2068437"/>
            </a:xfrm>
            <a:custGeom>
              <a:avLst/>
              <a:gdLst>
                <a:gd name="connsiteX0" fmla="*/ 1012968 w 1050806"/>
                <a:gd name="connsiteY0" fmla="*/ 0 h 2068437"/>
                <a:gd name="connsiteX1" fmla="*/ 1050806 w 1050806"/>
                <a:gd name="connsiteY1" fmla="*/ 37838 h 2068437"/>
                <a:gd name="connsiteX2" fmla="*/ 1012968 w 1050806"/>
                <a:gd name="connsiteY2" fmla="*/ 75676 h 2068437"/>
                <a:gd name="connsiteX3" fmla="*/ 1012968 w 1050806"/>
                <a:gd name="connsiteY3" fmla="*/ 56757 h 2068437"/>
                <a:gd name="connsiteX4" fmla="*/ 564889 w 1050806"/>
                <a:gd name="connsiteY4" fmla="*/ 56757 h 2068437"/>
                <a:gd name="connsiteX5" fmla="*/ 564889 w 1050806"/>
                <a:gd name="connsiteY5" fmla="*/ 2068437 h 2068437"/>
                <a:gd name="connsiteX6" fmla="*/ 519170 w 1050806"/>
                <a:gd name="connsiteY6" fmla="*/ 2068437 h 2068437"/>
                <a:gd name="connsiteX7" fmla="*/ 519170 w 1050806"/>
                <a:gd name="connsiteY7" fmla="*/ 2064405 h 2068437"/>
                <a:gd name="connsiteX8" fmla="*/ 0 w 1050806"/>
                <a:gd name="connsiteY8" fmla="*/ 2064405 h 2068437"/>
                <a:gd name="connsiteX9" fmla="*/ 0 w 1050806"/>
                <a:gd name="connsiteY9" fmla="*/ 2018686 h 2068437"/>
                <a:gd name="connsiteX10" fmla="*/ 519170 w 1050806"/>
                <a:gd name="connsiteY10" fmla="*/ 2018686 h 2068437"/>
                <a:gd name="connsiteX11" fmla="*/ 519170 w 1050806"/>
                <a:gd name="connsiteY11" fmla="*/ 56757 h 2068437"/>
                <a:gd name="connsiteX12" fmla="*/ 516091 w 1050806"/>
                <a:gd name="connsiteY12" fmla="*/ 56757 h 2068437"/>
                <a:gd name="connsiteX13" fmla="*/ 516091 w 1050806"/>
                <a:gd name="connsiteY13" fmla="*/ 18919 h 2068437"/>
                <a:gd name="connsiteX14" fmla="*/ 1012968 w 1050806"/>
                <a:gd name="connsiteY14" fmla="*/ 18919 h 206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0806" h="2068437">
                  <a:moveTo>
                    <a:pt x="1012968" y="0"/>
                  </a:moveTo>
                  <a:lnTo>
                    <a:pt x="1050806" y="37838"/>
                  </a:lnTo>
                  <a:lnTo>
                    <a:pt x="1012968" y="75676"/>
                  </a:lnTo>
                  <a:lnTo>
                    <a:pt x="1012968" y="56757"/>
                  </a:lnTo>
                  <a:lnTo>
                    <a:pt x="564889" y="56757"/>
                  </a:lnTo>
                  <a:lnTo>
                    <a:pt x="564889" y="2068437"/>
                  </a:lnTo>
                  <a:lnTo>
                    <a:pt x="519170" y="2068437"/>
                  </a:lnTo>
                  <a:lnTo>
                    <a:pt x="519170" y="2064405"/>
                  </a:lnTo>
                  <a:lnTo>
                    <a:pt x="0" y="2064405"/>
                  </a:lnTo>
                  <a:lnTo>
                    <a:pt x="0" y="2018686"/>
                  </a:lnTo>
                  <a:lnTo>
                    <a:pt x="519170" y="2018686"/>
                  </a:lnTo>
                  <a:lnTo>
                    <a:pt x="519170" y="56757"/>
                  </a:lnTo>
                  <a:lnTo>
                    <a:pt x="516091" y="56757"/>
                  </a:lnTo>
                  <a:lnTo>
                    <a:pt x="516091" y="18919"/>
                  </a:lnTo>
                  <a:lnTo>
                    <a:pt x="1012968" y="18919"/>
                  </a:lnTo>
                  <a:close/>
                </a:path>
              </a:pathLst>
            </a:custGeom>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500"/>
                                        <p:tgtEl>
                                          <p:spTgt spid="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up)">
                                      <p:cBhvr>
                                        <p:cTn id="16" dur="500"/>
                                        <p:tgtEl>
                                          <p:spTgt spid="27"/>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p:cTn id="20" dur="500" fill="hold"/>
                                        <p:tgtEl>
                                          <p:spTgt spid="46"/>
                                        </p:tgtEl>
                                        <p:attrNameLst>
                                          <p:attrName>ppt_w</p:attrName>
                                        </p:attrNameLst>
                                      </p:cBhvr>
                                      <p:tavLst>
                                        <p:tav tm="0">
                                          <p:val>
                                            <p:fltVal val="0"/>
                                          </p:val>
                                        </p:tav>
                                        <p:tav tm="100000">
                                          <p:val>
                                            <p:strVal val="#ppt_w"/>
                                          </p:val>
                                        </p:tav>
                                      </p:tavLst>
                                    </p:anim>
                                    <p:anim calcmode="lin" valueType="num">
                                      <p:cBhvr>
                                        <p:cTn id="21" dur="500" fill="hold"/>
                                        <p:tgtEl>
                                          <p:spTgt spid="46"/>
                                        </p:tgtEl>
                                        <p:attrNameLst>
                                          <p:attrName>ppt_h</p:attrName>
                                        </p:attrNameLst>
                                      </p:cBhvr>
                                      <p:tavLst>
                                        <p:tav tm="0">
                                          <p:val>
                                            <p:fltVal val="0"/>
                                          </p:val>
                                        </p:tav>
                                        <p:tav tm="100000">
                                          <p:val>
                                            <p:strVal val="#ppt_h"/>
                                          </p:val>
                                        </p:tav>
                                      </p:tavLst>
                                    </p:anim>
                                    <p:animEffect transition="in" filter="fade">
                                      <p:cBhvr>
                                        <p:cTn id="22" dur="500"/>
                                        <p:tgtEl>
                                          <p:spTgt spid="46"/>
                                        </p:tgtEl>
                                      </p:cBhvr>
                                    </p:animEffect>
                                  </p:child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up)">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2691" y="793039"/>
            <a:ext cx="2452916" cy="584775"/>
          </a:xfrm>
          <a:prstGeom prst="rect">
            <a:avLst/>
          </a:prstGeom>
        </p:spPr>
        <p:txBody>
          <a:bodyPr wrap="none">
            <a:spAutoFit/>
          </a:bodyPr>
          <a:lstStyle/>
          <a:p>
            <a:pPr fontAlgn="auto">
              <a:spcBef>
                <a:spcPts val="0"/>
              </a:spcBef>
              <a:spcAft>
                <a:spcPts val="0"/>
              </a:spcAft>
            </a:pPr>
            <a:r>
              <a:rPr lang="en-US" altLang="zh-CN" sz="3200" b="1" i="1" dirty="0" smtClean="0">
                <a:solidFill>
                  <a:prstClr val="white"/>
                </a:solidFill>
                <a:latin typeface="黑体" panose="02010609060101010101" pitchFamily="49" charset="-122"/>
                <a:ea typeface="黑体" panose="02010609060101010101" pitchFamily="49" charset="-122"/>
                <a:cs typeface="Times New Roman" panose="02020603050405020304" pitchFamily="18" charset="0"/>
              </a:rPr>
              <a:t>2. </a:t>
            </a:r>
            <a:r>
              <a:rPr lang="zh-CN" altLang="en-US" sz="3200" b="1" dirty="0" smtClean="0">
                <a:solidFill>
                  <a:prstClr val="white"/>
                </a:solidFill>
                <a:latin typeface="黑体" panose="02010609060101010101" pitchFamily="49" charset="-122"/>
                <a:ea typeface="黑体" panose="02010609060101010101" pitchFamily="49" charset="-122"/>
                <a:cs typeface="Times New Roman" panose="02020603050405020304" pitchFamily="18" charset="0"/>
              </a:rPr>
              <a:t>网络备课</a:t>
            </a:r>
            <a:endParaRPr lang="zh-CN" altLang="en-US" sz="3200" b="1" dirty="0">
              <a:solidFill>
                <a:prstClr val="white"/>
              </a:solidFill>
              <a:latin typeface="黑体" panose="02010609060101010101" pitchFamily="49" charset="-122"/>
              <a:ea typeface="黑体" panose="02010609060101010101" pitchFamily="49" charset="-122"/>
              <a:cs typeface="Times New Roman" panose="02020603050405020304" pitchFamily="18" charset="0"/>
            </a:endParaRPr>
          </a:p>
        </p:txBody>
      </p:sp>
      <p:grpSp>
        <p:nvGrpSpPr>
          <p:cNvPr id="38" name="组合 37"/>
          <p:cNvGrpSpPr/>
          <p:nvPr/>
        </p:nvGrpSpPr>
        <p:grpSpPr>
          <a:xfrm>
            <a:off x="1399116" y="1901973"/>
            <a:ext cx="1328468" cy="1790133"/>
            <a:chOff x="1399116" y="1901973"/>
            <a:chExt cx="1328468" cy="1790133"/>
          </a:xfrm>
        </p:grpSpPr>
        <p:sp>
          <p:nvSpPr>
            <p:cNvPr id="8" name="椭圆 7"/>
            <p:cNvSpPr/>
            <p:nvPr/>
          </p:nvSpPr>
          <p:spPr>
            <a:xfrm>
              <a:off x="1399116" y="2363638"/>
              <a:ext cx="1328468" cy="1328468"/>
            </a:xfrm>
            <a:prstGeom prst="ellipse">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r>
                <a:rPr lang="zh-CN" altLang="zh-CN" sz="2800">
                  <a:solidFill>
                    <a:prstClr val="black"/>
                  </a:solidFill>
                  <a:latin typeface="黑体" panose="02010609060101010101" pitchFamily="49" charset="-122"/>
                  <a:ea typeface="黑体" panose="02010609060101010101" pitchFamily="49" charset="-122"/>
                </a:rPr>
                <a:t>校内齐备</a:t>
              </a:r>
              <a:endParaRPr lang="zh-CN" altLang="en-US" sz="2800">
                <a:solidFill>
                  <a:prstClr val="black"/>
                </a:solidFill>
                <a:latin typeface="黑体" panose="02010609060101010101" pitchFamily="49" charset="-122"/>
                <a:ea typeface="黑体" panose="02010609060101010101" pitchFamily="49" charset="-122"/>
              </a:endParaRPr>
            </a:p>
          </p:txBody>
        </p:sp>
        <p:sp>
          <p:nvSpPr>
            <p:cNvPr id="12" name="文本框 11"/>
            <p:cNvSpPr txBox="1"/>
            <p:nvPr/>
          </p:nvSpPr>
          <p:spPr>
            <a:xfrm>
              <a:off x="1501125" y="1901973"/>
              <a:ext cx="1088435" cy="461665"/>
            </a:xfrm>
            <a:prstGeom prst="rect">
              <a:avLst/>
            </a:prstGeom>
            <a:noFill/>
          </p:spPr>
          <p:txBody>
            <a:bodyPr wrap="square" rtlCol="0">
              <a:spAutoFit/>
            </a:bodyPr>
            <a:lstStyle/>
            <a:p>
              <a:pPr algn="ctr" fontAlgn="auto">
                <a:spcBef>
                  <a:spcPts val="0"/>
                </a:spcBef>
                <a:spcAft>
                  <a:spcPts val="0"/>
                </a:spcAft>
              </a:pPr>
              <a:r>
                <a:rPr lang="zh-CN" altLang="en-US" sz="2400" b="1" dirty="0" smtClean="0">
                  <a:solidFill>
                    <a:srgbClr val="FFFF00"/>
                  </a:solidFill>
                  <a:latin typeface="黑体" panose="02010609060101010101" pitchFamily="49" charset="-122"/>
                  <a:ea typeface="黑体" panose="02010609060101010101" pitchFamily="49" charset="-122"/>
                </a:rPr>
                <a:t>学校</a:t>
              </a:r>
              <a:endParaRPr lang="zh-CN" altLang="en-US" sz="2400" b="1" dirty="0">
                <a:solidFill>
                  <a:srgbClr val="FFFF00"/>
                </a:solidFill>
                <a:latin typeface="黑体" panose="02010609060101010101" pitchFamily="49" charset="-122"/>
                <a:ea typeface="黑体" panose="02010609060101010101" pitchFamily="49" charset="-122"/>
              </a:endParaRPr>
            </a:p>
          </p:txBody>
        </p:sp>
      </p:grpSp>
      <p:sp>
        <p:nvSpPr>
          <p:cNvPr id="24" name="文本框 23"/>
          <p:cNvSpPr txBox="1"/>
          <p:nvPr/>
        </p:nvSpPr>
        <p:spPr>
          <a:xfrm>
            <a:off x="7134302" y="702569"/>
            <a:ext cx="1088435" cy="461665"/>
          </a:xfrm>
          <a:prstGeom prst="rect">
            <a:avLst/>
          </a:prstGeom>
          <a:noFill/>
        </p:spPr>
        <p:txBody>
          <a:bodyPr wrap="square" rtlCol="0">
            <a:spAutoFit/>
          </a:bodyPr>
          <a:lstStyle/>
          <a:p>
            <a:pPr algn="ctr" fontAlgn="auto">
              <a:spcBef>
                <a:spcPts val="0"/>
              </a:spcBef>
              <a:spcAft>
                <a:spcPts val="0"/>
              </a:spcAft>
            </a:pPr>
            <a:r>
              <a:rPr lang="zh-CN" altLang="en-US" sz="2400" b="1" dirty="0" smtClean="0">
                <a:solidFill>
                  <a:srgbClr val="FFFF00"/>
                </a:solidFill>
                <a:latin typeface="黑体" panose="02010609060101010101" pitchFamily="49" charset="-122"/>
                <a:ea typeface="黑体" panose="02010609060101010101" pitchFamily="49" charset="-122"/>
              </a:rPr>
              <a:t>镇乡</a:t>
            </a:r>
            <a:endParaRPr lang="zh-CN" altLang="en-US" sz="2400" b="1" dirty="0">
              <a:solidFill>
                <a:srgbClr val="FFFF00"/>
              </a:solidFill>
              <a:latin typeface="黑体" panose="02010609060101010101" pitchFamily="49" charset="-122"/>
              <a:ea typeface="黑体" panose="02010609060101010101" pitchFamily="49" charset="-122"/>
            </a:endParaRPr>
          </a:p>
        </p:txBody>
      </p:sp>
      <p:sp>
        <p:nvSpPr>
          <p:cNvPr id="25" name="文本框 24"/>
          <p:cNvSpPr txBox="1"/>
          <p:nvPr/>
        </p:nvSpPr>
        <p:spPr>
          <a:xfrm>
            <a:off x="4700901" y="3902636"/>
            <a:ext cx="1088435" cy="461665"/>
          </a:xfrm>
          <a:prstGeom prst="rect">
            <a:avLst/>
          </a:prstGeom>
          <a:noFill/>
        </p:spPr>
        <p:txBody>
          <a:bodyPr wrap="square" rtlCol="0">
            <a:spAutoFit/>
          </a:bodyPr>
          <a:lstStyle/>
          <a:p>
            <a:pPr algn="ctr" fontAlgn="auto">
              <a:spcBef>
                <a:spcPts val="0"/>
              </a:spcBef>
              <a:spcAft>
                <a:spcPts val="0"/>
              </a:spcAft>
            </a:pPr>
            <a:r>
              <a:rPr lang="zh-CN" altLang="en-US" sz="2400" b="1" dirty="0" smtClean="0">
                <a:solidFill>
                  <a:srgbClr val="FFFF00"/>
                </a:solidFill>
                <a:latin typeface="黑体" panose="02010609060101010101" pitchFamily="49" charset="-122"/>
                <a:ea typeface="黑体" panose="02010609060101010101" pitchFamily="49" charset="-122"/>
              </a:rPr>
              <a:t>区域</a:t>
            </a:r>
            <a:endParaRPr lang="zh-CN" altLang="en-US" sz="2400" b="1" dirty="0">
              <a:solidFill>
                <a:srgbClr val="FFFF00"/>
              </a:solidFill>
              <a:latin typeface="黑体" panose="02010609060101010101" pitchFamily="49" charset="-122"/>
              <a:ea typeface="黑体" panose="02010609060101010101" pitchFamily="49" charset="-122"/>
            </a:endParaRPr>
          </a:p>
        </p:txBody>
      </p:sp>
      <p:sp>
        <p:nvSpPr>
          <p:cNvPr id="22" name="椭圆 21"/>
          <p:cNvSpPr/>
          <p:nvPr/>
        </p:nvSpPr>
        <p:spPr>
          <a:xfrm>
            <a:off x="6961776" y="1146981"/>
            <a:ext cx="1328468" cy="1328468"/>
          </a:xfrm>
          <a:prstGeom prst="ellipse">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r>
              <a:rPr lang="zh-CN" altLang="en-US" sz="2800" dirty="0" smtClean="0">
                <a:solidFill>
                  <a:prstClr val="black"/>
                </a:solidFill>
                <a:latin typeface="黑体" panose="02010609060101010101" pitchFamily="49" charset="-122"/>
                <a:ea typeface="黑体" panose="02010609060101010101" pitchFamily="49" charset="-122"/>
              </a:rPr>
              <a:t>校际协备</a:t>
            </a:r>
            <a:endParaRPr lang="zh-CN" altLang="en-US" sz="2800" dirty="0">
              <a:solidFill>
                <a:prstClr val="black"/>
              </a:solidFill>
              <a:latin typeface="黑体" panose="02010609060101010101" pitchFamily="49" charset="-122"/>
              <a:ea typeface="黑体" panose="02010609060101010101" pitchFamily="49" charset="-122"/>
            </a:endParaRPr>
          </a:p>
        </p:txBody>
      </p:sp>
      <p:sp>
        <p:nvSpPr>
          <p:cNvPr id="23" name="椭圆 22"/>
          <p:cNvSpPr/>
          <p:nvPr/>
        </p:nvSpPr>
        <p:spPr>
          <a:xfrm>
            <a:off x="4580885" y="4379805"/>
            <a:ext cx="1328468" cy="1328468"/>
          </a:xfrm>
          <a:prstGeom prst="ellipse">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r>
              <a:rPr lang="zh-CN" altLang="en-US" sz="2800" dirty="0" smtClean="0">
                <a:solidFill>
                  <a:prstClr val="black"/>
                </a:solidFill>
                <a:latin typeface="黑体" panose="02010609060101010101" pitchFamily="49" charset="-122"/>
                <a:ea typeface="黑体" panose="02010609060101010101" pitchFamily="49" charset="-122"/>
              </a:rPr>
              <a:t>专家领备</a:t>
            </a:r>
            <a:endParaRPr lang="zh-CN" altLang="en-US" sz="2800" dirty="0">
              <a:solidFill>
                <a:prstClr val="black"/>
              </a:solidFill>
              <a:latin typeface="黑体" panose="02010609060101010101" pitchFamily="49" charset="-122"/>
              <a:ea typeface="黑体" panose="02010609060101010101" pitchFamily="49" charset="-122"/>
            </a:endParaRPr>
          </a:p>
        </p:txBody>
      </p:sp>
      <p:grpSp>
        <p:nvGrpSpPr>
          <p:cNvPr id="39" name="组合 38"/>
          <p:cNvGrpSpPr/>
          <p:nvPr/>
        </p:nvGrpSpPr>
        <p:grpSpPr>
          <a:xfrm>
            <a:off x="2664983" y="2346212"/>
            <a:ext cx="4393203" cy="524522"/>
            <a:chOff x="2664983" y="2346212"/>
            <a:chExt cx="4393203" cy="524522"/>
          </a:xfrm>
        </p:grpSpPr>
        <p:sp>
          <p:nvSpPr>
            <p:cNvPr id="15" name="右箭头 14"/>
            <p:cNvSpPr/>
            <p:nvPr/>
          </p:nvSpPr>
          <p:spPr>
            <a:xfrm rot="20749392">
              <a:off x="2664983" y="2346212"/>
              <a:ext cx="4393203" cy="169171"/>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35" name="文本框 34"/>
            <p:cNvSpPr txBox="1"/>
            <p:nvPr/>
          </p:nvSpPr>
          <p:spPr>
            <a:xfrm rot="20693737">
              <a:off x="4225007" y="2409069"/>
              <a:ext cx="2540726" cy="461665"/>
            </a:xfrm>
            <a:prstGeom prst="rect">
              <a:avLst/>
            </a:prstGeom>
            <a:noFill/>
          </p:spPr>
          <p:txBody>
            <a:bodyPr wrap="square" rtlCol="0">
              <a:spAutoFit/>
            </a:bodyPr>
            <a:lstStyle/>
            <a:p>
              <a:pPr fontAlgn="auto">
                <a:spcBef>
                  <a:spcPts val="0"/>
                </a:spcBef>
                <a:spcAft>
                  <a:spcPts val="0"/>
                </a:spcAft>
              </a:pPr>
              <a:r>
                <a:rPr lang="zh-CN" altLang="en-US" sz="2400" b="1" dirty="0" smtClean="0">
                  <a:solidFill>
                    <a:prstClr val="white"/>
                  </a:solidFill>
                  <a:latin typeface="Calibri" panose="020F0502020204030204"/>
                  <a:ea typeface="宋体" panose="02010600030101010101" pitchFamily="2" charset="-122"/>
                </a:rPr>
                <a:t>集体教案</a:t>
              </a:r>
              <a:endParaRPr lang="zh-CN" altLang="en-US" sz="2400" b="1" dirty="0">
                <a:solidFill>
                  <a:prstClr val="white"/>
                </a:solidFill>
                <a:latin typeface="Calibri" panose="020F0502020204030204"/>
                <a:ea typeface="宋体" panose="02010600030101010101" pitchFamily="2" charset="-122"/>
              </a:endParaRPr>
            </a:p>
          </p:txBody>
        </p:sp>
      </p:grpSp>
      <p:grpSp>
        <p:nvGrpSpPr>
          <p:cNvPr id="42" name="组合 41"/>
          <p:cNvGrpSpPr/>
          <p:nvPr/>
        </p:nvGrpSpPr>
        <p:grpSpPr>
          <a:xfrm>
            <a:off x="6278753" y="1375304"/>
            <a:ext cx="530755" cy="3321595"/>
            <a:chOff x="6459046" y="1446133"/>
            <a:chExt cx="530755" cy="3321595"/>
          </a:xfrm>
        </p:grpSpPr>
        <p:sp>
          <p:nvSpPr>
            <p:cNvPr id="26" name="右箭头 25"/>
            <p:cNvSpPr/>
            <p:nvPr/>
          </p:nvSpPr>
          <p:spPr>
            <a:xfrm rot="7624332">
              <a:off x="5249967" y="3401913"/>
              <a:ext cx="2574894" cy="156736"/>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36" name="文本框 35"/>
            <p:cNvSpPr txBox="1"/>
            <p:nvPr/>
          </p:nvSpPr>
          <p:spPr>
            <a:xfrm rot="18448836">
              <a:off x="5488606" y="2485663"/>
              <a:ext cx="2540726" cy="461665"/>
            </a:xfrm>
            <a:prstGeom prst="rect">
              <a:avLst/>
            </a:prstGeom>
            <a:noFill/>
          </p:spPr>
          <p:txBody>
            <a:bodyPr wrap="square" rtlCol="0">
              <a:spAutoFit/>
            </a:bodyPr>
            <a:lstStyle/>
            <a:p>
              <a:pPr fontAlgn="auto">
                <a:spcBef>
                  <a:spcPts val="0"/>
                </a:spcBef>
                <a:spcAft>
                  <a:spcPts val="0"/>
                </a:spcAft>
              </a:pPr>
              <a:r>
                <a:rPr lang="zh-CN" altLang="en-US" sz="2400" b="1" dirty="0" smtClean="0">
                  <a:solidFill>
                    <a:prstClr val="white"/>
                  </a:solidFill>
                  <a:latin typeface="Calibri" panose="020F0502020204030204"/>
                  <a:ea typeface="宋体" panose="02010600030101010101" pitchFamily="2" charset="-122"/>
                </a:rPr>
                <a:t>择优教案</a:t>
              </a:r>
              <a:endParaRPr lang="zh-CN" altLang="en-US" sz="2400" b="1" dirty="0">
                <a:solidFill>
                  <a:prstClr val="white"/>
                </a:solidFill>
                <a:latin typeface="Calibri" panose="020F0502020204030204"/>
                <a:ea typeface="宋体" panose="02010600030101010101" pitchFamily="2" charset="-122"/>
              </a:endParaRPr>
            </a:p>
          </p:txBody>
        </p:sp>
      </p:grpSp>
      <p:grpSp>
        <p:nvGrpSpPr>
          <p:cNvPr id="43" name="组合 42"/>
          <p:cNvGrpSpPr/>
          <p:nvPr/>
        </p:nvGrpSpPr>
        <p:grpSpPr>
          <a:xfrm>
            <a:off x="2461685" y="3644952"/>
            <a:ext cx="2406737" cy="478923"/>
            <a:chOff x="2461685" y="3644952"/>
            <a:chExt cx="2406737" cy="478923"/>
          </a:xfrm>
        </p:grpSpPr>
        <p:sp>
          <p:nvSpPr>
            <p:cNvPr id="29" name="右箭头 28"/>
            <p:cNvSpPr/>
            <p:nvPr/>
          </p:nvSpPr>
          <p:spPr>
            <a:xfrm rot="12591084" flipV="1">
              <a:off x="2461685" y="3935977"/>
              <a:ext cx="2406737" cy="187898"/>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37" name="文本框 36"/>
            <p:cNvSpPr txBox="1"/>
            <p:nvPr/>
          </p:nvSpPr>
          <p:spPr>
            <a:xfrm rot="1808128">
              <a:off x="3323750" y="3644952"/>
              <a:ext cx="1492818" cy="461665"/>
            </a:xfrm>
            <a:prstGeom prst="rect">
              <a:avLst/>
            </a:prstGeom>
            <a:noFill/>
          </p:spPr>
          <p:txBody>
            <a:bodyPr wrap="square" rtlCol="0">
              <a:spAutoFit/>
            </a:bodyPr>
            <a:lstStyle/>
            <a:p>
              <a:pPr fontAlgn="auto">
                <a:spcBef>
                  <a:spcPts val="0"/>
                </a:spcBef>
                <a:spcAft>
                  <a:spcPts val="0"/>
                </a:spcAft>
              </a:pPr>
              <a:r>
                <a:rPr lang="zh-CN" altLang="en-US" sz="2400" b="1" dirty="0" smtClean="0">
                  <a:solidFill>
                    <a:prstClr val="white"/>
                  </a:solidFill>
                  <a:latin typeface="Calibri" panose="020F0502020204030204"/>
                  <a:ea typeface="宋体" panose="02010600030101010101" pitchFamily="2" charset="-122"/>
                </a:rPr>
                <a:t>精品教案</a:t>
              </a:r>
              <a:endParaRPr lang="zh-CN" altLang="en-US" sz="2400" b="1" dirty="0">
                <a:solidFill>
                  <a:prstClr val="white"/>
                </a:solidFill>
                <a:latin typeface="Calibri" panose="020F0502020204030204"/>
                <a:ea typeface="宋体" panose="02010600030101010101" pitchFamily="2" charset="-122"/>
              </a:endParaRPr>
            </a:p>
          </p:txBody>
        </p:sp>
      </p:grpSp>
      <p:grpSp>
        <p:nvGrpSpPr>
          <p:cNvPr id="2" name="组合 1"/>
          <p:cNvGrpSpPr/>
          <p:nvPr/>
        </p:nvGrpSpPr>
        <p:grpSpPr>
          <a:xfrm>
            <a:off x="279125" y="853284"/>
            <a:ext cx="8724308" cy="4971598"/>
            <a:chOff x="279125" y="853284"/>
            <a:chExt cx="8724308" cy="4971598"/>
          </a:xfrm>
        </p:grpSpPr>
        <p:sp>
          <p:nvSpPr>
            <p:cNvPr id="27" name="矩形标注 26"/>
            <p:cNvSpPr/>
            <p:nvPr/>
          </p:nvSpPr>
          <p:spPr>
            <a:xfrm>
              <a:off x="279125" y="4153771"/>
              <a:ext cx="2553419" cy="1671111"/>
            </a:xfrm>
            <a:prstGeom prst="wedgeRectCallout">
              <a:avLst>
                <a:gd name="adj1" fmla="val 17538"/>
                <a:gd name="adj2" fmla="val -77740"/>
              </a:avLst>
            </a:prstGeom>
          </p:spPr>
          <p:style>
            <a:lnRef idx="2">
              <a:schemeClr val="dk1"/>
            </a:lnRef>
            <a:fillRef idx="1">
              <a:schemeClr val="lt1"/>
            </a:fillRef>
            <a:effectRef idx="0">
              <a:schemeClr val="dk1"/>
            </a:effectRef>
            <a:fontRef idx="minor">
              <a:schemeClr val="dk1"/>
            </a:fontRef>
          </p:style>
          <p:txBody>
            <a:bodyPr rtlCol="0" anchor="ctr"/>
            <a:lstStyle/>
            <a:p>
              <a:pPr marL="342900" indent="-342900" fontAlgn="auto">
                <a:spcBef>
                  <a:spcPts val="1200"/>
                </a:spcBef>
                <a:spcAft>
                  <a:spcPts val="0"/>
                </a:spcAft>
                <a:buFont typeface="Wingdings" panose="05000000000000000000" pitchFamily="2" charset="2"/>
                <a:buChar char="l"/>
              </a:pPr>
              <a:r>
                <a:rPr lang="zh-CN" altLang="zh-CN" sz="2400" b="1" dirty="0">
                  <a:solidFill>
                    <a:srgbClr val="C00000"/>
                  </a:solidFill>
                  <a:latin typeface="楷体" panose="02010609060101010101" pitchFamily="49" charset="-122"/>
                  <a:ea typeface="楷体" panose="02010609060101010101" pitchFamily="49" charset="-122"/>
                </a:rPr>
                <a:t>备课组长制定</a:t>
              </a:r>
              <a:r>
                <a:rPr lang="zh-CN" altLang="zh-CN" sz="2400" b="1" dirty="0" smtClean="0">
                  <a:solidFill>
                    <a:srgbClr val="C00000"/>
                  </a:solidFill>
                  <a:latin typeface="楷体" panose="02010609060101010101" pitchFamily="49" charset="-122"/>
                  <a:ea typeface="楷体" panose="02010609060101010101" pitchFamily="49" charset="-122"/>
                </a:rPr>
                <a:t>计划</a:t>
              </a:r>
              <a:endParaRPr lang="en-US" altLang="zh-CN" sz="2400" b="1" dirty="0" smtClean="0">
                <a:solidFill>
                  <a:srgbClr val="C00000"/>
                </a:solidFill>
                <a:latin typeface="楷体" panose="02010609060101010101" pitchFamily="49" charset="-122"/>
                <a:ea typeface="楷体" panose="02010609060101010101" pitchFamily="49" charset="-122"/>
              </a:endParaRPr>
            </a:p>
            <a:p>
              <a:pPr marL="342900" indent="-342900" fontAlgn="auto">
                <a:spcBef>
                  <a:spcPts val="1200"/>
                </a:spcBef>
                <a:spcAft>
                  <a:spcPts val="0"/>
                </a:spcAft>
                <a:buFont typeface="Wingdings" panose="05000000000000000000" pitchFamily="2" charset="2"/>
                <a:buChar char="l"/>
              </a:pPr>
              <a:r>
                <a:rPr lang="zh-CN" altLang="zh-CN" sz="2400" b="1" dirty="0" smtClean="0">
                  <a:solidFill>
                    <a:srgbClr val="C00000"/>
                  </a:solidFill>
                  <a:latin typeface="楷体" panose="02010609060101010101" pitchFamily="49" charset="-122"/>
                  <a:ea typeface="楷体" panose="02010609060101010101" pitchFamily="49" charset="-122"/>
                </a:rPr>
                <a:t>教师</a:t>
              </a:r>
              <a:r>
                <a:rPr lang="zh-CN" altLang="zh-CN" sz="2400" b="1" dirty="0">
                  <a:solidFill>
                    <a:srgbClr val="C00000"/>
                  </a:solidFill>
                  <a:latin typeface="楷体" panose="02010609060101010101" pitchFamily="49" charset="-122"/>
                  <a:ea typeface="楷体" panose="02010609060101010101" pitchFamily="49" charset="-122"/>
                </a:rPr>
                <a:t>完成基础版本</a:t>
              </a:r>
              <a:endParaRPr lang="zh-CN" altLang="en-US" sz="2400" b="1" dirty="0">
                <a:solidFill>
                  <a:srgbClr val="C00000"/>
                </a:solidFill>
                <a:latin typeface="楷体" panose="02010609060101010101" pitchFamily="49" charset="-122"/>
                <a:ea typeface="楷体" panose="02010609060101010101" pitchFamily="49" charset="-122"/>
              </a:endParaRPr>
            </a:p>
          </p:txBody>
        </p:sp>
        <p:sp>
          <p:nvSpPr>
            <p:cNvPr id="28" name="矩形标注 27"/>
            <p:cNvSpPr/>
            <p:nvPr/>
          </p:nvSpPr>
          <p:spPr>
            <a:xfrm>
              <a:off x="3035845" y="853284"/>
              <a:ext cx="3269907" cy="1048689"/>
            </a:xfrm>
            <a:prstGeom prst="wedgeRectCallout">
              <a:avLst>
                <a:gd name="adj1" fmla="val 75977"/>
                <a:gd name="adj2" fmla="val -2774"/>
              </a:avLst>
            </a:prstGeom>
          </p:spPr>
          <p:style>
            <a:lnRef idx="2">
              <a:schemeClr val="dk1"/>
            </a:lnRef>
            <a:fillRef idx="1">
              <a:schemeClr val="lt1"/>
            </a:fillRef>
            <a:effectRef idx="0">
              <a:schemeClr val="dk1"/>
            </a:effectRef>
            <a:fontRef idx="minor">
              <a:schemeClr val="dk1"/>
            </a:fontRef>
          </p:style>
          <p:txBody>
            <a:bodyPr rtlCol="0" anchor="ctr"/>
            <a:lstStyle/>
            <a:p>
              <a:pPr marL="342900" indent="-342900" fontAlgn="auto">
                <a:spcBef>
                  <a:spcPts val="1200"/>
                </a:spcBef>
                <a:spcAft>
                  <a:spcPts val="0"/>
                </a:spcAft>
                <a:buFont typeface="Wingdings" panose="05000000000000000000" pitchFamily="2" charset="2"/>
                <a:buChar char="l"/>
              </a:pPr>
              <a:r>
                <a:rPr lang="zh-CN" altLang="en-US" sz="2400" b="1" dirty="0" smtClean="0">
                  <a:solidFill>
                    <a:srgbClr val="C00000"/>
                  </a:solidFill>
                  <a:latin typeface="楷体" panose="02010609060101010101" pitchFamily="49" charset="-122"/>
                  <a:ea typeface="楷体" panose="02010609060101010101" pitchFamily="49" charset="-122"/>
                </a:rPr>
                <a:t>乡镇教研员等对校优版本择优修改</a:t>
              </a:r>
              <a:endParaRPr lang="zh-CN" altLang="en-US" sz="2400" b="1" dirty="0">
                <a:solidFill>
                  <a:srgbClr val="C00000"/>
                </a:solidFill>
                <a:latin typeface="楷体" panose="02010609060101010101" pitchFamily="49" charset="-122"/>
                <a:ea typeface="楷体" panose="02010609060101010101" pitchFamily="49" charset="-122"/>
              </a:endParaRPr>
            </a:p>
          </p:txBody>
        </p:sp>
        <p:sp>
          <p:nvSpPr>
            <p:cNvPr id="30" name="矩形标注 29"/>
            <p:cNvSpPr/>
            <p:nvPr/>
          </p:nvSpPr>
          <p:spPr>
            <a:xfrm>
              <a:off x="6450014" y="4008311"/>
              <a:ext cx="2553419" cy="1671111"/>
            </a:xfrm>
            <a:prstGeom prst="wedgeRectCallout">
              <a:avLst>
                <a:gd name="adj1" fmla="val -68948"/>
                <a:gd name="adj2" fmla="val 16210"/>
              </a:avLst>
            </a:prstGeom>
          </p:spPr>
          <p:style>
            <a:lnRef idx="2">
              <a:schemeClr val="dk1"/>
            </a:lnRef>
            <a:fillRef idx="1">
              <a:schemeClr val="lt1"/>
            </a:fillRef>
            <a:effectRef idx="0">
              <a:schemeClr val="dk1"/>
            </a:effectRef>
            <a:fontRef idx="minor">
              <a:schemeClr val="dk1"/>
            </a:fontRef>
          </p:style>
          <p:txBody>
            <a:bodyPr rtlCol="0" anchor="ctr"/>
            <a:lstStyle/>
            <a:p>
              <a:pPr marL="342900" indent="-342900" fontAlgn="auto">
                <a:spcBef>
                  <a:spcPts val="1200"/>
                </a:spcBef>
                <a:spcAft>
                  <a:spcPts val="0"/>
                </a:spcAft>
                <a:buFont typeface="Wingdings" panose="05000000000000000000" pitchFamily="2" charset="2"/>
                <a:buChar char="l"/>
              </a:pPr>
              <a:r>
                <a:rPr lang="zh-CN" altLang="en-US" sz="2400" b="1" dirty="0" smtClean="0">
                  <a:solidFill>
                    <a:srgbClr val="C00000"/>
                  </a:solidFill>
                  <a:latin typeface="楷体" panose="02010609060101010101" pitchFamily="49" charset="-122"/>
                  <a:ea typeface="楷体" panose="02010609060101010101" pitchFamily="49" charset="-122"/>
                </a:rPr>
                <a:t>市教研员、学科骨干教师精选提炼形成精品</a:t>
              </a:r>
              <a:endParaRPr lang="zh-CN" altLang="en-US" sz="2400" b="1" dirty="0">
                <a:solidFill>
                  <a:srgbClr val="C00000"/>
                </a:solidFill>
                <a:latin typeface="楷体" panose="02010609060101010101" pitchFamily="49" charset="-122"/>
                <a:ea typeface="楷体" panose="02010609060101010101" pitchFamily="49" charset="-122"/>
              </a:endParaRPr>
            </a:p>
          </p:txBody>
        </p:sp>
      </p:grpSp>
      <p:grpSp>
        <p:nvGrpSpPr>
          <p:cNvPr id="31" name="组合 30"/>
          <p:cNvGrpSpPr/>
          <p:nvPr/>
        </p:nvGrpSpPr>
        <p:grpSpPr>
          <a:xfrm>
            <a:off x="6443382" y="2172234"/>
            <a:ext cx="787973" cy="2622112"/>
            <a:chOff x="2123071" y="2729604"/>
            <a:chExt cx="787973" cy="2622112"/>
          </a:xfrm>
        </p:grpSpPr>
        <p:sp>
          <p:nvSpPr>
            <p:cNvPr id="44" name="右箭头 43"/>
            <p:cNvSpPr/>
            <p:nvPr/>
          </p:nvSpPr>
          <p:spPr>
            <a:xfrm rot="18442639" flipV="1">
              <a:off x="887938" y="3964737"/>
              <a:ext cx="2622112" cy="151846"/>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45" name="文本框 44"/>
            <p:cNvSpPr txBox="1"/>
            <p:nvPr/>
          </p:nvSpPr>
          <p:spPr>
            <a:xfrm rot="18431424">
              <a:off x="1933803" y="3717225"/>
              <a:ext cx="1492818" cy="461665"/>
            </a:xfrm>
            <a:prstGeom prst="rect">
              <a:avLst/>
            </a:prstGeom>
            <a:noFill/>
          </p:spPr>
          <p:txBody>
            <a:bodyPr wrap="square" rtlCol="0">
              <a:spAutoFit/>
            </a:bodyPr>
            <a:lstStyle/>
            <a:p>
              <a:pPr fontAlgn="auto">
                <a:spcBef>
                  <a:spcPts val="0"/>
                </a:spcBef>
                <a:spcAft>
                  <a:spcPts val="0"/>
                </a:spcAft>
              </a:pPr>
              <a:r>
                <a:rPr lang="zh-CN" altLang="en-US" sz="2400" b="1" dirty="0" smtClean="0">
                  <a:solidFill>
                    <a:prstClr val="white"/>
                  </a:solidFill>
                  <a:latin typeface="Calibri" panose="020F0502020204030204"/>
                  <a:ea typeface="宋体" panose="02010600030101010101" pitchFamily="2" charset="-122"/>
                </a:rPr>
                <a:t>精品教案</a:t>
              </a:r>
              <a:endParaRPr lang="zh-CN" altLang="en-US" sz="2400" b="1" dirty="0">
                <a:solidFill>
                  <a:prstClr val="white"/>
                </a:solidFill>
                <a:latin typeface="Calibri" panose="020F0502020204030204"/>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500"/>
                                        <p:tgtEl>
                                          <p:spTgt spid="43"/>
                                        </p:tgtEl>
                                      </p:cBhvr>
                                    </p:animEffect>
                                  </p:childTnLst>
                                </p:cTn>
                              </p:par>
                              <p:par>
                                <p:cTn id="8" presetID="22" presetClass="entr" presetSubtype="8"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500"/>
                                        <p:tgtEl>
                                          <p:spTgt spid="3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矩形 3"/>
          <p:cNvSpPr>
            <a:spLocks noChangeArrowheads="1"/>
          </p:cNvSpPr>
          <p:nvPr/>
        </p:nvSpPr>
        <p:spPr bwMode="auto">
          <a:xfrm>
            <a:off x="535712" y="1408822"/>
            <a:ext cx="26564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dirty="0">
                <a:solidFill>
                  <a:srgbClr val="FFCC00"/>
                </a:solidFill>
                <a:latin typeface="楷体" panose="02010609060101010101" pitchFamily="49" charset="-122"/>
                <a:ea typeface="楷体" panose="02010609060101010101" pitchFamily="49" charset="-122"/>
              </a:rPr>
              <a:t>三是网络教研</a:t>
            </a:r>
            <a:endParaRPr lang="zh-CN" altLang="en-US" sz="3200" b="1" dirty="0">
              <a:solidFill>
                <a:srgbClr val="FFCC00"/>
              </a:solidFill>
              <a:latin typeface="楷体" panose="02010609060101010101" pitchFamily="49" charset="-122"/>
              <a:ea typeface="楷体" panose="02010609060101010101" pitchFamily="49" charset="-122"/>
            </a:endParaRPr>
          </a:p>
        </p:txBody>
      </p:sp>
      <p:pic>
        <p:nvPicPr>
          <p:cNvPr id="66" name="Picture 3" descr="C:\Users\Administrator.DADI-20130520GB\Desktop\借力教育云 助推现代化\0327语文网络教研 - 副本\DSC00436.JPG"/>
          <p:cNvPicPr>
            <a:picLocks noChangeAspect="1" noChangeArrowheads="1"/>
          </p:cNvPicPr>
          <p:nvPr/>
        </p:nvPicPr>
        <p:blipFill rotWithShape="1">
          <a:blip r:embed="rId1" cstate="screen"/>
          <a:srcRect/>
          <a:stretch>
            <a:fillRect/>
          </a:stretch>
        </p:blipFill>
        <p:spPr bwMode="auto">
          <a:xfrm rot="21377586">
            <a:off x="599964" y="3334249"/>
            <a:ext cx="2685316" cy="2074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7" name="Picture 4" descr="C:\Users\Administrator.DADI-20130520GB\Desktop\借力教育云 助推现代化\网络教研具体页面.jpg"/>
          <p:cNvPicPr>
            <a:picLocks noChangeAspect="1" noChangeArrowheads="1"/>
          </p:cNvPicPr>
          <p:nvPr/>
        </p:nvPicPr>
        <p:blipFill rotWithShape="1">
          <a:blip r:embed="rId2" cstate="screen"/>
          <a:srcRect/>
          <a:stretch>
            <a:fillRect/>
          </a:stretch>
        </p:blipFill>
        <p:spPr bwMode="auto">
          <a:xfrm>
            <a:off x="3195925" y="3249612"/>
            <a:ext cx="2838568" cy="22437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476230">
            <a:off x="5545956" y="3422716"/>
            <a:ext cx="3167116" cy="18975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矩形 1"/>
          <p:cNvSpPr/>
          <p:nvPr/>
        </p:nvSpPr>
        <p:spPr>
          <a:xfrm>
            <a:off x="667953" y="2172870"/>
            <a:ext cx="8175258" cy="954107"/>
          </a:xfrm>
          <a:prstGeom prst="rect">
            <a:avLst/>
          </a:prstGeom>
        </p:spPr>
        <p:txBody>
          <a:bodyPr wrap="square">
            <a:spAutoFit/>
          </a:bodyPr>
          <a:lstStyle/>
          <a:p>
            <a:r>
              <a:rPr lang="zh-CN" altLang="en-US" sz="2800" b="1" dirty="0">
                <a:solidFill>
                  <a:schemeClr val="bg1"/>
                </a:solidFill>
                <a:latin typeface="楷体" panose="02010609060101010101" pitchFamily="49" charset="-122"/>
                <a:ea typeface="楷体" panose="02010609060101010101" pitchFamily="49" charset="-122"/>
              </a:rPr>
              <a:t>形成了</a:t>
            </a:r>
            <a:r>
              <a:rPr lang="zh-CN" altLang="en-US" sz="2800" b="1" dirty="0">
                <a:solidFill>
                  <a:srgbClr val="FF99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课堂展示型、主题研讨型、视频点播型</a:t>
            </a:r>
            <a:r>
              <a:rPr lang="zh-CN" altLang="en-US" sz="2800" b="1" dirty="0">
                <a:solidFill>
                  <a:schemeClr val="bg1"/>
                </a:solidFill>
                <a:latin typeface="楷体" panose="02010609060101010101" pitchFamily="49" charset="-122"/>
                <a:ea typeface="楷体" panose="02010609060101010101" pitchFamily="49" charset="-122"/>
              </a:rPr>
              <a:t>三种网络教研模式。</a:t>
            </a:r>
            <a:endParaRPr lang="zh-CN" altLang="en-US" sz="2800" b="1" dirty="0">
              <a:solidFill>
                <a:schemeClr val="bg1"/>
              </a:solidFill>
              <a:latin typeface="楷体" panose="02010609060101010101" pitchFamily="49" charset="-122"/>
              <a:ea typeface="楷体" panose="02010609060101010101" pitchFamily="49" charset="-122"/>
            </a:endParaRPr>
          </a:p>
        </p:txBody>
      </p:sp>
      <p:grpSp>
        <p:nvGrpSpPr>
          <p:cNvPr id="21" name="Group 44"/>
          <p:cNvGrpSpPr/>
          <p:nvPr/>
        </p:nvGrpSpPr>
        <p:grpSpPr bwMode="auto">
          <a:xfrm>
            <a:off x="-146487" y="549591"/>
            <a:ext cx="9186129" cy="867748"/>
            <a:chOff x="0" y="1911"/>
            <a:chExt cx="8191" cy="1046"/>
          </a:xfrm>
        </p:grpSpPr>
        <p:grpSp>
          <p:nvGrpSpPr>
            <p:cNvPr id="22" name="Group 16"/>
            <p:cNvGrpSpPr/>
            <p:nvPr/>
          </p:nvGrpSpPr>
          <p:grpSpPr bwMode="auto">
            <a:xfrm>
              <a:off x="0" y="1911"/>
              <a:ext cx="8191" cy="755"/>
              <a:chOff x="0" y="1344"/>
              <a:chExt cx="5760" cy="531"/>
            </a:xfrm>
          </p:grpSpPr>
          <p:sp>
            <p:nvSpPr>
              <p:cNvPr id="24" name="Rectangle 8"/>
              <p:cNvSpPr>
                <a:spLocks noChangeArrowheads="1"/>
              </p:cNvSpPr>
              <p:nvPr/>
            </p:nvSpPr>
            <p:spPr bwMode="auto">
              <a:xfrm>
                <a:off x="0" y="1344"/>
                <a:ext cx="1014" cy="531"/>
              </a:xfrm>
              <a:prstGeom prst="rect">
                <a:avLst/>
              </a:prstGeom>
              <a:gradFill rotWithShape="1">
                <a:gsLst>
                  <a:gs pos="0">
                    <a:srgbClr val="FFFFFF">
                      <a:alpha val="20000"/>
                    </a:srgb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5" name="Rectangle 9"/>
              <p:cNvSpPr>
                <a:spLocks noChangeArrowheads="1"/>
              </p:cNvSpPr>
              <p:nvPr/>
            </p:nvSpPr>
            <p:spPr bwMode="auto">
              <a:xfrm>
                <a:off x="4804" y="1344"/>
                <a:ext cx="956" cy="531"/>
              </a:xfrm>
              <a:prstGeom prst="rect">
                <a:avLst/>
              </a:prstGeom>
              <a:gradFill rotWithShape="1">
                <a:gsLst>
                  <a:gs pos="0">
                    <a:schemeClr val="bg1"/>
                  </a:gs>
                  <a:gs pos="100000">
                    <a:srgbClr val="FFFFFF">
                      <a:alpha val="20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6" name="Rectangle 10"/>
              <p:cNvSpPr>
                <a:spLocks noChangeArrowheads="1"/>
              </p:cNvSpPr>
              <p:nvPr/>
            </p:nvSpPr>
            <p:spPr bwMode="auto">
              <a:xfrm>
                <a:off x="1002" y="1351"/>
                <a:ext cx="3818" cy="524"/>
              </a:xfrm>
              <a:prstGeom prst="rect">
                <a:avLst/>
              </a:prstGeom>
              <a:gradFill rotWithShape="1">
                <a:gsLst>
                  <a:gs pos="0">
                    <a:schemeClr val="bg1"/>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23" name="Rectangle 25"/>
            <p:cNvSpPr>
              <a:spLocks noChangeArrowheads="1"/>
            </p:cNvSpPr>
            <p:nvPr/>
          </p:nvSpPr>
          <p:spPr bwMode="auto">
            <a:xfrm>
              <a:off x="0" y="2833"/>
              <a:ext cx="8158" cy="124"/>
            </a:xfrm>
            <a:prstGeom prst="rect">
              <a:avLst/>
            </a:prstGeom>
            <a:gradFill rotWithShape="1">
              <a:gsLst>
                <a:gs pos="0">
                  <a:srgbClr val="000000"/>
                </a:gs>
                <a:gs pos="100000">
                  <a:srgbClr val="000000">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27" name="矩形 26"/>
          <p:cNvSpPr/>
          <p:nvPr/>
        </p:nvSpPr>
        <p:spPr>
          <a:xfrm>
            <a:off x="436728" y="413211"/>
            <a:ext cx="7084527" cy="731520"/>
          </a:xfrm>
          <a:prstGeom prst="rect">
            <a:avLst/>
          </a:prstGeom>
        </p:spPr>
        <p:txBody>
          <a:bodyPr wrap="square">
            <a:spAutoFit/>
          </a:bodyPr>
          <a:lstStyle/>
          <a:p>
            <a:pPr>
              <a:lnSpc>
                <a:spcPct val="150000"/>
              </a:lnSpc>
            </a:pPr>
            <a:r>
              <a:rPr lang="zh-CN" altLang="en-US" sz="28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三、六大应用模式</a:t>
            </a:r>
            <a:endParaRPr lang="en-US" altLang="zh-CN" sz="2800" b="1" dirty="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2691" y="793039"/>
            <a:ext cx="2452916" cy="584775"/>
          </a:xfrm>
          <a:prstGeom prst="rect">
            <a:avLst/>
          </a:prstGeom>
        </p:spPr>
        <p:txBody>
          <a:bodyPr wrap="none">
            <a:spAutoFit/>
          </a:bodyPr>
          <a:lstStyle/>
          <a:p>
            <a:pPr fontAlgn="auto">
              <a:spcBef>
                <a:spcPts val="0"/>
              </a:spcBef>
              <a:spcAft>
                <a:spcPts val="0"/>
              </a:spcAft>
            </a:pPr>
            <a:r>
              <a:rPr lang="en-US" altLang="zh-CN" sz="3200" b="1" i="1" dirty="0" smtClean="0">
                <a:solidFill>
                  <a:prstClr val="white"/>
                </a:solidFill>
                <a:latin typeface="黑体" panose="02010609060101010101" pitchFamily="49" charset="-122"/>
                <a:ea typeface="黑体" panose="02010609060101010101" pitchFamily="49" charset="-122"/>
                <a:cs typeface="Times New Roman" panose="02020603050405020304" pitchFamily="18" charset="0"/>
              </a:rPr>
              <a:t>3. </a:t>
            </a:r>
            <a:r>
              <a:rPr lang="zh-CN" altLang="en-US" sz="3200" b="1" dirty="0" smtClean="0">
                <a:solidFill>
                  <a:prstClr val="white"/>
                </a:solidFill>
                <a:latin typeface="黑体" panose="02010609060101010101" pitchFamily="49" charset="-122"/>
                <a:ea typeface="黑体" panose="02010609060101010101" pitchFamily="49" charset="-122"/>
                <a:cs typeface="Times New Roman" panose="02020603050405020304" pitchFamily="18" charset="0"/>
              </a:rPr>
              <a:t>网络教研</a:t>
            </a:r>
            <a:endParaRPr lang="zh-CN" altLang="en-US" sz="3200" b="1" dirty="0">
              <a:solidFill>
                <a:prstClr val="white"/>
              </a:solidFill>
              <a:latin typeface="黑体" panose="02010609060101010101" pitchFamily="49" charset="-122"/>
              <a:ea typeface="黑体" panose="02010609060101010101" pitchFamily="49" charset="-122"/>
              <a:cs typeface="Times New Roman" panose="02020603050405020304" pitchFamily="18" charset="0"/>
            </a:endParaRPr>
          </a:p>
        </p:txBody>
      </p:sp>
      <p:grpSp>
        <p:nvGrpSpPr>
          <p:cNvPr id="8" name="组合 7"/>
          <p:cNvGrpSpPr/>
          <p:nvPr/>
        </p:nvGrpSpPr>
        <p:grpSpPr>
          <a:xfrm>
            <a:off x="569473" y="1673525"/>
            <a:ext cx="8332987" cy="1715134"/>
            <a:chOff x="569473" y="1673525"/>
            <a:chExt cx="8332987" cy="1715134"/>
          </a:xfrm>
        </p:grpSpPr>
        <p:sp>
          <p:nvSpPr>
            <p:cNvPr id="9" name="流程图: 过程 8"/>
            <p:cNvSpPr/>
            <p:nvPr/>
          </p:nvSpPr>
          <p:spPr>
            <a:xfrm>
              <a:off x="1293962" y="1673525"/>
              <a:ext cx="7608498" cy="1715134"/>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endParaRPr lang="zh-CN" altLang="en-US">
                <a:solidFill>
                  <a:prstClr val="black"/>
                </a:solidFill>
              </a:endParaRPr>
            </a:p>
          </p:txBody>
        </p:sp>
        <p:sp>
          <p:nvSpPr>
            <p:cNvPr id="10" name="流程图: 过程 9"/>
            <p:cNvSpPr/>
            <p:nvPr/>
          </p:nvSpPr>
          <p:spPr>
            <a:xfrm>
              <a:off x="569473" y="1673525"/>
              <a:ext cx="1093182" cy="1715134"/>
            </a:xfrm>
            <a:prstGeom prst="flowChartProcess">
              <a:avLst/>
            </a:prstGeom>
            <a:ln w="19050"/>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pPr>
              <a:r>
                <a:rPr lang="zh-CN" altLang="en-US" sz="3200" b="1" dirty="0" smtClean="0">
                  <a:solidFill>
                    <a:srgbClr val="FF0000"/>
                  </a:solidFill>
                  <a:latin typeface="黑体" panose="02010609060101010101" pitchFamily="49" charset="-122"/>
                  <a:ea typeface="黑体" panose="02010609060101010101" pitchFamily="49" charset="-122"/>
                </a:rPr>
                <a:t>传统活动</a:t>
              </a:r>
              <a:endParaRPr lang="zh-CN" altLang="en-US" sz="3200" b="1" dirty="0">
                <a:solidFill>
                  <a:srgbClr val="FF0000"/>
                </a:solidFill>
                <a:latin typeface="黑体" panose="02010609060101010101" pitchFamily="49" charset="-122"/>
                <a:ea typeface="黑体" panose="02010609060101010101" pitchFamily="49" charset="-122"/>
              </a:endParaRPr>
            </a:p>
          </p:txBody>
        </p:sp>
      </p:grpSp>
      <p:sp>
        <p:nvSpPr>
          <p:cNvPr id="11" name="矩形 10"/>
          <p:cNvSpPr/>
          <p:nvPr/>
        </p:nvSpPr>
        <p:spPr>
          <a:xfrm>
            <a:off x="1662655" y="1773502"/>
            <a:ext cx="5442516" cy="572464"/>
          </a:xfrm>
          <a:prstGeom prst="rect">
            <a:avLst/>
          </a:prstGeom>
        </p:spPr>
        <p:txBody>
          <a:bodyPr wrap="none">
            <a:spAutoFit/>
          </a:bodyPr>
          <a:lstStyle/>
          <a:p>
            <a:pPr marL="0" lvl="1" fontAlgn="auto">
              <a:lnSpc>
                <a:spcPct val="130000"/>
              </a:lnSpc>
              <a:spcAft>
                <a:spcPts val="0"/>
              </a:spcAft>
              <a:buClr>
                <a:srgbClr val="FF0000"/>
              </a:buClr>
              <a:buSzPct val="125000"/>
              <a:buFont typeface="Wingdings" panose="05000000000000000000" pitchFamily="2" charset="2"/>
              <a:buChar char="Ø"/>
            </a:pPr>
            <a:r>
              <a:rPr lang="zh-CN" altLang="en-US" sz="2400" b="1" dirty="0" smtClean="0">
                <a:solidFill>
                  <a:prstClr val="black"/>
                </a:solidFill>
                <a:latin typeface="楷体" panose="02010609060101010101" pitchFamily="49" charset="-122"/>
                <a:ea typeface="楷体" panose="02010609060101010101" pitchFamily="49" charset="-122"/>
              </a:rPr>
              <a:t>  集中时间与地点，必须有专人组织</a:t>
            </a:r>
            <a:endParaRPr lang="en-US" altLang="zh-CN" sz="2400" b="1" dirty="0" smtClean="0">
              <a:solidFill>
                <a:prstClr val="black"/>
              </a:solidFill>
              <a:latin typeface="楷体" panose="02010609060101010101" pitchFamily="49" charset="-122"/>
              <a:ea typeface="楷体" panose="02010609060101010101" pitchFamily="49" charset="-122"/>
            </a:endParaRPr>
          </a:p>
        </p:txBody>
      </p:sp>
      <p:sp>
        <p:nvSpPr>
          <p:cNvPr id="12" name="矩形 11"/>
          <p:cNvSpPr/>
          <p:nvPr/>
        </p:nvSpPr>
        <p:spPr>
          <a:xfrm>
            <a:off x="1662655" y="2235468"/>
            <a:ext cx="6680034" cy="572464"/>
          </a:xfrm>
          <a:prstGeom prst="rect">
            <a:avLst/>
          </a:prstGeom>
        </p:spPr>
        <p:txBody>
          <a:bodyPr wrap="none">
            <a:spAutoFit/>
          </a:bodyPr>
          <a:lstStyle/>
          <a:p>
            <a:pPr marL="0" lvl="1" fontAlgn="auto">
              <a:lnSpc>
                <a:spcPct val="130000"/>
              </a:lnSpc>
              <a:spcAft>
                <a:spcPts val="0"/>
              </a:spcAft>
              <a:buClr>
                <a:srgbClr val="FF0000"/>
              </a:buClr>
              <a:buSzPct val="125000"/>
              <a:buFont typeface="Wingdings" panose="05000000000000000000" pitchFamily="2" charset="2"/>
              <a:buChar char="Ø"/>
            </a:pPr>
            <a:r>
              <a:rPr lang="zh-CN" altLang="en-US" sz="2400" b="1" dirty="0" smtClean="0">
                <a:solidFill>
                  <a:prstClr val="black"/>
                </a:solidFill>
                <a:latin typeface="楷体" panose="02010609060101010101" pitchFamily="49" charset="-122"/>
                <a:ea typeface="楷体" panose="02010609060101010101" pitchFamily="49" charset="-122"/>
              </a:rPr>
              <a:t>  缺少交流平台，遇到问题往往无法及时沟通</a:t>
            </a:r>
            <a:endParaRPr lang="en-US" altLang="zh-CN" sz="2400" b="1" dirty="0" smtClean="0">
              <a:solidFill>
                <a:prstClr val="black"/>
              </a:solidFill>
              <a:latin typeface="楷体" panose="02010609060101010101" pitchFamily="49" charset="-122"/>
              <a:ea typeface="楷体" panose="02010609060101010101" pitchFamily="49" charset="-122"/>
            </a:endParaRPr>
          </a:p>
        </p:txBody>
      </p:sp>
      <p:sp>
        <p:nvSpPr>
          <p:cNvPr id="13" name="矩形 12"/>
          <p:cNvSpPr/>
          <p:nvPr/>
        </p:nvSpPr>
        <p:spPr>
          <a:xfrm>
            <a:off x="1662655" y="2695082"/>
            <a:ext cx="6370655" cy="572464"/>
          </a:xfrm>
          <a:prstGeom prst="rect">
            <a:avLst/>
          </a:prstGeom>
        </p:spPr>
        <p:txBody>
          <a:bodyPr wrap="none">
            <a:spAutoFit/>
          </a:bodyPr>
          <a:lstStyle/>
          <a:p>
            <a:pPr marL="0" lvl="1" fontAlgn="auto">
              <a:lnSpc>
                <a:spcPct val="130000"/>
              </a:lnSpc>
              <a:spcAft>
                <a:spcPts val="0"/>
              </a:spcAft>
              <a:buClr>
                <a:srgbClr val="FF0000"/>
              </a:buClr>
              <a:buSzPct val="125000"/>
              <a:buFont typeface="Wingdings" panose="05000000000000000000" pitchFamily="2" charset="2"/>
              <a:buChar char="Ø"/>
            </a:pPr>
            <a:r>
              <a:rPr lang="zh-CN" altLang="en-US" sz="2400" b="1" dirty="0" smtClean="0">
                <a:solidFill>
                  <a:prstClr val="black"/>
                </a:solidFill>
                <a:latin typeface="楷体" panose="02010609060101010101" pitchFamily="49" charset="-122"/>
                <a:ea typeface="楷体" panose="02010609060101010101" pitchFamily="49" charset="-122"/>
              </a:rPr>
              <a:t>  区域协作教研的氛围不浓厚，见效速度慢</a:t>
            </a:r>
            <a:endParaRPr lang="en-US" altLang="zh-CN" sz="2400" b="1" dirty="0" smtClean="0">
              <a:solidFill>
                <a:prstClr val="black"/>
              </a:solidFill>
              <a:latin typeface="楷体" panose="02010609060101010101" pitchFamily="49" charset="-122"/>
              <a:ea typeface="楷体" panose="02010609060101010101" pitchFamily="49" charset="-122"/>
            </a:endParaRPr>
          </a:p>
        </p:txBody>
      </p:sp>
      <p:sp>
        <p:nvSpPr>
          <p:cNvPr id="16" name="矩形 15"/>
          <p:cNvSpPr/>
          <p:nvPr/>
        </p:nvSpPr>
        <p:spPr>
          <a:xfrm>
            <a:off x="569473" y="3684370"/>
            <a:ext cx="2656496" cy="584775"/>
          </a:xfrm>
          <a:prstGeom prst="rect">
            <a:avLst/>
          </a:prstGeom>
        </p:spPr>
        <p:txBody>
          <a:bodyPr wrap="none">
            <a:spAutoFit/>
          </a:bodyPr>
          <a:lstStyle/>
          <a:p>
            <a:pPr fontAlgn="auto">
              <a:spcBef>
                <a:spcPts val="0"/>
              </a:spcBef>
              <a:spcAft>
                <a:spcPts val="0"/>
              </a:spcAft>
            </a:pPr>
            <a:r>
              <a:rPr lang="zh-CN" altLang="zh-CN" sz="3200" b="1" dirty="0">
                <a:solidFill>
                  <a:srgbClr val="FFFF00"/>
                </a:solidFill>
                <a:latin typeface="黑体" panose="02010609060101010101" pitchFamily="49" charset="-122"/>
                <a:ea typeface="黑体" panose="02010609060101010101" pitchFamily="49" charset="-122"/>
                <a:cs typeface="Times New Roman" panose="02020603050405020304" pitchFamily="18" charset="0"/>
              </a:rPr>
              <a:t>东</a:t>
            </a:r>
            <a:r>
              <a:rPr lang="zh-CN" altLang="zh-CN" sz="3200" b="1" dirty="0" smtClean="0">
                <a:solidFill>
                  <a:srgbClr val="FFFF00"/>
                </a:solidFill>
                <a:latin typeface="黑体" panose="02010609060101010101" pitchFamily="49" charset="-122"/>
                <a:ea typeface="黑体" panose="02010609060101010101" pitchFamily="49" charset="-122"/>
                <a:cs typeface="Times New Roman" panose="02020603050405020304" pitchFamily="18" charset="0"/>
              </a:rPr>
              <a:t>阳</a:t>
            </a:r>
            <a:r>
              <a:rPr lang="zh-CN" altLang="en-US" sz="3200" b="1" dirty="0" smtClean="0">
                <a:solidFill>
                  <a:srgbClr val="FFFF00"/>
                </a:solidFill>
                <a:latin typeface="黑体" panose="02010609060101010101" pitchFamily="49" charset="-122"/>
                <a:ea typeface="黑体" panose="02010609060101010101" pitchFamily="49" charset="-122"/>
                <a:cs typeface="Times New Roman" panose="02020603050405020304" pitchFamily="18" charset="0"/>
              </a:rPr>
              <a:t>实际情况</a:t>
            </a:r>
            <a:endParaRPr lang="zh-CN" altLang="en-US" sz="3200" b="1" dirty="0">
              <a:solidFill>
                <a:srgbClr val="FFFF00"/>
              </a:solidFill>
              <a:latin typeface="黑体" panose="02010609060101010101" pitchFamily="49" charset="-122"/>
              <a:ea typeface="黑体" panose="02010609060101010101" pitchFamily="49" charset="-122"/>
            </a:endParaRPr>
          </a:p>
        </p:txBody>
      </p:sp>
      <p:grpSp>
        <p:nvGrpSpPr>
          <p:cNvPr id="22" name="组合 21"/>
          <p:cNvGrpSpPr/>
          <p:nvPr/>
        </p:nvGrpSpPr>
        <p:grpSpPr>
          <a:xfrm>
            <a:off x="569473" y="4322932"/>
            <a:ext cx="8162151" cy="1432408"/>
            <a:chOff x="569473" y="4269145"/>
            <a:chExt cx="8162151" cy="1432408"/>
          </a:xfrm>
        </p:grpSpPr>
        <p:sp>
          <p:nvSpPr>
            <p:cNvPr id="17" name="矩形 16"/>
            <p:cNvSpPr/>
            <p:nvPr/>
          </p:nvSpPr>
          <p:spPr>
            <a:xfrm>
              <a:off x="569473" y="4269145"/>
              <a:ext cx="8162151" cy="14324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endParaRPr lang="zh-CN" altLang="en-US">
                <a:solidFill>
                  <a:prstClr val="black"/>
                </a:solidFill>
              </a:endParaRPr>
            </a:p>
          </p:txBody>
        </p:sp>
        <p:sp>
          <p:nvSpPr>
            <p:cNvPr id="18" name="矩形 17"/>
            <p:cNvSpPr/>
            <p:nvPr/>
          </p:nvSpPr>
          <p:spPr>
            <a:xfrm>
              <a:off x="757793" y="4450036"/>
              <a:ext cx="4515980" cy="523220"/>
            </a:xfrm>
            <a:prstGeom prst="rect">
              <a:avLst/>
            </a:prstGeom>
          </p:spPr>
          <p:txBody>
            <a:bodyPr wrap="none">
              <a:spAutoFit/>
            </a:bodyPr>
            <a:lstStyle/>
            <a:p>
              <a:pPr fontAlgn="auto">
                <a:spcBef>
                  <a:spcPts val="0"/>
                </a:spcBef>
                <a:spcAft>
                  <a:spcPts val="0"/>
                </a:spcAft>
              </a:pPr>
              <a:r>
                <a:rPr lang="zh-CN" altLang="en-US" sz="2800" b="1" dirty="0">
                  <a:solidFill>
                    <a:srgbClr val="FF0000"/>
                  </a:solidFill>
                  <a:latin typeface="楷体" panose="02010609060101010101" pitchFamily="49" charset="-122"/>
                  <a:ea typeface="楷体" panose="02010609060101010101" pitchFamily="49" charset="-122"/>
                </a:rPr>
                <a:t>仅</a:t>
              </a:r>
              <a:r>
                <a:rPr lang="zh-CN" altLang="en-US" sz="2800" b="1" dirty="0" smtClean="0">
                  <a:solidFill>
                    <a:srgbClr val="FF0000"/>
                  </a:solidFill>
                  <a:latin typeface="楷体" panose="02010609060101010101" pitchFamily="49" charset="-122"/>
                  <a:ea typeface="楷体" panose="02010609060101010101" pitchFamily="49" charset="-122"/>
                </a:rPr>
                <a:t>小学语文老师有</a:t>
              </a:r>
              <a:r>
                <a:rPr lang="en-US" altLang="zh-CN" sz="2800" b="1" dirty="0" smtClean="0">
                  <a:solidFill>
                    <a:srgbClr val="FF0000"/>
                  </a:solidFill>
                  <a:latin typeface="楷体" panose="02010609060101010101" pitchFamily="49" charset="-122"/>
                  <a:ea typeface="楷体" panose="02010609060101010101" pitchFamily="49" charset="-122"/>
                </a:rPr>
                <a:t>1000</a:t>
              </a:r>
              <a:r>
                <a:rPr lang="zh-CN" altLang="en-US" sz="2800" b="1" dirty="0" smtClean="0">
                  <a:solidFill>
                    <a:srgbClr val="FF0000"/>
                  </a:solidFill>
                  <a:latin typeface="楷体" panose="02010609060101010101" pitchFamily="49" charset="-122"/>
                  <a:ea typeface="楷体" panose="02010609060101010101" pitchFamily="49" charset="-122"/>
                </a:rPr>
                <a:t>多人</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19" name="矩形 18"/>
            <p:cNvSpPr/>
            <p:nvPr/>
          </p:nvSpPr>
          <p:spPr>
            <a:xfrm>
              <a:off x="5285722" y="4450036"/>
              <a:ext cx="3070071" cy="523220"/>
            </a:xfrm>
            <a:prstGeom prst="rect">
              <a:avLst/>
            </a:prstGeom>
          </p:spPr>
          <p:txBody>
            <a:bodyPr wrap="none">
              <a:spAutoFit/>
            </a:bodyPr>
            <a:lstStyle/>
            <a:p>
              <a:pPr fontAlgn="auto">
                <a:spcBef>
                  <a:spcPts val="0"/>
                </a:spcBef>
                <a:spcAft>
                  <a:spcPts val="0"/>
                </a:spcAft>
              </a:pPr>
              <a:r>
                <a:rPr lang="zh-CN" altLang="en-US" sz="2800" b="1" dirty="0" smtClean="0">
                  <a:solidFill>
                    <a:srgbClr val="FF0000"/>
                  </a:solidFill>
                  <a:latin typeface="楷体" panose="02010609060101010101" pitchFamily="49" charset="-122"/>
                  <a:ea typeface="楷体" panose="02010609060101010101" pitchFamily="49" charset="-122"/>
                </a:rPr>
                <a:t>无超大型活动场地</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20" name="矩形 19"/>
            <p:cNvSpPr/>
            <p:nvPr/>
          </p:nvSpPr>
          <p:spPr>
            <a:xfrm>
              <a:off x="761063" y="5071901"/>
              <a:ext cx="2709396" cy="523220"/>
            </a:xfrm>
            <a:prstGeom prst="rect">
              <a:avLst/>
            </a:prstGeom>
          </p:spPr>
          <p:txBody>
            <a:bodyPr wrap="none">
              <a:spAutoFit/>
            </a:bodyPr>
            <a:lstStyle/>
            <a:p>
              <a:pPr fontAlgn="auto">
                <a:spcBef>
                  <a:spcPts val="0"/>
                </a:spcBef>
                <a:spcAft>
                  <a:spcPts val="0"/>
                </a:spcAft>
              </a:pPr>
              <a:r>
                <a:rPr lang="zh-CN" altLang="en-US" sz="2800" b="1" dirty="0" smtClean="0">
                  <a:solidFill>
                    <a:srgbClr val="FF0000"/>
                  </a:solidFill>
                  <a:latin typeface="楷体" panose="02010609060101010101" pitchFamily="49" charset="-122"/>
                  <a:ea typeface="楷体" panose="02010609060101010101" pitchFamily="49" charset="-122"/>
                </a:rPr>
                <a:t>偏远学校不方便</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21" name="矩形 20"/>
            <p:cNvSpPr/>
            <p:nvPr/>
          </p:nvSpPr>
          <p:spPr>
            <a:xfrm>
              <a:off x="5272618" y="5071901"/>
              <a:ext cx="3430747" cy="523220"/>
            </a:xfrm>
            <a:prstGeom prst="rect">
              <a:avLst/>
            </a:prstGeom>
          </p:spPr>
          <p:txBody>
            <a:bodyPr wrap="none">
              <a:spAutoFit/>
            </a:bodyPr>
            <a:lstStyle/>
            <a:p>
              <a:pPr fontAlgn="auto">
                <a:spcBef>
                  <a:spcPts val="0"/>
                </a:spcBef>
                <a:spcAft>
                  <a:spcPts val="0"/>
                </a:spcAft>
              </a:pPr>
              <a:r>
                <a:rPr lang="zh-CN" altLang="en-US" sz="2800" b="1" dirty="0" smtClean="0">
                  <a:solidFill>
                    <a:srgbClr val="FF0000"/>
                  </a:solidFill>
                  <a:latin typeface="楷体" panose="02010609060101010101" pitchFamily="49" charset="-122"/>
                  <a:ea typeface="楷体" panose="02010609060101010101" pitchFamily="49" charset="-122"/>
                </a:rPr>
                <a:t>小学校工作无法安排</a:t>
              </a:r>
              <a:endParaRPr lang="zh-CN" altLang="en-US" sz="2800" b="1" dirty="0">
                <a:solidFill>
                  <a:srgbClr val="FF0000"/>
                </a:solidFill>
                <a:latin typeface="楷体" panose="02010609060101010101" pitchFamily="49" charset="-122"/>
                <a:ea typeface="楷体" panose="02010609060101010101" pitchFamily="49" charset="-122"/>
              </a:endParaRPr>
            </a:p>
          </p:txBody>
        </p:sp>
      </p:grpSp>
      <p:sp>
        <p:nvSpPr>
          <p:cNvPr id="23" name="矩形 22">
            <a:hlinkClick r:id="rId1" action="ppaction://hlinkfile"/>
          </p:cNvPr>
          <p:cNvSpPr/>
          <p:nvPr/>
        </p:nvSpPr>
        <p:spPr>
          <a:xfrm>
            <a:off x="569473" y="3571842"/>
            <a:ext cx="3626009" cy="705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1000"/>
                                        <p:tgtEl>
                                          <p:spTgt spid="12">
                                            <p:txEl>
                                              <p:pRg st="0" end="0"/>
                                            </p:txEl>
                                          </p:spTgt>
                                        </p:tgtEl>
                                      </p:cBhvr>
                                    </p:animEffect>
                                    <p:anim calcmode="lin" valueType="num">
                                      <p:cBhvr>
                                        <p:cTn id="19"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fade">
                                      <p:cBhvr>
                                        <p:cTn id="24" dur="1000"/>
                                        <p:tgtEl>
                                          <p:spTgt spid="13">
                                            <p:txEl>
                                              <p:pRg st="0" end="0"/>
                                            </p:txEl>
                                          </p:spTgt>
                                        </p:tgtEl>
                                      </p:cBhvr>
                                    </p:animEffect>
                                    <p:anim calcmode="lin" valueType="num">
                                      <p:cBhvr>
                                        <p:cTn id="2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1+#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2691" y="793039"/>
            <a:ext cx="2452916" cy="584775"/>
          </a:xfrm>
          <a:prstGeom prst="rect">
            <a:avLst/>
          </a:prstGeom>
        </p:spPr>
        <p:txBody>
          <a:bodyPr wrap="none">
            <a:spAutoFit/>
          </a:bodyPr>
          <a:lstStyle/>
          <a:p>
            <a:pPr fontAlgn="auto">
              <a:spcBef>
                <a:spcPts val="0"/>
              </a:spcBef>
              <a:spcAft>
                <a:spcPts val="0"/>
              </a:spcAft>
            </a:pPr>
            <a:r>
              <a:rPr lang="en-US" altLang="zh-CN" sz="3200" b="1" i="1" dirty="0" smtClean="0">
                <a:solidFill>
                  <a:prstClr val="white"/>
                </a:solidFill>
                <a:latin typeface="黑体" panose="02010609060101010101" pitchFamily="49" charset="-122"/>
                <a:ea typeface="黑体" panose="02010609060101010101" pitchFamily="49" charset="-122"/>
                <a:cs typeface="Times New Roman" panose="02020603050405020304" pitchFamily="18" charset="0"/>
              </a:rPr>
              <a:t>3. </a:t>
            </a:r>
            <a:r>
              <a:rPr lang="zh-CN" altLang="en-US" sz="3200" b="1" dirty="0" smtClean="0">
                <a:solidFill>
                  <a:prstClr val="white"/>
                </a:solidFill>
                <a:latin typeface="黑体" panose="02010609060101010101" pitchFamily="49" charset="-122"/>
                <a:ea typeface="黑体" panose="02010609060101010101" pitchFamily="49" charset="-122"/>
                <a:cs typeface="Times New Roman" panose="02020603050405020304" pitchFamily="18" charset="0"/>
              </a:rPr>
              <a:t>网络教研</a:t>
            </a:r>
            <a:endParaRPr lang="zh-CN" altLang="en-US" sz="3200" b="1" dirty="0">
              <a:solidFill>
                <a:prstClr val="white"/>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矩形 1"/>
          <p:cNvSpPr/>
          <p:nvPr/>
        </p:nvSpPr>
        <p:spPr>
          <a:xfrm>
            <a:off x="869176" y="1514387"/>
            <a:ext cx="3262432" cy="461665"/>
          </a:xfrm>
          <a:prstGeom prst="rect">
            <a:avLst/>
          </a:prstGeom>
        </p:spPr>
        <p:txBody>
          <a:bodyPr wrap="none">
            <a:spAutoFit/>
          </a:bodyPr>
          <a:lstStyle/>
          <a:p>
            <a:pPr fontAlgn="auto">
              <a:spcBef>
                <a:spcPts val="0"/>
              </a:spcBef>
              <a:spcAft>
                <a:spcPts val="0"/>
              </a:spcAft>
            </a:pPr>
            <a:r>
              <a:rPr lang="zh-CN" altLang="zh-CN" sz="2400" b="1" dirty="0" smtClean="0">
                <a:solidFill>
                  <a:srgbClr val="FFC000"/>
                </a:solidFill>
                <a:latin typeface="楷体" panose="02010609060101010101" pitchFamily="49" charset="-122"/>
                <a:ea typeface="楷体" panose="02010609060101010101" pitchFamily="49" charset="-122"/>
                <a:cs typeface="Times New Roman" panose="02020603050405020304" pitchFamily="18" charset="0"/>
              </a:rPr>
              <a:t>拓展教研的时间与空间</a:t>
            </a:r>
            <a:endParaRPr lang="zh-CN" altLang="en-US" sz="2400" b="1" dirty="0">
              <a:solidFill>
                <a:srgbClr val="FFC000"/>
              </a:solidFill>
              <a:latin typeface="楷体" panose="02010609060101010101" pitchFamily="49" charset="-122"/>
              <a:ea typeface="楷体" panose="02010609060101010101" pitchFamily="49" charset="-122"/>
            </a:endParaRPr>
          </a:p>
        </p:txBody>
      </p:sp>
      <p:sp>
        <p:nvSpPr>
          <p:cNvPr id="4" name="矩形 3"/>
          <p:cNvSpPr/>
          <p:nvPr/>
        </p:nvSpPr>
        <p:spPr>
          <a:xfrm>
            <a:off x="3741716" y="1115286"/>
            <a:ext cx="4206601" cy="461665"/>
          </a:xfrm>
          <a:prstGeom prst="rect">
            <a:avLst/>
          </a:prstGeom>
        </p:spPr>
        <p:txBody>
          <a:bodyPr wrap="none">
            <a:spAutoFit/>
          </a:bodyPr>
          <a:lstStyle/>
          <a:p>
            <a:pPr fontAlgn="auto">
              <a:spcBef>
                <a:spcPts val="0"/>
              </a:spcBef>
              <a:spcAft>
                <a:spcPts val="0"/>
              </a:spcAft>
            </a:pPr>
            <a:r>
              <a:rPr lang="zh-CN" altLang="zh-CN" sz="24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解决传统</a:t>
            </a:r>
            <a:r>
              <a:rPr lang="zh-CN"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教研</a:t>
            </a:r>
            <a:r>
              <a:rPr lang="zh-CN" altLang="zh-CN" sz="24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中的</a:t>
            </a:r>
            <a:r>
              <a:rPr lang="zh-CN"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问题与不足</a:t>
            </a:r>
            <a:endParaRPr lang="zh-CN" altLang="en-US"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5" name="矩形 4"/>
          <p:cNvSpPr/>
          <p:nvPr/>
        </p:nvSpPr>
        <p:spPr>
          <a:xfrm>
            <a:off x="3741716" y="2278854"/>
            <a:ext cx="5134739" cy="461665"/>
          </a:xfrm>
          <a:prstGeom prst="rect">
            <a:avLst/>
          </a:prstGeom>
        </p:spPr>
        <p:txBody>
          <a:bodyPr wrap="none">
            <a:spAutoFit/>
          </a:bodyPr>
          <a:lstStyle/>
          <a:p>
            <a:pPr fontAlgn="auto">
              <a:spcBef>
                <a:spcPts val="0"/>
              </a:spcBef>
              <a:spcAft>
                <a:spcPts val="0"/>
              </a:spcAft>
            </a:pPr>
            <a:r>
              <a:rPr lang="zh-CN" altLang="zh-CN" sz="2400" b="1" dirty="0">
                <a:solidFill>
                  <a:srgbClr val="FFC000"/>
                </a:solidFill>
                <a:latin typeface="楷体" panose="02010609060101010101" pitchFamily="49" charset="-122"/>
                <a:ea typeface="楷体" panose="02010609060101010101" pitchFamily="49" charset="-122"/>
                <a:cs typeface="Times New Roman" panose="02020603050405020304" pitchFamily="18" charset="0"/>
              </a:rPr>
              <a:t>加强教研员、教师之间</a:t>
            </a:r>
            <a:r>
              <a:rPr lang="zh-CN" altLang="zh-CN" sz="2400" b="1" dirty="0" smtClean="0">
                <a:solidFill>
                  <a:srgbClr val="FFC000"/>
                </a:solidFill>
                <a:latin typeface="楷体" panose="02010609060101010101" pitchFamily="49" charset="-122"/>
                <a:ea typeface="楷体" panose="02010609060101010101" pitchFamily="49" charset="-122"/>
                <a:cs typeface="Times New Roman" panose="02020603050405020304" pitchFamily="18" charset="0"/>
              </a:rPr>
              <a:t>的交流</a:t>
            </a:r>
            <a:r>
              <a:rPr lang="zh-CN" altLang="zh-CN" sz="2400" b="1" dirty="0">
                <a:solidFill>
                  <a:srgbClr val="FFC000"/>
                </a:solidFill>
                <a:latin typeface="楷体" panose="02010609060101010101" pitchFamily="49" charset="-122"/>
                <a:ea typeface="楷体" panose="02010609060101010101" pitchFamily="49" charset="-122"/>
                <a:cs typeface="Times New Roman" panose="02020603050405020304" pitchFamily="18" charset="0"/>
              </a:rPr>
              <a:t>与研讨</a:t>
            </a:r>
            <a:endParaRPr lang="zh-CN" altLang="en-US" sz="2400" b="1" dirty="0">
              <a:solidFill>
                <a:srgbClr val="FFC000"/>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6" name="矩形 5"/>
          <p:cNvSpPr/>
          <p:nvPr/>
        </p:nvSpPr>
        <p:spPr>
          <a:xfrm>
            <a:off x="869176" y="2000844"/>
            <a:ext cx="4825360" cy="461665"/>
          </a:xfrm>
          <a:prstGeom prst="rect">
            <a:avLst/>
          </a:prstGeom>
        </p:spPr>
        <p:txBody>
          <a:bodyPr wrap="none">
            <a:spAutoFit/>
          </a:bodyPr>
          <a:lstStyle/>
          <a:p>
            <a:pPr fontAlgn="auto">
              <a:spcBef>
                <a:spcPts val="0"/>
              </a:spcBef>
              <a:spcAft>
                <a:spcPts val="0"/>
              </a:spcAft>
            </a:pPr>
            <a:r>
              <a:rPr lang="zh-CN" altLang="zh-CN" sz="24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构建开放、</a:t>
            </a:r>
            <a:r>
              <a:rPr lang="zh-CN"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丰富的教学教研资源库</a:t>
            </a:r>
            <a:endParaRPr lang="zh-CN" altLang="en-US"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7" name="矩形 6"/>
          <p:cNvSpPr/>
          <p:nvPr/>
        </p:nvSpPr>
        <p:spPr>
          <a:xfrm>
            <a:off x="4322003" y="1584533"/>
            <a:ext cx="3278462" cy="461665"/>
          </a:xfrm>
          <a:prstGeom prst="rect">
            <a:avLst/>
          </a:prstGeom>
        </p:spPr>
        <p:txBody>
          <a:bodyPr wrap="none">
            <a:spAutoFit/>
          </a:bodyPr>
          <a:lstStyle/>
          <a:p>
            <a:pPr fontAlgn="auto">
              <a:spcBef>
                <a:spcPts val="0"/>
              </a:spcBef>
              <a:spcAft>
                <a:spcPts val="0"/>
              </a:spcAft>
            </a:pPr>
            <a:r>
              <a:rPr lang="zh-CN" altLang="zh-CN" sz="2400" b="1" dirty="0">
                <a:solidFill>
                  <a:prstClr val="white"/>
                </a:solidFill>
                <a:latin typeface="楷体" panose="02010609060101010101" pitchFamily="49" charset="-122"/>
                <a:ea typeface="楷体" panose="02010609060101010101" pitchFamily="49" charset="-122"/>
                <a:cs typeface="Times New Roman" panose="02020603050405020304" pitchFamily="18" charset="0"/>
              </a:rPr>
              <a:t>缩小城乡教育资源差异</a:t>
            </a:r>
            <a:endParaRPr lang="zh-CN" altLang="en-US" sz="2400" b="1" dirty="0">
              <a:solidFill>
                <a:prstClr val="white"/>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14" name="矩形 13"/>
          <p:cNvSpPr/>
          <p:nvPr/>
        </p:nvSpPr>
        <p:spPr>
          <a:xfrm>
            <a:off x="762306" y="2638691"/>
            <a:ext cx="4206601" cy="461665"/>
          </a:xfrm>
          <a:prstGeom prst="rect">
            <a:avLst/>
          </a:prstGeom>
        </p:spPr>
        <p:txBody>
          <a:bodyPr wrap="none">
            <a:spAutoFit/>
          </a:bodyPr>
          <a:lstStyle/>
          <a:p>
            <a:pPr fontAlgn="auto">
              <a:spcBef>
                <a:spcPts val="0"/>
              </a:spcBef>
              <a:spcAft>
                <a:spcPts val="0"/>
              </a:spcAft>
            </a:pPr>
            <a:r>
              <a:rPr lang="zh-CN" altLang="zh-CN" sz="2400" b="1" dirty="0">
                <a:solidFill>
                  <a:prstClr val="white"/>
                </a:solidFill>
                <a:latin typeface="楷体" panose="02010609060101010101" pitchFamily="49" charset="-122"/>
                <a:ea typeface="楷体" panose="02010609060101010101" pitchFamily="49" charset="-122"/>
                <a:cs typeface="Times New Roman" panose="02020603050405020304" pitchFamily="18" charset="0"/>
              </a:rPr>
              <a:t>实现教育均衡发展的有效途径</a:t>
            </a:r>
            <a:endParaRPr lang="zh-CN" altLang="en-US" sz="2400" b="1" dirty="0">
              <a:solidFill>
                <a:prstClr val="white"/>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15" name="矩形 14"/>
          <p:cNvSpPr/>
          <p:nvPr/>
        </p:nvSpPr>
        <p:spPr>
          <a:xfrm>
            <a:off x="5288613" y="2672346"/>
            <a:ext cx="2040943" cy="461665"/>
          </a:xfrm>
          <a:prstGeom prst="rect">
            <a:avLst/>
          </a:prstGeom>
        </p:spPr>
        <p:txBody>
          <a:bodyPr wrap="none">
            <a:spAutoFit/>
          </a:bodyPr>
          <a:lstStyle/>
          <a:p>
            <a:pPr fontAlgn="auto">
              <a:spcBef>
                <a:spcPts val="0"/>
              </a:spcBef>
              <a:spcAft>
                <a:spcPts val="0"/>
              </a:spcAft>
            </a:pPr>
            <a:r>
              <a:rPr lang="zh-CN" altLang="en-US"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创新教研形式</a:t>
            </a:r>
            <a:endParaRPr lang="zh-CN" altLang="en-US"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endParaRPr>
          </a:p>
        </p:txBody>
      </p:sp>
      <p:grpSp>
        <p:nvGrpSpPr>
          <p:cNvPr id="27" name="组合 26"/>
          <p:cNvGrpSpPr/>
          <p:nvPr/>
        </p:nvGrpSpPr>
        <p:grpSpPr>
          <a:xfrm>
            <a:off x="1517650" y="3550782"/>
            <a:ext cx="5988049" cy="667937"/>
            <a:chOff x="2690787" y="3254831"/>
            <a:chExt cx="3736800" cy="667937"/>
          </a:xfrm>
        </p:grpSpPr>
        <p:sp>
          <p:nvSpPr>
            <p:cNvPr id="24" name="下箭头 23"/>
            <p:cNvSpPr/>
            <p:nvPr/>
          </p:nvSpPr>
          <p:spPr>
            <a:xfrm>
              <a:off x="2690787" y="3254831"/>
              <a:ext cx="474368" cy="654556"/>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pPr>
              <a:endParaRPr lang="zh-CN" altLang="en-US">
                <a:solidFill>
                  <a:prstClr val="black"/>
                </a:solidFill>
              </a:endParaRPr>
            </a:p>
          </p:txBody>
        </p:sp>
        <p:sp>
          <p:nvSpPr>
            <p:cNvPr id="25" name="下箭头 24"/>
            <p:cNvSpPr/>
            <p:nvPr/>
          </p:nvSpPr>
          <p:spPr>
            <a:xfrm>
              <a:off x="4322003" y="3254831"/>
              <a:ext cx="474368" cy="654556"/>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pPr>
              <a:endParaRPr lang="zh-CN" altLang="en-US">
                <a:solidFill>
                  <a:prstClr val="black"/>
                </a:solidFill>
              </a:endParaRPr>
            </a:p>
          </p:txBody>
        </p:sp>
        <p:sp>
          <p:nvSpPr>
            <p:cNvPr id="26" name="下箭头 25"/>
            <p:cNvSpPr/>
            <p:nvPr/>
          </p:nvSpPr>
          <p:spPr>
            <a:xfrm>
              <a:off x="5953219" y="3268212"/>
              <a:ext cx="474368" cy="654556"/>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pPr>
              <a:endParaRPr lang="zh-CN" altLang="en-US">
                <a:solidFill>
                  <a:prstClr val="black"/>
                </a:solidFill>
              </a:endParaRPr>
            </a:p>
          </p:txBody>
        </p:sp>
      </p:grpSp>
      <p:sp>
        <p:nvSpPr>
          <p:cNvPr id="28" name="矩形 27"/>
          <p:cNvSpPr/>
          <p:nvPr/>
        </p:nvSpPr>
        <p:spPr>
          <a:xfrm>
            <a:off x="340975" y="4522598"/>
            <a:ext cx="8463764" cy="1089308"/>
          </a:xfrm>
          <a:prstGeom prst="rect">
            <a:avLst/>
          </a:prstGeom>
          <a:solidFill>
            <a:srgbClr val="FFC000"/>
          </a:solidFill>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r>
              <a:rPr lang="zh-CN" altLang="en-US" sz="3600" b="1" dirty="0" smtClean="0">
                <a:solidFill>
                  <a:srgbClr val="FF0000"/>
                </a:solidFill>
                <a:latin typeface="黑体" panose="02010609060101010101" pitchFamily="49" charset="-122"/>
                <a:ea typeface="黑体" panose="02010609060101010101" pitchFamily="49" charset="-122"/>
              </a:rPr>
              <a:t>课堂展示型  主题研讨型  视频点播型</a:t>
            </a:r>
            <a:endParaRPr lang="zh-CN" altLang="en-US" sz="3600" b="1" dirty="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1+#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up)">
                                      <p:cBhvr>
                                        <p:cTn id="37" dur="500"/>
                                        <p:tgtEl>
                                          <p:spTgt spid="27"/>
                                        </p:tgtEl>
                                      </p:cBhvr>
                                    </p:animEffect>
                                  </p:childTnLst>
                                </p:cTn>
                              </p:par>
                            </p:childTnLst>
                          </p:cTn>
                        </p:par>
                        <p:par>
                          <p:cTn id="38" fill="hold">
                            <p:stCondLst>
                              <p:cond delay="500"/>
                            </p:stCondLst>
                            <p:childTnLst>
                              <p:par>
                                <p:cTn id="39" presetID="42"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14" grpId="0"/>
      <p:bldP spid="15" grpId="0"/>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50777" y="3218945"/>
            <a:ext cx="4583113" cy="2439129"/>
          </a:xfrm>
          <a:prstGeom prst="rect">
            <a:avLst/>
          </a:prstGeom>
          <a:noFill/>
        </p:spPr>
        <p:txBody>
          <a:bodyPr wrap="square">
            <a:spAutoFit/>
          </a:bodyPr>
          <a:lstStyle/>
          <a:p>
            <a:pPr fontAlgn="auto">
              <a:lnSpc>
                <a:spcPts val="6100"/>
              </a:lnSpc>
              <a:spcBef>
                <a:spcPts val="0"/>
              </a:spcBef>
              <a:spcAft>
                <a:spcPts val="0"/>
              </a:spcAft>
              <a:defRPr/>
            </a:pPr>
            <a:r>
              <a:rPr lang="zh-CN" altLang="en-US" sz="2800" b="1" dirty="0">
                <a:solidFill>
                  <a:schemeClr val="bg1"/>
                </a:solidFill>
                <a:latin typeface="楷体" panose="02010609060101010101" pitchFamily="49" charset="-122"/>
                <a:ea typeface="楷体" panose="02010609060101010101" pitchFamily="49" charset="-122"/>
              </a:rPr>
              <a:t>东阳籍院士</a:t>
            </a:r>
            <a:r>
              <a:rPr lang="en-US" altLang="zh-CN" sz="4800" b="1" i="1" dirty="0">
                <a:solidFill>
                  <a:srgbClr val="FFC000"/>
                </a:solidFill>
                <a:latin typeface="+mn-ea"/>
                <a:ea typeface="+mn-ea"/>
              </a:rPr>
              <a:t>11 </a:t>
            </a:r>
            <a:r>
              <a:rPr lang="zh-CN" altLang="en-US" sz="2800" b="1" dirty="0">
                <a:solidFill>
                  <a:schemeClr val="bg1"/>
                </a:solidFill>
                <a:latin typeface="楷体" panose="02010609060101010101" pitchFamily="49" charset="-122"/>
                <a:ea typeface="楷体" panose="02010609060101010101" pitchFamily="49" charset="-122"/>
              </a:rPr>
              <a:t>人</a:t>
            </a:r>
            <a:endParaRPr lang="en-US" altLang="zh-CN" sz="2800" b="1" dirty="0">
              <a:solidFill>
                <a:schemeClr val="bg1"/>
              </a:solidFill>
              <a:latin typeface="楷体" panose="02010609060101010101" pitchFamily="49" charset="-122"/>
              <a:ea typeface="楷体" panose="02010609060101010101" pitchFamily="49" charset="-122"/>
            </a:endParaRPr>
          </a:p>
          <a:p>
            <a:pPr fontAlgn="auto">
              <a:lnSpc>
                <a:spcPts val="6100"/>
              </a:lnSpc>
              <a:spcBef>
                <a:spcPts val="0"/>
              </a:spcBef>
              <a:spcAft>
                <a:spcPts val="0"/>
              </a:spcAft>
              <a:defRPr/>
            </a:pPr>
            <a:r>
              <a:rPr lang="zh-CN" altLang="en-US" sz="2800" b="1" dirty="0" smtClean="0">
                <a:solidFill>
                  <a:schemeClr val="bg1"/>
                </a:solidFill>
                <a:latin typeface="楷体" panose="02010609060101010101" pitchFamily="49" charset="-122"/>
                <a:ea typeface="楷体" panose="02010609060101010101" pitchFamily="49" charset="-122"/>
              </a:rPr>
              <a:t>博士</a:t>
            </a:r>
            <a:r>
              <a:rPr lang="en-US" altLang="zh-CN" sz="4800" b="1" i="1" dirty="0">
                <a:solidFill>
                  <a:srgbClr val="FFC000"/>
                </a:solidFill>
                <a:latin typeface="+mn-ea"/>
                <a:ea typeface="+mn-ea"/>
              </a:rPr>
              <a:t>1000 </a:t>
            </a:r>
            <a:r>
              <a:rPr lang="zh-CN" altLang="en-US" sz="2800" b="1" dirty="0">
                <a:solidFill>
                  <a:schemeClr val="bg1"/>
                </a:solidFill>
                <a:latin typeface="楷体" panose="02010609060101010101" pitchFamily="49" charset="-122"/>
                <a:ea typeface="楷体" panose="02010609060101010101" pitchFamily="49" charset="-122"/>
              </a:rPr>
              <a:t>余人</a:t>
            </a:r>
            <a:endParaRPr lang="en-US" altLang="zh-CN" sz="2800" b="1" dirty="0">
              <a:solidFill>
                <a:schemeClr val="bg1"/>
              </a:solidFill>
              <a:latin typeface="楷体" panose="02010609060101010101" pitchFamily="49" charset="-122"/>
              <a:ea typeface="楷体" panose="02010609060101010101" pitchFamily="49" charset="-122"/>
            </a:endParaRPr>
          </a:p>
          <a:p>
            <a:pPr fontAlgn="auto">
              <a:lnSpc>
                <a:spcPts val="6100"/>
              </a:lnSpc>
              <a:spcBef>
                <a:spcPts val="0"/>
              </a:spcBef>
              <a:spcAft>
                <a:spcPts val="0"/>
              </a:spcAft>
              <a:defRPr/>
            </a:pPr>
            <a:r>
              <a:rPr lang="zh-CN" altLang="en-US" sz="2800" b="1" dirty="0">
                <a:solidFill>
                  <a:schemeClr val="bg1"/>
                </a:solidFill>
                <a:latin typeface="楷体" panose="02010609060101010101" pitchFamily="49" charset="-122"/>
                <a:ea typeface="楷体" panose="02010609060101010101" pitchFamily="49" charset="-122"/>
              </a:rPr>
              <a:t>教授</a:t>
            </a:r>
            <a:r>
              <a:rPr lang="en-US" altLang="zh-CN" sz="4800" b="1" i="1" dirty="0">
                <a:solidFill>
                  <a:srgbClr val="FFC000"/>
                </a:solidFill>
                <a:latin typeface="+mn-ea"/>
                <a:ea typeface="+mn-ea"/>
              </a:rPr>
              <a:t>10000 </a:t>
            </a:r>
            <a:r>
              <a:rPr lang="zh-CN" altLang="en-US" sz="2800" b="1" dirty="0">
                <a:solidFill>
                  <a:schemeClr val="bg1"/>
                </a:solidFill>
                <a:latin typeface="楷体" panose="02010609060101010101" pitchFamily="49" charset="-122"/>
                <a:ea typeface="楷体" panose="02010609060101010101" pitchFamily="49" charset="-122"/>
              </a:rPr>
              <a:t>余人</a:t>
            </a:r>
            <a:endParaRPr lang="zh-CN" altLang="en-US" sz="2800" b="1" dirty="0">
              <a:solidFill>
                <a:schemeClr val="bg1"/>
              </a:solidFill>
              <a:latin typeface="楷体" panose="02010609060101010101" pitchFamily="49" charset="-122"/>
              <a:ea typeface="楷体" panose="02010609060101010101" pitchFamily="49" charset="-122"/>
            </a:endParaRPr>
          </a:p>
        </p:txBody>
      </p:sp>
      <p:grpSp>
        <p:nvGrpSpPr>
          <p:cNvPr id="4099" name="组合 8"/>
          <p:cNvGrpSpPr/>
          <p:nvPr/>
        </p:nvGrpSpPr>
        <p:grpSpPr bwMode="auto">
          <a:xfrm>
            <a:off x="6174964" y="1527030"/>
            <a:ext cx="1796705" cy="2362388"/>
            <a:chOff x="5508104" y="1124744"/>
            <a:chExt cx="2481085" cy="3236405"/>
          </a:xfrm>
        </p:grpSpPr>
        <p:pic>
          <p:nvPicPr>
            <p:cNvPr id="3074" name="Picture 2" descr="C:\Users\kl\Desktop\借力教育云 助推现代化\ppt图片\严济慈1.jpg"/>
            <p:cNvPicPr>
              <a:picLocks noChangeAspect="1" noChangeArrowheads="1"/>
            </p:cNvPicPr>
            <p:nvPr/>
          </p:nvPicPr>
          <p:blipFill>
            <a:blip r:embed="rId1"/>
            <a:srcRect/>
            <a:stretch>
              <a:fillRect/>
            </a:stretch>
          </p:blipFill>
          <p:spPr bwMode="auto">
            <a:xfrm>
              <a:off x="5508104" y="1124744"/>
              <a:ext cx="2481085" cy="323640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23895" y="3266605"/>
              <a:ext cx="1679100" cy="558733"/>
            </a:xfrm>
            <a:prstGeom prst="rect">
              <a:avLst/>
            </a:prstGeom>
            <a:noFill/>
          </p:spPr>
          <p:txBody>
            <a:bodyPr>
              <a:spAutoFit/>
            </a:bodyPr>
            <a:lstStyle/>
            <a:p>
              <a:pPr fontAlgn="auto">
                <a:spcBef>
                  <a:spcPts val="0"/>
                </a:spcBef>
                <a:spcAft>
                  <a:spcPts val="0"/>
                </a:spcAft>
                <a:defRPr/>
              </a:pPr>
              <a:r>
                <a:rPr lang="zh-CN" altLang="en-US"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严济慈</a:t>
              </a:r>
              <a:endParaRPr lang="zh-CN" altLang="en-US"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grpSp>
      <p:pic>
        <p:nvPicPr>
          <p:cNvPr id="3075" name="Picture 3" descr="C:\Users\kl\Desktop\借力教育云 助推现代化\ppt图片\徐更光 .jpg"/>
          <p:cNvPicPr>
            <a:picLocks noChangeAspect="1" noChangeArrowheads="1"/>
          </p:cNvPicPr>
          <p:nvPr/>
        </p:nvPicPr>
        <p:blipFill>
          <a:blip r:embed="rId2" cstate="screen"/>
          <a:srcRect/>
          <a:stretch>
            <a:fillRect/>
          </a:stretch>
        </p:blipFill>
        <p:spPr bwMode="auto">
          <a:xfrm>
            <a:off x="7559973" y="724174"/>
            <a:ext cx="1416141" cy="189996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133996" y="1888551"/>
            <a:ext cx="1114425" cy="369887"/>
          </a:xfrm>
          <a:prstGeom prst="rect">
            <a:avLst/>
          </a:prstGeom>
          <a:noFill/>
        </p:spPr>
        <p:txBody>
          <a:bodyPr>
            <a:spAutoFit/>
          </a:bodyPr>
          <a:lstStyle/>
          <a:p>
            <a:pPr fontAlgn="auto">
              <a:spcBef>
                <a:spcPts val="0"/>
              </a:spcBef>
              <a:spcAft>
                <a:spcPts val="0"/>
              </a:spcAft>
              <a:defRPr/>
            </a:pPr>
            <a:r>
              <a:rPr lang="zh-CN" altLang="en-US"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徐更光</a:t>
            </a:r>
            <a:endParaRPr lang="zh-CN" altLang="en-US"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pic>
        <p:nvPicPr>
          <p:cNvPr id="3076" name="Picture 4" descr="C:\Users\kl\Desktop\借力教育云 助推现代化\ppt图片\潘建伟.jpg"/>
          <p:cNvPicPr>
            <a:picLocks noChangeAspect="1" noChangeArrowheads="1"/>
          </p:cNvPicPr>
          <p:nvPr/>
        </p:nvPicPr>
        <p:blipFill>
          <a:blip r:embed="rId3" cstate="screen"/>
          <a:srcRect/>
          <a:stretch>
            <a:fillRect/>
          </a:stretch>
        </p:blipFill>
        <p:spPr bwMode="auto">
          <a:xfrm>
            <a:off x="7425391" y="2845807"/>
            <a:ext cx="1629438" cy="222828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4"/>
          <p:cNvPicPr>
            <a:picLocks noChangeAspect="1" noChangeArrowheads="1"/>
          </p:cNvPicPr>
          <p:nvPr/>
        </p:nvPicPr>
        <p:blipFill>
          <a:blip r:embed="rId4" cstate="screen"/>
          <a:stretch>
            <a:fillRect/>
          </a:stretch>
        </p:blipFill>
        <p:spPr bwMode="auto">
          <a:xfrm>
            <a:off x="6570704" y="3997170"/>
            <a:ext cx="854687" cy="117252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4"/>
          <p:cNvPicPr>
            <a:picLocks noChangeAspect="1" noChangeArrowheads="1"/>
          </p:cNvPicPr>
          <p:nvPr/>
        </p:nvPicPr>
        <p:blipFill>
          <a:blip r:embed="rId5" cstate="screen"/>
          <a:stretch>
            <a:fillRect/>
          </a:stretch>
        </p:blipFill>
        <p:spPr bwMode="auto">
          <a:xfrm>
            <a:off x="5993730" y="3398170"/>
            <a:ext cx="874021" cy="11500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875005" y="4984751"/>
            <a:ext cx="1114425" cy="369887"/>
          </a:xfrm>
          <a:prstGeom prst="rect">
            <a:avLst/>
          </a:prstGeom>
          <a:noFill/>
        </p:spPr>
        <p:txBody>
          <a:bodyPr>
            <a:spAutoFit/>
          </a:bodyPr>
          <a:lstStyle/>
          <a:p>
            <a:pPr fontAlgn="auto">
              <a:spcBef>
                <a:spcPts val="0"/>
              </a:spcBef>
              <a:spcAft>
                <a:spcPts val="0"/>
              </a:spcAft>
              <a:defRPr/>
            </a:pPr>
            <a:r>
              <a:rPr lang="zh-CN" altLang="en-US"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潘建伟</a:t>
            </a:r>
            <a:endParaRPr lang="zh-CN" altLang="en-US"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17" name="TextBox 16"/>
          <p:cNvSpPr txBox="1"/>
          <p:nvPr/>
        </p:nvSpPr>
        <p:spPr>
          <a:xfrm>
            <a:off x="6548480" y="4854650"/>
            <a:ext cx="1114425" cy="369888"/>
          </a:xfrm>
          <a:prstGeom prst="rect">
            <a:avLst/>
          </a:prstGeom>
          <a:noFill/>
        </p:spPr>
        <p:txBody>
          <a:bodyPr>
            <a:spAutoFit/>
          </a:bodyPr>
          <a:lstStyle/>
          <a:p>
            <a:pPr fontAlgn="auto">
              <a:spcBef>
                <a:spcPts val="0"/>
              </a:spcBef>
              <a:spcAft>
                <a:spcPts val="0"/>
              </a:spcAft>
              <a:defRPr/>
            </a:pPr>
            <a:r>
              <a:rPr lang="zh-CN" altLang="en-US"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李正武</a:t>
            </a:r>
            <a:endParaRPr lang="zh-CN" altLang="en-US"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18" name="TextBox 17"/>
          <p:cNvSpPr txBox="1"/>
          <p:nvPr/>
        </p:nvSpPr>
        <p:spPr>
          <a:xfrm>
            <a:off x="5533890" y="4068623"/>
            <a:ext cx="1114425" cy="369887"/>
          </a:xfrm>
          <a:prstGeom prst="rect">
            <a:avLst/>
          </a:prstGeom>
          <a:noFill/>
        </p:spPr>
        <p:txBody>
          <a:bodyPr>
            <a:spAutoFit/>
          </a:bodyPr>
          <a:lstStyle/>
          <a:p>
            <a:pPr fontAlgn="auto">
              <a:spcBef>
                <a:spcPts val="0"/>
              </a:spcBef>
              <a:spcAft>
                <a:spcPts val="0"/>
              </a:spcAft>
              <a:defRPr/>
            </a:pPr>
            <a:r>
              <a:rPr lang="zh-CN" altLang="en-US"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金佛庄</a:t>
            </a:r>
            <a:endParaRPr lang="zh-CN" altLang="en-US"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4108" name="矩形 1"/>
          <p:cNvSpPr>
            <a:spLocks noChangeArrowheads="1"/>
          </p:cNvSpPr>
          <p:nvPr/>
        </p:nvSpPr>
        <p:spPr bwMode="auto">
          <a:xfrm>
            <a:off x="508000" y="623590"/>
            <a:ext cx="6359751" cy="282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3600" b="1" dirty="0" smtClean="0">
                <a:solidFill>
                  <a:srgbClr val="FFC000"/>
                </a:solidFill>
                <a:latin typeface="楷体" panose="02010609060101010101" pitchFamily="49" charset="-122"/>
                <a:ea typeface="楷体" panose="02010609060101010101" pitchFamily="49" charset="-122"/>
              </a:rPr>
              <a:t>东阳</a:t>
            </a:r>
            <a:r>
              <a:rPr lang="zh-CN" altLang="en-US" sz="2800" dirty="0" smtClean="0">
                <a:solidFill>
                  <a:schemeClr val="bg1"/>
                </a:solidFill>
                <a:latin typeface="楷体" panose="02010609060101010101" pitchFamily="49" charset="-122"/>
                <a:ea typeface="楷体" panose="02010609060101010101" pitchFamily="49" charset="-122"/>
              </a:rPr>
              <a:t>是</a:t>
            </a:r>
            <a:r>
              <a:rPr lang="zh-CN" altLang="zh-CN" sz="2800" dirty="0" smtClean="0">
                <a:solidFill>
                  <a:schemeClr val="bg1"/>
                </a:solidFill>
                <a:latin typeface="楷体" panose="02010609060101010101" pitchFamily="49" charset="-122"/>
                <a:ea typeface="楷体" panose="02010609060101010101" pitchFamily="49" charset="-122"/>
              </a:rPr>
              <a:t>全国</a:t>
            </a:r>
            <a:r>
              <a:rPr lang="zh-CN" altLang="zh-CN" sz="2800" dirty="0">
                <a:solidFill>
                  <a:schemeClr val="bg1"/>
                </a:solidFill>
                <a:latin typeface="楷体" panose="02010609060101010101" pitchFamily="49" charset="-122"/>
                <a:ea typeface="楷体" panose="02010609060101010101" pitchFamily="49" charset="-122"/>
              </a:rPr>
              <a:t>首批实现“两基”县市、“全国中小学生课外文体活动工程示范区”、全国义务教育发展基本均衡县市、浙江省首批教育强市，、“省素质教育实验县”和“省课改实验区”</a:t>
            </a:r>
            <a:r>
              <a:rPr lang="zh-CN" altLang="zh-CN" sz="2800" dirty="0" smtClean="0">
                <a:solidFill>
                  <a:schemeClr val="bg1"/>
                </a:solidFill>
                <a:latin typeface="楷体" panose="02010609060101010101" pitchFamily="49" charset="-122"/>
                <a:ea typeface="楷体" panose="02010609060101010101" pitchFamily="49" charset="-122"/>
              </a:rPr>
              <a:t>。</a:t>
            </a:r>
            <a:endParaRPr lang="zh-CN" altLang="en-US" sz="2800" dirty="0">
              <a:solidFill>
                <a:schemeClr val="bg1"/>
              </a:solidFill>
              <a:latin typeface="楷体" panose="02010609060101010101" pitchFamily="49" charset="-122"/>
              <a:ea typeface="楷体" panose="02010609060101010101" pitchFamily="49" charset="-122"/>
            </a:endParaRPr>
          </a:p>
        </p:txBody>
      </p:sp>
      <p:sp>
        <p:nvSpPr>
          <p:cNvPr id="19" name="矩形 1"/>
          <p:cNvSpPr>
            <a:spLocks noChangeArrowheads="1"/>
          </p:cNvSpPr>
          <p:nvPr/>
        </p:nvSpPr>
        <p:spPr bwMode="auto">
          <a:xfrm>
            <a:off x="159522" y="5450411"/>
            <a:ext cx="8895307"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2800" b="1" dirty="0" smtClean="0">
                <a:solidFill>
                  <a:schemeClr val="bg1"/>
                </a:solidFill>
                <a:latin typeface="楷体" panose="02010609060101010101" pitchFamily="49" charset="-122"/>
                <a:ea typeface="楷体" panose="02010609060101010101" pitchFamily="49" charset="-122"/>
              </a:rPr>
              <a:t>东阳培养了一大批学术界、政界、商界的精英。</a:t>
            </a:r>
            <a:endParaRPr lang="zh-CN" altLang="en-US" sz="2800" b="1" dirty="0">
              <a:solidFill>
                <a:schemeClr val="bg1"/>
              </a:solidFill>
              <a:latin typeface="楷体" panose="02010609060101010101" pitchFamily="49" charset="-122"/>
              <a:ea typeface="楷体" panose="02010609060101010101" pitchFamily="49" charset="-122"/>
            </a:endParaRP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2691" y="793039"/>
            <a:ext cx="5336717" cy="584775"/>
          </a:xfrm>
          <a:prstGeom prst="rect">
            <a:avLst/>
          </a:prstGeom>
        </p:spPr>
        <p:txBody>
          <a:bodyPr wrap="none">
            <a:spAutoFit/>
          </a:bodyPr>
          <a:lstStyle/>
          <a:p>
            <a:pPr fontAlgn="auto">
              <a:spcBef>
                <a:spcPts val="0"/>
              </a:spcBef>
              <a:spcAft>
                <a:spcPts val="0"/>
              </a:spcAft>
            </a:pPr>
            <a:r>
              <a:rPr lang="en-US" altLang="zh-CN" sz="3200" b="1" i="1" dirty="0" smtClean="0">
                <a:solidFill>
                  <a:prstClr val="white"/>
                </a:solidFill>
                <a:latin typeface="黑体" panose="02010609060101010101" pitchFamily="49" charset="-122"/>
                <a:ea typeface="黑体" panose="02010609060101010101" pitchFamily="49" charset="-122"/>
                <a:cs typeface="Times New Roman" panose="02020603050405020304" pitchFamily="18" charset="0"/>
              </a:rPr>
              <a:t>3. </a:t>
            </a:r>
            <a:r>
              <a:rPr lang="zh-CN" altLang="en-US" sz="3200" b="1" dirty="0" smtClean="0">
                <a:solidFill>
                  <a:prstClr val="white"/>
                </a:solidFill>
                <a:latin typeface="黑体" panose="02010609060101010101" pitchFamily="49" charset="-122"/>
                <a:ea typeface="黑体" panose="02010609060101010101" pitchFamily="49" charset="-122"/>
                <a:cs typeface="Times New Roman" panose="02020603050405020304" pitchFamily="18" charset="0"/>
              </a:rPr>
              <a:t>网络教研</a:t>
            </a:r>
            <a:r>
              <a:rPr lang="en-US" altLang="zh-CN" sz="3200" b="1" dirty="0" smtClean="0">
                <a:solidFill>
                  <a:srgbClr val="FFFF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3200" b="1" dirty="0" smtClean="0">
                <a:solidFill>
                  <a:srgbClr val="FFFF00"/>
                </a:solidFill>
                <a:latin typeface="黑体" panose="02010609060101010101" pitchFamily="49" charset="-122"/>
                <a:ea typeface="黑体" panose="02010609060101010101" pitchFamily="49" charset="-122"/>
                <a:cs typeface="Times New Roman" panose="02020603050405020304" pitchFamily="18" charset="0"/>
              </a:rPr>
              <a:t>课堂展示型</a:t>
            </a:r>
            <a:endParaRPr lang="zh-CN" altLang="en-US" sz="3200" b="1" dirty="0">
              <a:solidFill>
                <a:srgbClr val="FFFF00"/>
              </a:solidFill>
              <a:latin typeface="黑体" panose="02010609060101010101" pitchFamily="49" charset="-122"/>
              <a:ea typeface="黑体" panose="02010609060101010101" pitchFamily="49" charset="-122"/>
              <a:cs typeface="Times New Roman" panose="02020603050405020304" pitchFamily="18" charset="0"/>
            </a:endParaRPr>
          </a:p>
        </p:txBody>
      </p:sp>
      <p:pic>
        <p:nvPicPr>
          <p:cNvPr id="31" name="图片 30"/>
          <p:cNvPicPr>
            <a:picLocks noChangeAspect="1"/>
          </p:cNvPicPr>
          <p:nvPr/>
        </p:nvPicPr>
        <p:blipFill rotWithShape="1">
          <a:blip r:embed="rId1"/>
          <a:srcRect l="3997" t="25448" r="28154" b="2121"/>
          <a:stretch>
            <a:fillRect/>
          </a:stretch>
        </p:blipFill>
        <p:spPr>
          <a:xfrm>
            <a:off x="723243" y="1688364"/>
            <a:ext cx="6591958" cy="3840486"/>
          </a:xfrm>
          <a:prstGeom prst="rect">
            <a:avLst/>
          </a:prstGeom>
        </p:spPr>
      </p:pic>
      <p:sp>
        <p:nvSpPr>
          <p:cNvPr id="32" name="矩形 31"/>
          <p:cNvSpPr/>
          <p:nvPr/>
        </p:nvSpPr>
        <p:spPr>
          <a:xfrm>
            <a:off x="7712014" y="1646963"/>
            <a:ext cx="966158" cy="388188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r>
              <a:rPr lang="zh-CN" altLang="en-US" sz="3200" b="1" dirty="0" smtClean="0">
                <a:solidFill>
                  <a:srgbClr val="FF0000"/>
                </a:solidFill>
                <a:latin typeface="黑体" panose="02010609060101010101" pitchFamily="49" charset="-122"/>
                <a:ea typeface="黑体" panose="02010609060101010101" pitchFamily="49" charset="-122"/>
              </a:rPr>
              <a:t>备课磨课阶段</a:t>
            </a:r>
            <a:endParaRPr lang="zh-CN" altLang="en-US" sz="3200" b="1" dirty="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2691" y="793039"/>
            <a:ext cx="5336717" cy="584775"/>
          </a:xfrm>
          <a:prstGeom prst="rect">
            <a:avLst/>
          </a:prstGeom>
        </p:spPr>
        <p:txBody>
          <a:bodyPr wrap="none">
            <a:spAutoFit/>
          </a:bodyPr>
          <a:lstStyle/>
          <a:p>
            <a:pPr fontAlgn="auto">
              <a:spcBef>
                <a:spcPts val="0"/>
              </a:spcBef>
              <a:spcAft>
                <a:spcPts val="0"/>
              </a:spcAft>
            </a:pPr>
            <a:r>
              <a:rPr lang="en-US" altLang="zh-CN" sz="3200" b="1" i="1" dirty="0" smtClean="0">
                <a:solidFill>
                  <a:prstClr val="white"/>
                </a:solidFill>
                <a:latin typeface="黑体" panose="02010609060101010101" pitchFamily="49" charset="-122"/>
                <a:ea typeface="黑体" panose="02010609060101010101" pitchFamily="49" charset="-122"/>
                <a:cs typeface="Times New Roman" panose="02020603050405020304" pitchFamily="18" charset="0"/>
              </a:rPr>
              <a:t>3. </a:t>
            </a:r>
            <a:r>
              <a:rPr lang="zh-CN" altLang="en-US" sz="3200" b="1" dirty="0" smtClean="0">
                <a:solidFill>
                  <a:prstClr val="white"/>
                </a:solidFill>
                <a:latin typeface="黑体" panose="02010609060101010101" pitchFamily="49" charset="-122"/>
                <a:ea typeface="黑体" panose="02010609060101010101" pitchFamily="49" charset="-122"/>
                <a:cs typeface="Times New Roman" panose="02020603050405020304" pitchFamily="18" charset="0"/>
              </a:rPr>
              <a:t>网络教研</a:t>
            </a:r>
            <a:r>
              <a:rPr lang="en-US" altLang="zh-CN" sz="3200" b="1" dirty="0" smtClean="0">
                <a:solidFill>
                  <a:srgbClr val="FFFF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3200" b="1" dirty="0" smtClean="0">
                <a:solidFill>
                  <a:srgbClr val="FFFF00"/>
                </a:solidFill>
                <a:latin typeface="黑体" panose="02010609060101010101" pitchFamily="49" charset="-122"/>
                <a:ea typeface="黑体" panose="02010609060101010101" pitchFamily="49" charset="-122"/>
                <a:cs typeface="Times New Roman" panose="02020603050405020304" pitchFamily="18" charset="0"/>
              </a:rPr>
              <a:t>课堂展示型</a:t>
            </a:r>
            <a:endParaRPr lang="zh-CN" altLang="en-US" sz="3200" b="1" dirty="0">
              <a:solidFill>
                <a:srgbClr val="FFFF00"/>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32" name="矩形 31"/>
          <p:cNvSpPr/>
          <p:nvPr/>
        </p:nvSpPr>
        <p:spPr>
          <a:xfrm>
            <a:off x="412691" y="1715974"/>
            <a:ext cx="966158" cy="388188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r>
              <a:rPr lang="zh-CN" altLang="en-US" sz="3200" b="1" dirty="0" smtClean="0">
                <a:solidFill>
                  <a:srgbClr val="FF0000"/>
                </a:solidFill>
                <a:latin typeface="黑体" panose="02010609060101010101" pitchFamily="49" charset="-122"/>
                <a:ea typeface="黑体" panose="02010609060101010101" pitchFamily="49" charset="-122"/>
              </a:rPr>
              <a:t>展示点评阶段</a:t>
            </a:r>
            <a:endParaRPr lang="zh-CN" altLang="en-US" sz="3200" b="1" dirty="0">
              <a:solidFill>
                <a:srgbClr val="FF0000"/>
              </a:solidFill>
              <a:latin typeface="黑体" panose="02010609060101010101" pitchFamily="49" charset="-122"/>
              <a:ea typeface="黑体" panose="02010609060101010101" pitchFamily="49" charset="-122"/>
            </a:endParaRPr>
          </a:p>
        </p:txBody>
      </p:sp>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l="6604" r="1887" b="4564"/>
          <a:stretch>
            <a:fillRect/>
          </a:stretch>
        </p:blipFill>
        <p:spPr>
          <a:xfrm>
            <a:off x="1828802" y="1671252"/>
            <a:ext cx="6659592" cy="39296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2691" y="793039"/>
            <a:ext cx="5336717" cy="584775"/>
          </a:xfrm>
          <a:prstGeom prst="rect">
            <a:avLst/>
          </a:prstGeom>
        </p:spPr>
        <p:txBody>
          <a:bodyPr wrap="none">
            <a:spAutoFit/>
          </a:bodyPr>
          <a:lstStyle/>
          <a:p>
            <a:pPr fontAlgn="auto">
              <a:spcBef>
                <a:spcPts val="0"/>
              </a:spcBef>
              <a:spcAft>
                <a:spcPts val="0"/>
              </a:spcAft>
            </a:pPr>
            <a:r>
              <a:rPr lang="en-US" altLang="zh-CN" sz="3200" b="1" i="1" dirty="0" smtClean="0">
                <a:solidFill>
                  <a:prstClr val="white"/>
                </a:solidFill>
                <a:latin typeface="黑体" panose="02010609060101010101" pitchFamily="49" charset="-122"/>
                <a:ea typeface="黑体" panose="02010609060101010101" pitchFamily="49" charset="-122"/>
                <a:cs typeface="Times New Roman" panose="02020603050405020304" pitchFamily="18" charset="0"/>
              </a:rPr>
              <a:t>3. </a:t>
            </a:r>
            <a:r>
              <a:rPr lang="zh-CN" altLang="en-US" sz="3200" b="1" dirty="0" smtClean="0">
                <a:solidFill>
                  <a:prstClr val="white"/>
                </a:solidFill>
                <a:latin typeface="黑体" panose="02010609060101010101" pitchFamily="49" charset="-122"/>
                <a:ea typeface="黑体" panose="02010609060101010101" pitchFamily="49" charset="-122"/>
                <a:cs typeface="Times New Roman" panose="02020603050405020304" pitchFamily="18" charset="0"/>
              </a:rPr>
              <a:t>网络教研</a:t>
            </a:r>
            <a:r>
              <a:rPr lang="en-US" altLang="zh-CN" sz="3200" b="1" dirty="0" smtClean="0">
                <a:solidFill>
                  <a:srgbClr val="FFFF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3200" b="1" dirty="0" smtClean="0">
                <a:solidFill>
                  <a:srgbClr val="FFFF00"/>
                </a:solidFill>
                <a:latin typeface="黑体" panose="02010609060101010101" pitchFamily="49" charset="-122"/>
                <a:ea typeface="黑体" panose="02010609060101010101" pitchFamily="49" charset="-122"/>
                <a:cs typeface="Times New Roman" panose="02020603050405020304" pitchFamily="18" charset="0"/>
              </a:rPr>
              <a:t>课堂展示型</a:t>
            </a:r>
            <a:endParaRPr lang="zh-CN" altLang="en-US" sz="3200" b="1" dirty="0">
              <a:solidFill>
                <a:srgbClr val="FFFF00"/>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32" name="矩形 31"/>
          <p:cNvSpPr/>
          <p:nvPr/>
        </p:nvSpPr>
        <p:spPr>
          <a:xfrm>
            <a:off x="7712014" y="1646963"/>
            <a:ext cx="966158" cy="388188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r>
              <a:rPr lang="zh-CN" altLang="en-US" sz="3200" b="1" dirty="0" smtClean="0">
                <a:solidFill>
                  <a:srgbClr val="FF0000"/>
                </a:solidFill>
                <a:latin typeface="黑体" panose="02010609060101010101" pitchFamily="49" charset="-122"/>
                <a:ea typeface="黑体" panose="02010609060101010101" pitchFamily="49" charset="-122"/>
              </a:rPr>
              <a:t>总结反思阶段</a:t>
            </a:r>
            <a:endParaRPr lang="zh-CN" altLang="en-US" sz="3200" b="1" dirty="0">
              <a:solidFill>
                <a:srgbClr val="FF0000"/>
              </a:solidFill>
              <a:latin typeface="黑体" panose="02010609060101010101" pitchFamily="49" charset="-122"/>
              <a:ea typeface="黑体" panose="02010609060101010101" pitchFamily="49" charset="-122"/>
            </a:endParaRPr>
          </a:p>
        </p:txBody>
      </p:sp>
      <p:pic>
        <p:nvPicPr>
          <p:cNvPr id="2" name="图片 1"/>
          <p:cNvPicPr>
            <a:picLocks noChangeAspect="1"/>
          </p:cNvPicPr>
          <p:nvPr/>
        </p:nvPicPr>
        <p:blipFill>
          <a:blip r:embed="rId1"/>
          <a:stretch>
            <a:fillRect/>
          </a:stretch>
        </p:blipFill>
        <p:spPr>
          <a:xfrm>
            <a:off x="412691" y="1651232"/>
            <a:ext cx="7084806" cy="38776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2691" y="793039"/>
            <a:ext cx="5336717" cy="584775"/>
          </a:xfrm>
          <a:prstGeom prst="rect">
            <a:avLst/>
          </a:prstGeom>
        </p:spPr>
        <p:txBody>
          <a:bodyPr wrap="none">
            <a:spAutoFit/>
          </a:bodyPr>
          <a:lstStyle/>
          <a:p>
            <a:pPr fontAlgn="auto">
              <a:spcBef>
                <a:spcPts val="0"/>
              </a:spcBef>
              <a:spcAft>
                <a:spcPts val="0"/>
              </a:spcAft>
            </a:pPr>
            <a:r>
              <a:rPr lang="en-US" altLang="zh-CN" sz="3200" b="1" i="1" dirty="0" smtClean="0">
                <a:solidFill>
                  <a:prstClr val="white"/>
                </a:solidFill>
                <a:latin typeface="黑体" panose="02010609060101010101" pitchFamily="49" charset="-122"/>
                <a:ea typeface="黑体" panose="02010609060101010101" pitchFamily="49" charset="-122"/>
                <a:cs typeface="Times New Roman" panose="02020603050405020304" pitchFamily="18" charset="0"/>
              </a:rPr>
              <a:t>3. </a:t>
            </a:r>
            <a:r>
              <a:rPr lang="zh-CN" altLang="en-US" sz="3200" b="1" dirty="0" smtClean="0">
                <a:solidFill>
                  <a:prstClr val="white"/>
                </a:solidFill>
                <a:latin typeface="黑体" panose="02010609060101010101" pitchFamily="49" charset="-122"/>
                <a:ea typeface="黑体" panose="02010609060101010101" pitchFamily="49" charset="-122"/>
                <a:cs typeface="Times New Roman" panose="02020603050405020304" pitchFamily="18" charset="0"/>
              </a:rPr>
              <a:t>网络教研</a:t>
            </a:r>
            <a:r>
              <a:rPr lang="en-US" altLang="zh-CN" sz="3200" b="1" dirty="0" smtClean="0">
                <a:solidFill>
                  <a:srgbClr val="FFFF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3200" b="1" dirty="0" smtClean="0">
                <a:solidFill>
                  <a:srgbClr val="FFFF00"/>
                </a:solidFill>
                <a:latin typeface="黑体" panose="02010609060101010101" pitchFamily="49" charset="-122"/>
                <a:ea typeface="黑体" panose="02010609060101010101" pitchFamily="49" charset="-122"/>
                <a:cs typeface="Times New Roman" panose="02020603050405020304" pitchFamily="18" charset="0"/>
              </a:rPr>
              <a:t>主题研讨型</a:t>
            </a:r>
            <a:endParaRPr lang="zh-CN" altLang="en-US" sz="3200" b="1" dirty="0">
              <a:solidFill>
                <a:srgbClr val="FFFF00"/>
              </a:solidFill>
              <a:latin typeface="黑体" panose="02010609060101010101" pitchFamily="49" charset="-122"/>
              <a:ea typeface="黑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1312268" y="1550343"/>
            <a:ext cx="6537770" cy="41616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2691" y="793039"/>
            <a:ext cx="5336717" cy="584775"/>
          </a:xfrm>
          <a:prstGeom prst="rect">
            <a:avLst/>
          </a:prstGeom>
        </p:spPr>
        <p:txBody>
          <a:bodyPr wrap="none">
            <a:spAutoFit/>
          </a:bodyPr>
          <a:lstStyle/>
          <a:p>
            <a:pPr fontAlgn="auto">
              <a:spcBef>
                <a:spcPts val="0"/>
              </a:spcBef>
              <a:spcAft>
                <a:spcPts val="0"/>
              </a:spcAft>
            </a:pPr>
            <a:r>
              <a:rPr lang="en-US" altLang="zh-CN" sz="3200" b="1" i="1" dirty="0" smtClean="0">
                <a:solidFill>
                  <a:prstClr val="white"/>
                </a:solidFill>
                <a:latin typeface="黑体" panose="02010609060101010101" pitchFamily="49" charset="-122"/>
                <a:ea typeface="黑体" panose="02010609060101010101" pitchFamily="49" charset="-122"/>
                <a:cs typeface="Times New Roman" panose="02020603050405020304" pitchFamily="18" charset="0"/>
              </a:rPr>
              <a:t>3. </a:t>
            </a:r>
            <a:r>
              <a:rPr lang="zh-CN" altLang="en-US" sz="3200" b="1" dirty="0" smtClean="0">
                <a:solidFill>
                  <a:prstClr val="white"/>
                </a:solidFill>
                <a:latin typeface="黑体" panose="02010609060101010101" pitchFamily="49" charset="-122"/>
                <a:ea typeface="黑体" panose="02010609060101010101" pitchFamily="49" charset="-122"/>
                <a:cs typeface="Times New Roman" panose="02020603050405020304" pitchFamily="18" charset="0"/>
              </a:rPr>
              <a:t>网络教研</a:t>
            </a:r>
            <a:r>
              <a:rPr lang="en-US" altLang="zh-CN" sz="3200" b="1" dirty="0" smtClean="0">
                <a:solidFill>
                  <a:srgbClr val="FFFF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3200" b="1" dirty="0" smtClean="0">
                <a:solidFill>
                  <a:srgbClr val="FFFF00"/>
                </a:solidFill>
                <a:latin typeface="黑体" panose="02010609060101010101" pitchFamily="49" charset="-122"/>
                <a:ea typeface="黑体" panose="02010609060101010101" pitchFamily="49" charset="-122"/>
                <a:cs typeface="Times New Roman" panose="02020603050405020304" pitchFamily="18" charset="0"/>
              </a:rPr>
              <a:t>视频点播型</a:t>
            </a:r>
            <a:endParaRPr lang="zh-CN" altLang="en-US" sz="3200" b="1" dirty="0">
              <a:solidFill>
                <a:srgbClr val="FFFF00"/>
              </a:solidFill>
              <a:latin typeface="黑体" panose="02010609060101010101" pitchFamily="49" charset="-122"/>
              <a:ea typeface="黑体" panose="02010609060101010101" pitchFamily="49" charset="-122"/>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269259" y="1713915"/>
            <a:ext cx="4228320" cy="3686222"/>
          </a:xfrm>
          <a:prstGeom prst="rect">
            <a:avLst/>
          </a:prstGeom>
        </p:spPr>
      </p:pic>
      <p:pic>
        <p:nvPicPr>
          <p:cNvPr id="5" name="图片 4"/>
          <p:cNvPicPr>
            <a:picLocks noChangeAspect="1"/>
          </p:cNvPicPr>
          <p:nvPr/>
        </p:nvPicPr>
        <p:blipFill>
          <a:blip r:embed="rId2"/>
          <a:stretch>
            <a:fillRect/>
          </a:stretch>
        </p:blipFill>
        <p:spPr>
          <a:xfrm>
            <a:off x="4497579" y="1713915"/>
            <a:ext cx="4234048" cy="36862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2691" y="793039"/>
            <a:ext cx="2452916" cy="584775"/>
          </a:xfrm>
          <a:prstGeom prst="rect">
            <a:avLst/>
          </a:prstGeom>
        </p:spPr>
        <p:txBody>
          <a:bodyPr wrap="none">
            <a:spAutoFit/>
          </a:bodyPr>
          <a:lstStyle/>
          <a:p>
            <a:pPr fontAlgn="auto">
              <a:spcBef>
                <a:spcPts val="0"/>
              </a:spcBef>
              <a:spcAft>
                <a:spcPts val="0"/>
              </a:spcAft>
            </a:pPr>
            <a:r>
              <a:rPr lang="en-US" altLang="zh-CN" sz="3200" b="1" i="1" dirty="0" smtClean="0">
                <a:solidFill>
                  <a:prstClr val="white"/>
                </a:solidFill>
                <a:latin typeface="黑体" panose="02010609060101010101" pitchFamily="49" charset="-122"/>
                <a:ea typeface="黑体" panose="02010609060101010101" pitchFamily="49" charset="-122"/>
                <a:cs typeface="Times New Roman" panose="02020603050405020304" pitchFamily="18" charset="0"/>
              </a:rPr>
              <a:t>3. </a:t>
            </a:r>
            <a:r>
              <a:rPr lang="zh-CN" altLang="en-US" sz="3200" b="1" dirty="0" smtClean="0">
                <a:solidFill>
                  <a:prstClr val="white"/>
                </a:solidFill>
                <a:latin typeface="黑体" panose="02010609060101010101" pitchFamily="49" charset="-122"/>
                <a:ea typeface="黑体" panose="02010609060101010101" pitchFamily="49" charset="-122"/>
                <a:cs typeface="Times New Roman" panose="02020603050405020304" pitchFamily="18" charset="0"/>
              </a:rPr>
              <a:t>网络教研</a:t>
            </a:r>
            <a:endParaRPr lang="zh-CN" altLang="en-US" sz="3200" b="1" dirty="0">
              <a:solidFill>
                <a:srgbClr val="FFFF00"/>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6" name="矩形 5"/>
          <p:cNvSpPr/>
          <p:nvPr/>
        </p:nvSpPr>
        <p:spPr>
          <a:xfrm>
            <a:off x="412691" y="5283089"/>
            <a:ext cx="8365226" cy="62752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r>
              <a:rPr lang="zh-CN" altLang="zh-CN" sz="2400" dirty="0">
                <a:solidFill>
                  <a:srgbClr val="FF0000"/>
                </a:solidFill>
                <a:latin typeface="黑体" panose="02010609060101010101" pitchFamily="49" charset="-122"/>
                <a:ea typeface="黑体" panose="02010609060101010101" pitchFamily="49" charset="-122"/>
              </a:rPr>
              <a:t>老师在课余</a:t>
            </a:r>
            <a:r>
              <a:rPr lang="zh-CN" altLang="zh-CN" sz="2400" dirty="0" smtClean="0">
                <a:solidFill>
                  <a:srgbClr val="FF0000"/>
                </a:solidFill>
                <a:latin typeface="黑体" panose="02010609060101010101" pitchFamily="49" charset="-122"/>
                <a:ea typeface="黑体" panose="02010609060101010101" pitchFamily="49" charset="-122"/>
              </a:rPr>
              <a:t>参加网络</a:t>
            </a:r>
            <a:r>
              <a:rPr lang="zh-CN" altLang="zh-CN" sz="2400" dirty="0">
                <a:solidFill>
                  <a:srgbClr val="FF0000"/>
                </a:solidFill>
                <a:latin typeface="黑体" panose="02010609060101010101" pitchFamily="49" charset="-122"/>
                <a:ea typeface="黑体" panose="02010609060101010101" pitchFamily="49" charset="-122"/>
              </a:rPr>
              <a:t>教研</a:t>
            </a:r>
            <a:r>
              <a:rPr lang="zh-CN" altLang="zh-CN" sz="2400" dirty="0" smtClean="0">
                <a:solidFill>
                  <a:srgbClr val="FF0000"/>
                </a:solidFill>
                <a:latin typeface="黑体" panose="02010609060101010101" pitchFamily="49" charset="-122"/>
                <a:ea typeface="黑体" panose="02010609060101010101" pitchFamily="49" charset="-122"/>
              </a:rPr>
              <a:t>活动</a:t>
            </a:r>
            <a:endParaRPr lang="zh-CN" altLang="en-US" sz="2400" dirty="0">
              <a:solidFill>
                <a:srgbClr val="FF0000"/>
              </a:solidFill>
              <a:latin typeface="黑体" panose="02010609060101010101" pitchFamily="49" charset="-122"/>
              <a:ea typeface="黑体" panose="02010609060101010101" pitchFamily="49" charset="-122"/>
            </a:endParaRPr>
          </a:p>
        </p:txBody>
      </p:sp>
      <p:pic>
        <p:nvPicPr>
          <p:cNvPr id="7" name="图片 6"/>
          <p:cNvPicPr>
            <a:picLocks noChangeAspect="1"/>
          </p:cNvPicPr>
          <p:nvPr/>
        </p:nvPicPr>
        <p:blipFill>
          <a:blip r:embed="rId1"/>
          <a:stretch>
            <a:fillRect/>
          </a:stretch>
        </p:blipFill>
        <p:spPr>
          <a:xfrm>
            <a:off x="400590" y="1367562"/>
            <a:ext cx="8377326" cy="38810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矩形 3"/>
          <p:cNvSpPr>
            <a:spLocks noChangeArrowheads="1"/>
          </p:cNvSpPr>
          <p:nvPr/>
        </p:nvSpPr>
        <p:spPr bwMode="auto">
          <a:xfrm>
            <a:off x="470021" y="1380764"/>
            <a:ext cx="26564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dirty="0">
                <a:solidFill>
                  <a:srgbClr val="FFCC00"/>
                </a:solidFill>
                <a:latin typeface="楷体" panose="02010609060101010101" pitchFamily="49" charset="-122"/>
                <a:ea typeface="楷体" panose="02010609060101010101" pitchFamily="49" charset="-122"/>
              </a:rPr>
              <a:t>四是网络课堂</a:t>
            </a:r>
            <a:endParaRPr lang="zh-CN" altLang="en-US" sz="3200" b="1" dirty="0">
              <a:solidFill>
                <a:srgbClr val="FFCC00"/>
              </a:solidFill>
              <a:latin typeface="楷体" panose="02010609060101010101" pitchFamily="49" charset="-122"/>
              <a:ea typeface="楷体" panose="02010609060101010101" pitchFamily="49" charset="-122"/>
            </a:endParaRPr>
          </a:p>
        </p:txBody>
      </p:sp>
      <p:sp>
        <p:nvSpPr>
          <p:cNvPr id="2" name="矩形 1"/>
          <p:cNvSpPr/>
          <p:nvPr/>
        </p:nvSpPr>
        <p:spPr>
          <a:xfrm>
            <a:off x="211149" y="4966427"/>
            <a:ext cx="8728133" cy="944880"/>
          </a:xfrm>
          <a:prstGeom prst="rect">
            <a:avLst/>
          </a:prstGeom>
        </p:spPr>
        <p:txBody>
          <a:bodyPr wrap="square">
            <a:spAutoFit/>
          </a:bodyPr>
          <a:lstStyle/>
          <a:p>
            <a:r>
              <a:rPr lang="zh-CN" altLang="en-US" sz="2800" b="1" dirty="0">
                <a:solidFill>
                  <a:schemeClr val="bg1"/>
                </a:solidFill>
                <a:latin typeface="华文楷体" panose="02010600040101010101" pitchFamily="2" charset="-122"/>
                <a:ea typeface="华文楷体" panose="02010600040101010101" pitchFamily="2" charset="-122"/>
              </a:rPr>
              <a:t>形成了 “</a:t>
            </a:r>
            <a:r>
              <a:rPr lang="zh-CN" altLang="en-US" sz="2800" b="1" dirty="0">
                <a:solidFill>
                  <a:srgbClr val="FF99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双向互动</a:t>
            </a:r>
            <a:r>
              <a:rPr lang="zh-CN" altLang="en-US" sz="2800" b="1" dirty="0">
                <a:solidFill>
                  <a:schemeClr val="bg1"/>
                </a:solidFill>
                <a:latin typeface="华文楷体" panose="02010600040101010101" pitchFamily="2" charset="-122"/>
                <a:ea typeface="华文楷体" panose="02010600040101010101" pitchFamily="2" charset="-122"/>
              </a:rPr>
              <a:t>”、“</a:t>
            </a:r>
            <a:r>
              <a:rPr lang="zh-CN" altLang="en-US" sz="2800" b="1" dirty="0">
                <a:solidFill>
                  <a:srgbClr val="FF99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远端授课</a:t>
            </a:r>
            <a:r>
              <a:rPr lang="zh-CN" altLang="en-US" sz="2800" b="1" dirty="0">
                <a:solidFill>
                  <a:schemeClr val="bg1"/>
                </a:solidFill>
                <a:latin typeface="华文楷体" panose="02010600040101010101" pitchFamily="2" charset="-122"/>
                <a:ea typeface="华文楷体" panose="02010600040101010101" pitchFamily="2" charset="-122"/>
              </a:rPr>
              <a:t>”、“</a:t>
            </a:r>
            <a:r>
              <a:rPr lang="zh-CN" altLang="en-US" sz="2800" b="1" dirty="0">
                <a:solidFill>
                  <a:srgbClr val="FF99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单方接收</a:t>
            </a:r>
            <a:r>
              <a:rPr lang="zh-CN" altLang="en-US" sz="2800" b="1" dirty="0">
                <a:solidFill>
                  <a:schemeClr val="bg1"/>
                </a:solidFill>
                <a:latin typeface="华文楷体" panose="02010600040101010101" pitchFamily="2" charset="-122"/>
                <a:ea typeface="华文楷体" panose="02010600040101010101" pitchFamily="2" charset="-122"/>
              </a:rPr>
              <a:t>”、“</a:t>
            </a:r>
            <a:r>
              <a:rPr lang="zh-CN" altLang="en-US" sz="2800" b="1" dirty="0">
                <a:solidFill>
                  <a:srgbClr val="FF99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一对一</a:t>
            </a:r>
            <a:r>
              <a:rPr lang="zh-CN" altLang="en-US" sz="2800" b="1" dirty="0">
                <a:solidFill>
                  <a:schemeClr val="bg1"/>
                </a:solidFill>
                <a:latin typeface="华文楷体" panose="02010600040101010101" pitchFamily="2" charset="-122"/>
                <a:ea typeface="华文楷体" panose="02010600040101010101" pitchFamily="2" charset="-122"/>
              </a:rPr>
              <a:t>”、“</a:t>
            </a:r>
            <a:r>
              <a:rPr lang="zh-CN" altLang="en-US" sz="2800" b="1" dirty="0">
                <a:solidFill>
                  <a:srgbClr val="FF99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一对多</a:t>
            </a:r>
            <a:r>
              <a:rPr lang="zh-CN" altLang="en-US" sz="2800" b="1" dirty="0">
                <a:solidFill>
                  <a:schemeClr val="bg1"/>
                </a:solidFill>
                <a:latin typeface="华文楷体" panose="02010600040101010101" pitchFamily="2" charset="-122"/>
                <a:ea typeface="华文楷体" panose="02010600040101010101" pitchFamily="2" charset="-122"/>
              </a:rPr>
              <a:t>”等多种网络课堂模式。</a:t>
            </a:r>
            <a:endParaRPr lang="zh-CN" altLang="en-US" sz="2800" b="1" dirty="0">
              <a:solidFill>
                <a:schemeClr val="bg1"/>
              </a:solidFill>
              <a:latin typeface="华文楷体" panose="02010600040101010101" pitchFamily="2" charset="-122"/>
              <a:ea typeface="华文楷体" panose="02010600040101010101" pitchFamily="2" charset="-122"/>
            </a:endParaRPr>
          </a:p>
        </p:txBody>
      </p:sp>
      <p:pic>
        <p:nvPicPr>
          <p:cNvPr id="7" name="图片 6"/>
          <p:cNvPicPr>
            <a:picLocks noChangeAspect="1"/>
          </p:cNvPicPr>
          <p:nvPr/>
        </p:nvPicPr>
        <p:blipFill rotWithShape="1">
          <a:blip r:embed="rId1" cstate="screen"/>
          <a:srcRect/>
          <a:stretch>
            <a:fillRect/>
          </a:stretch>
        </p:blipFill>
        <p:spPr>
          <a:xfrm>
            <a:off x="6172967" y="1440819"/>
            <a:ext cx="3099090" cy="2440533"/>
          </a:xfrm>
          <a:prstGeom prst="roundRect">
            <a:avLst>
              <a:gd name="adj" fmla="val 8594"/>
            </a:avLst>
          </a:prstGeom>
          <a:solidFill>
            <a:srgbClr val="FFFFFF">
              <a:shade val="85000"/>
            </a:srgbClr>
          </a:solidFill>
          <a:ln w="6350">
            <a:solidFill>
              <a:schemeClr val="bg1"/>
            </a:solidFill>
          </a:ln>
          <a:effectLst>
            <a:reflection blurRad="12700" stA="38000" endPos="28000" dist="5000" dir="5400000" sy="-100000" algn="bl" rotWithShape="0"/>
          </a:effectLst>
        </p:spPr>
      </p:pic>
      <p:pic>
        <p:nvPicPr>
          <p:cNvPr id="8" name="图片 7"/>
          <p:cNvPicPr>
            <a:picLocks noChangeAspect="1"/>
          </p:cNvPicPr>
          <p:nvPr/>
        </p:nvPicPr>
        <p:blipFill rotWithShape="1">
          <a:blip r:embed="rId2" cstate="screen"/>
          <a:srcRect/>
          <a:stretch>
            <a:fillRect/>
          </a:stretch>
        </p:blipFill>
        <p:spPr>
          <a:xfrm>
            <a:off x="3386635" y="1855514"/>
            <a:ext cx="2968808" cy="2445681"/>
          </a:xfrm>
          <a:prstGeom prst="roundRect">
            <a:avLst>
              <a:gd name="adj" fmla="val 8594"/>
            </a:avLst>
          </a:prstGeom>
          <a:solidFill>
            <a:srgbClr val="FFFFFF">
              <a:shade val="85000"/>
            </a:srgbClr>
          </a:solidFill>
          <a:ln w="6350">
            <a:solidFill>
              <a:schemeClr val="bg1"/>
            </a:solidFill>
          </a:ln>
          <a:effectLst>
            <a:reflection blurRad="12700" stA="38000" endPos="28000" dist="5000" dir="5400000" sy="-100000" algn="bl" rotWithShape="0"/>
          </a:effec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0793" y="2247138"/>
            <a:ext cx="4455172" cy="2457688"/>
          </a:xfrm>
          <a:prstGeom prst="roundRect">
            <a:avLst>
              <a:gd name="adj" fmla="val 8594"/>
            </a:avLst>
          </a:prstGeom>
          <a:solidFill>
            <a:srgbClr val="FFFFFF">
              <a:shade val="85000"/>
            </a:srgbClr>
          </a:solidFill>
          <a:ln w="6350">
            <a:solidFill>
              <a:schemeClr val="bg1"/>
            </a:solidFill>
          </a:ln>
          <a:effectLst>
            <a:reflection blurRad="12700" stA="38000" endPos="28000" dist="5000" dir="5400000" sy="-100000" algn="bl" rotWithShape="0"/>
          </a:effectLst>
        </p:spPr>
      </p:pic>
      <p:grpSp>
        <p:nvGrpSpPr>
          <p:cNvPr id="17" name="Group 44"/>
          <p:cNvGrpSpPr/>
          <p:nvPr/>
        </p:nvGrpSpPr>
        <p:grpSpPr bwMode="auto">
          <a:xfrm>
            <a:off x="-146487" y="549591"/>
            <a:ext cx="9186129" cy="867748"/>
            <a:chOff x="0" y="1911"/>
            <a:chExt cx="8191" cy="1046"/>
          </a:xfrm>
        </p:grpSpPr>
        <p:grpSp>
          <p:nvGrpSpPr>
            <p:cNvPr id="18" name="Group 16"/>
            <p:cNvGrpSpPr/>
            <p:nvPr/>
          </p:nvGrpSpPr>
          <p:grpSpPr bwMode="auto">
            <a:xfrm>
              <a:off x="0" y="1911"/>
              <a:ext cx="8191" cy="755"/>
              <a:chOff x="0" y="1344"/>
              <a:chExt cx="5760" cy="531"/>
            </a:xfrm>
          </p:grpSpPr>
          <p:sp>
            <p:nvSpPr>
              <p:cNvPr id="20" name="Rectangle 8"/>
              <p:cNvSpPr>
                <a:spLocks noChangeArrowheads="1"/>
              </p:cNvSpPr>
              <p:nvPr/>
            </p:nvSpPr>
            <p:spPr bwMode="auto">
              <a:xfrm>
                <a:off x="0" y="1344"/>
                <a:ext cx="1014" cy="531"/>
              </a:xfrm>
              <a:prstGeom prst="rect">
                <a:avLst/>
              </a:prstGeom>
              <a:gradFill rotWithShape="1">
                <a:gsLst>
                  <a:gs pos="0">
                    <a:srgbClr val="FFFFFF">
                      <a:alpha val="20000"/>
                    </a:srgb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1" name="Rectangle 9"/>
              <p:cNvSpPr>
                <a:spLocks noChangeArrowheads="1"/>
              </p:cNvSpPr>
              <p:nvPr/>
            </p:nvSpPr>
            <p:spPr bwMode="auto">
              <a:xfrm>
                <a:off x="4804" y="1344"/>
                <a:ext cx="956" cy="531"/>
              </a:xfrm>
              <a:prstGeom prst="rect">
                <a:avLst/>
              </a:prstGeom>
              <a:gradFill rotWithShape="1">
                <a:gsLst>
                  <a:gs pos="0">
                    <a:schemeClr val="bg1"/>
                  </a:gs>
                  <a:gs pos="100000">
                    <a:srgbClr val="FFFFFF">
                      <a:alpha val="20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2" name="Rectangle 10"/>
              <p:cNvSpPr>
                <a:spLocks noChangeArrowheads="1"/>
              </p:cNvSpPr>
              <p:nvPr/>
            </p:nvSpPr>
            <p:spPr bwMode="auto">
              <a:xfrm>
                <a:off x="1002" y="1351"/>
                <a:ext cx="3818" cy="524"/>
              </a:xfrm>
              <a:prstGeom prst="rect">
                <a:avLst/>
              </a:prstGeom>
              <a:gradFill rotWithShape="1">
                <a:gsLst>
                  <a:gs pos="0">
                    <a:schemeClr val="bg1"/>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19" name="Rectangle 25"/>
            <p:cNvSpPr>
              <a:spLocks noChangeArrowheads="1"/>
            </p:cNvSpPr>
            <p:nvPr/>
          </p:nvSpPr>
          <p:spPr bwMode="auto">
            <a:xfrm>
              <a:off x="0" y="2833"/>
              <a:ext cx="8158" cy="124"/>
            </a:xfrm>
            <a:prstGeom prst="rect">
              <a:avLst/>
            </a:prstGeom>
            <a:gradFill rotWithShape="1">
              <a:gsLst>
                <a:gs pos="0">
                  <a:srgbClr val="000000"/>
                </a:gs>
                <a:gs pos="100000">
                  <a:srgbClr val="000000">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23" name="矩形 22"/>
          <p:cNvSpPr/>
          <p:nvPr/>
        </p:nvSpPr>
        <p:spPr>
          <a:xfrm>
            <a:off x="436728" y="413211"/>
            <a:ext cx="7084527" cy="731520"/>
          </a:xfrm>
          <a:prstGeom prst="rect">
            <a:avLst/>
          </a:prstGeom>
        </p:spPr>
        <p:txBody>
          <a:bodyPr wrap="square">
            <a:spAutoFit/>
          </a:bodyPr>
          <a:lstStyle/>
          <a:p>
            <a:pPr>
              <a:lnSpc>
                <a:spcPct val="150000"/>
              </a:lnSpc>
            </a:pPr>
            <a:r>
              <a:rPr lang="zh-CN" altLang="en-US" sz="28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三、</a:t>
            </a:r>
            <a:r>
              <a:rPr lang="zh-CN" altLang="en-US" sz="28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sym typeface="+mn-ea"/>
              </a:rPr>
              <a:t>六大应用模式</a:t>
            </a:r>
            <a:endParaRPr lang="en-US" altLang="zh-CN" sz="2800" b="1" dirty="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2691" y="793039"/>
            <a:ext cx="2452916" cy="584775"/>
          </a:xfrm>
          <a:prstGeom prst="rect">
            <a:avLst/>
          </a:prstGeom>
        </p:spPr>
        <p:txBody>
          <a:bodyPr wrap="none">
            <a:spAutoFit/>
          </a:bodyPr>
          <a:lstStyle/>
          <a:p>
            <a:pPr fontAlgn="auto">
              <a:spcBef>
                <a:spcPts val="0"/>
              </a:spcBef>
              <a:spcAft>
                <a:spcPts val="0"/>
              </a:spcAft>
            </a:pPr>
            <a:r>
              <a:rPr lang="en-US" altLang="zh-CN" sz="3200" b="1" i="1" dirty="0" smtClean="0">
                <a:solidFill>
                  <a:prstClr val="white"/>
                </a:solidFill>
                <a:latin typeface="黑体" panose="02010609060101010101" pitchFamily="49" charset="-122"/>
                <a:ea typeface="黑体" panose="02010609060101010101" pitchFamily="49" charset="-122"/>
                <a:cs typeface="Times New Roman" panose="02020603050405020304" pitchFamily="18" charset="0"/>
              </a:rPr>
              <a:t>4. </a:t>
            </a:r>
            <a:r>
              <a:rPr lang="zh-CN" altLang="en-US" sz="3200" b="1" dirty="0" smtClean="0">
                <a:solidFill>
                  <a:prstClr val="white"/>
                </a:solidFill>
                <a:latin typeface="黑体" panose="02010609060101010101" pitchFamily="49" charset="-122"/>
                <a:ea typeface="黑体" panose="02010609060101010101" pitchFamily="49" charset="-122"/>
                <a:cs typeface="Times New Roman" panose="02020603050405020304" pitchFamily="18" charset="0"/>
              </a:rPr>
              <a:t>网络课堂</a:t>
            </a:r>
            <a:endParaRPr lang="zh-CN" altLang="en-US" sz="3200" b="1" dirty="0">
              <a:solidFill>
                <a:srgbClr val="FFFF00"/>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矩形 1"/>
          <p:cNvSpPr/>
          <p:nvPr/>
        </p:nvSpPr>
        <p:spPr>
          <a:xfrm>
            <a:off x="824841" y="1570810"/>
            <a:ext cx="1627369" cy="523220"/>
          </a:xfrm>
          <a:prstGeom prst="rect">
            <a:avLst/>
          </a:prstGeom>
        </p:spPr>
        <p:txBody>
          <a:bodyPr wrap="none">
            <a:spAutoFit/>
          </a:bodyPr>
          <a:lstStyle/>
          <a:p>
            <a:pPr fontAlgn="auto">
              <a:spcBef>
                <a:spcPts val="0"/>
              </a:spcBef>
              <a:spcAft>
                <a:spcPts val="0"/>
              </a:spcAft>
            </a:pPr>
            <a:r>
              <a:rPr lang="zh-CN" altLang="zh-CN" sz="2800" b="1" dirty="0" smtClean="0">
                <a:solidFill>
                  <a:srgbClr val="FFFF00"/>
                </a:solidFill>
                <a:latin typeface="黑体" panose="02010609060101010101" pitchFamily="49" charset="-122"/>
                <a:ea typeface="黑体" panose="02010609060101010101" pitchFamily="49" charset="-122"/>
                <a:cs typeface="Times New Roman" panose="02020603050405020304" pitchFamily="18" charset="0"/>
              </a:rPr>
              <a:t>公益</a:t>
            </a:r>
            <a:r>
              <a:rPr lang="zh-CN" altLang="zh-CN" sz="2800" b="1" dirty="0">
                <a:solidFill>
                  <a:srgbClr val="FFFF00"/>
                </a:solidFill>
                <a:latin typeface="黑体" panose="02010609060101010101" pitchFamily="49" charset="-122"/>
                <a:ea typeface="黑体" panose="02010609060101010101" pitchFamily="49" charset="-122"/>
                <a:cs typeface="Times New Roman" panose="02020603050405020304" pitchFamily="18" charset="0"/>
              </a:rPr>
              <a:t>课堂</a:t>
            </a:r>
            <a:endParaRPr lang="zh-CN" altLang="en-US" sz="2800" b="1" dirty="0">
              <a:solidFill>
                <a:srgbClr val="FFFF00"/>
              </a:solidFill>
              <a:latin typeface="黑体" panose="02010609060101010101" pitchFamily="49" charset="-122"/>
              <a:ea typeface="黑体" panose="02010609060101010101" pitchFamily="49" charset="-122"/>
            </a:endParaRPr>
          </a:p>
        </p:txBody>
      </p:sp>
      <p:sp>
        <p:nvSpPr>
          <p:cNvPr id="5" name="矩形 4"/>
          <p:cNvSpPr/>
          <p:nvPr/>
        </p:nvSpPr>
        <p:spPr>
          <a:xfrm>
            <a:off x="824841" y="2269773"/>
            <a:ext cx="8060365" cy="129266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fontAlgn="auto">
              <a:lnSpc>
                <a:spcPct val="150000"/>
              </a:lnSpc>
              <a:spcBef>
                <a:spcPts val="0"/>
              </a:spcBef>
              <a:spcAft>
                <a:spcPts val="0"/>
              </a:spcAft>
            </a:pPr>
            <a:r>
              <a:rPr lang="zh-CN" altLang="zh-CN" sz="2800" i="1" u="sng" dirty="0">
                <a:solidFill>
                  <a:srgbClr val="5B9BD5">
                    <a:lumMod val="75000"/>
                  </a:srgbClr>
                </a:solidFill>
                <a:latin typeface="黑体" panose="02010609060101010101" pitchFamily="49" charset="-122"/>
                <a:ea typeface="黑体" panose="02010609060101010101" pitchFamily="49" charset="-122"/>
                <a:cs typeface="Times New Roman" panose="02020603050405020304" pitchFamily="18" charset="0"/>
              </a:rPr>
              <a:t>主讲</a:t>
            </a:r>
            <a:r>
              <a:rPr lang="zh-CN" altLang="zh-CN" sz="2800" i="1" u="sng" dirty="0" smtClean="0">
                <a:solidFill>
                  <a:srgbClr val="5B9BD5">
                    <a:lumMod val="75000"/>
                  </a:srgbClr>
                </a:solidFill>
                <a:latin typeface="黑体" panose="02010609060101010101" pitchFamily="49" charset="-122"/>
                <a:ea typeface="黑体" panose="02010609060101010101" pitchFamily="49" charset="-122"/>
                <a:cs typeface="Times New Roman" panose="02020603050405020304" pitchFamily="18" charset="0"/>
              </a:rPr>
              <a:t>教师</a:t>
            </a:r>
            <a:r>
              <a:rPr lang="en-US" altLang="zh-CN" sz="2800" i="1" u="sng" dirty="0" smtClean="0">
                <a:solidFill>
                  <a:srgbClr val="5B9BD5">
                    <a:lumMod val="75000"/>
                  </a:srgbClr>
                </a:solidFill>
                <a:latin typeface="黑体" panose="02010609060101010101" pitchFamily="49" charset="-122"/>
                <a:ea typeface="黑体" panose="02010609060101010101" pitchFamily="49" charset="-122"/>
                <a:cs typeface="Times New Roman" panose="02020603050405020304" pitchFamily="18" charset="0"/>
              </a:rPr>
              <a:t> </a:t>
            </a:r>
            <a:r>
              <a:rPr lang="zh-CN" altLang="zh-CN" sz="2400" dirty="0" smtClean="0">
                <a:solidFill>
                  <a:prstClr val="black"/>
                </a:solidFill>
                <a:latin typeface="楷体" panose="02010609060101010101" pitchFamily="49" charset="-122"/>
                <a:ea typeface="楷体" panose="02010609060101010101" pitchFamily="49" charset="-122"/>
                <a:cs typeface="Times New Roman" panose="02020603050405020304" pitchFamily="18" charset="0"/>
              </a:rPr>
              <a:t>获市</a:t>
            </a:r>
            <a:r>
              <a:rPr lang="zh-CN" altLang="zh-CN" sz="2400" dirty="0">
                <a:solidFill>
                  <a:prstClr val="black"/>
                </a:solidFill>
                <a:latin typeface="楷体" panose="02010609060101010101" pitchFamily="49" charset="-122"/>
                <a:ea typeface="楷体" panose="02010609060101010101" pitchFamily="49" charset="-122"/>
                <a:cs typeface="Times New Roman" panose="02020603050405020304" pitchFamily="18" charset="0"/>
              </a:rPr>
              <a:t>级及以上教坛</a:t>
            </a:r>
            <a:r>
              <a:rPr lang="zh-CN" altLang="zh-CN" sz="2400" dirty="0" smtClean="0">
                <a:solidFill>
                  <a:prstClr val="black"/>
                </a:solidFill>
                <a:latin typeface="楷体" panose="02010609060101010101" pitchFamily="49" charset="-122"/>
                <a:ea typeface="楷体" panose="02010609060101010101" pitchFamily="49" charset="-122"/>
                <a:cs typeface="Times New Roman" panose="02020603050405020304" pitchFamily="18" charset="0"/>
              </a:rPr>
              <a:t>新秀</a:t>
            </a:r>
            <a:r>
              <a:rPr lang="zh-CN" altLang="en-US" sz="2400" dirty="0" smtClean="0">
                <a:solidFill>
                  <a:prstClr val="black"/>
                </a:solidFill>
                <a:latin typeface="楷体" panose="02010609060101010101" pitchFamily="49" charset="-122"/>
                <a:ea typeface="楷体" panose="02010609060101010101" pitchFamily="49" charset="-122"/>
                <a:cs typeface="Times New Roman" panose="02020603050405020304" pitchFamily="18" charset="0"/>
              </a:rPr>
              <a:t>、</a:t>
            </a:r>
            <a:r>
              <a:rPr lang="zh-CN" altLang="zh-CN" sz="2400" dirty="0" smtClean="0">
                <a:solidFill>
                  <a:prstClr val="black"/>
                </a:solidFill>
                <a:latin typeface="楷体" panose="02010609060101010101" pitchFamily="49" charset="-122"/>
                <a:ea typeface="楷体" panose="02010609060101010101" pitchFamily="49" charset="-122"/>
                <a:cs typeface="Times New Roman" panose="02020603050405020304" pitchFamily="18" charset="0"/>
              </a:rPr>
              <a:t>优质</a:t>
            </a:r>
            <a:r>
              <a:rPr lang="zh-CN" altLang="zh-CN" sz="2400" dirty="0">
                <a:solidFill>
                  <a:prstClr val="black"/>
                </a:solidFill>
                <a:latin typeface="楷体" panose="02010609060101010101" pitchFamily="49" charset="-122"/>
                <a:ea typeface="楷体" panose="02010609060101010101" pitchFamily="49" charset="-122"/>
                <a:cs typeface="Times New Roman" panose="02020603050405020304" pitchFamily="18" charset="0"/>
              </a:rPr>
              <a:t>课比赛获奖的初中语文、数学、英语、科学与社会学科的优秀教师。</a:t>
            </a:r>
            <a:endParaRPr lang="zh-CN" altLang="en-US" sz="2400" dirty="0">
              <a:solidFill>
                <a:prstClr val="black"/>
              </a:solidFill>
              <a:latin typeface="楷体" panose="02010609060101010101" pitchFamily="49" charset="-122"/>
              <a:ea typeface="楷体" panose="02010609060101010101" pitchFamily="49" charset="-122"/>
            </a:endParaRPr>
          </a:p>
        </p:txBody>
      </p:sp>
      <p:sp>
        <p:nvSpPr>
          <p:cNvPr id="10" name="矩形 9"/>
          <p:cNvSpPr/>
          <p:nvPr/>
        </p:nvSpPr>
        <p:spPr>
          <a:xfrm>
            <a:off x="824841" y="3788020"/>
            <a:ext cx="8060365" cy="129266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fontAlgn="auto">
              <a:lnSpc>
                <a:spcPct val="150000"/>
              </a:lnSpc>
              <a:spcBef>
                <a:spcPts val="0"/>
              </a:spcBef>
              <a:spcAft>
                <a:spcPts val="0"/>
              </a:spcAft>
            </a:pPr>
            <a:r>
              <a:rPr lang="zh-CN" altLang="en-US" sz="2800" i="1" u="sng" dirty="0" smtClean="0">
                <a:solidFill>
                  <a:srgbClr val="5B9BD5">
                    <a:lumMod val="75000"/>
                  </a:srgbClr>
                </a:solidFill>
                <a:latin typeface="黑体" panose="02010609060101010101" pitchFamily="49" charset="-122"/>
                <a:ea typeface="黑体" panose="02010609060101010101" pitchFamily="49" charset="-122"/>
                <a:cs typeface="Times New Roman" panose="02020603050405020304" pitchFamily="18" charset="0"/>
              </a:rPr>
              <a:t>时间与方式 </a:t>
            </a:r>
            <a:r>
              <a:rPr lang="zh-CN" altLang="en-US" sz="2800" i="1" dirty="0" smtClean="0">
                <a:solidFill>
                  <a:srgbClr val="5B9BD5">
                    <a:lumMod val="75000"/>
                  </a:srgbClr>
                </a:solidFill>
                <a:latin typeface="黑体" panose="02010609060101010101" pitchFamily="49" charset="-122"/>
                <a:ea typeface="黑体" panose="02010609060101010101" pitchFamily="49" charset="-122"/>
                <a:cs typeface="Times New Roman" panose="02020603050405020304" pitchFamily="18" charset="0"/>
              </a:rPr>
              <a:t> </a:t>
            </a:r>
            <a:r>
              <a:rPr lang="zh-CN" altLang="en-US" sz="2400" dirty="0" smtClean="0">
                <a:solidFill>
                  <a:prstClr val="black"/>
                </a:solidFill>
                <a:latin typeface="楷体" panose="02010609060101010101" pitchFamily="49" charset="-122"/>
                <a:ea typeface="楷体" panose="02010609060101010101" pitchFamily="49" charset="-122"/>
                <a:cs typeface="Times New Roman" panose="02020603050405020304" pitchFamily="18" charset="0"/>
              </a:rPr>
              <a:t>暑期、周末，与学生实时互动答疑解惑，学生在家聆听名师直播授课，并提供点播学习。</a:t>
            </a:r>
            <a:endParaRPr lang="zh-CN" altLang="en-US" sz="2400" dirty="0">
              <a:solidFill>
                <a:prstClr val="black"/>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2691" y="793039"/>
            <a:ext cx="2452916" cy="584775"/>
          </a:xfrm>
          <a:prstGeom prst="rect">
            <a:avLst/>
          </a:prstGeom>
        </p:spPr>
        <p:txBody>
          <a:bodyPr wrap="none">
            <a:spAutoFit/>
          </a:bodyPr>
          <a:lstStyle/>
          <a:p>
            <a:pPr fontAlgn="auto">
              <a:spcBef>
                <a:spcPts val="0"/>
              </a:spcBef>
              <a:spcAft>
                <a:spcPts val="0"/>
              </a:spcAft>
            </a:pPr>
            <a:r>
              <a:rPr lang="en-US" altLang="zh-CN" sz="3200" b="1" i="1" dirty="0" smtClean="0">
                <a:solidFill>
                  <a:prstClr val="white"/>
                </a:solidFill>
                <a:latin typeface="黑体" panose="02010609060101010101" pitchFamily="49" charset="-122"/>
                <a:ea typeface="黑体" panose="02010609060101010101" pitchFamily="49" charset="-122"/>
                <a:cs typeface="Times New Roman" panose="02020603050405020304" pitchFamily="18" charset="0"/>
              </a:rPr>
              <a:t>4. </a:t>
            </a:r>
            <a:r>
              <a:rPr lang="zh-CN" altLang="en-US" sz="3200" b="1" dirty="0" smtClean="0">
                <a:solidFill>
                  <a:prstClr val="white"/>
                </a:solidFill>
                <a:latin typeface="黑体" panose="02010609060101010101" pitchFamily="49" charset="-122"/>
                <a:ea typeface="黑体" panose="02010609060101010101" pitchFamily="49" charset="-122"/>
                <a:cs typeface="Times New Roman" panose="02020603050405020304" pitchFamily="18" charset="0"/>
              </a:rPr>
              <a:t>网络课堂</a:t>
            </a:r>
            <a:endParaRPr lang="zh-CN" altLang="en-US" sz="3200" b="1" dirty="0">
              <a:solidFill>
                <a:srgbClr val="FFFF00"/>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矩形 1"/>
          <p:cNvSpPr/>
          <p:nvPr/>
        </p:nvSpPr>
        <p:spPr>
          <a:xfrm>
            <a:off x="824841" y="1570810"/>
            <a:ext cx="1627369" cy="523220"/>
          </a:xfrm>
          <a:prstGeom prst="rect">
            <a:avLst/>
          </a:prstGeom>
        </p:spPr>
        <p:txBody>
          <a:bodyPr wrap="none">
            <a:spAutoFit/>
          </a:bodyPr>
          <a:lstStyle/>
          <a:p>
            <a:pPr fontAlgn="auto">
              <a:spcBef>
                <a:spcPts val="0"/>
              </a:spcBef>
              <a:spcAft>
                <a:spcPts val="0"/>
              </a:spcAft>
            </a:pPr>
            <a:r>
              <a:rPr lang="zh-CN" altLang="zh-CN" sz="2800" b="1" dirty="0" smtClean="0">
                <a:solidFill>
                  <a:srgbClr val="FFFF00"/>
                </a:solidFill>
                <a:latin typeface="黑体" panose="02010609060101010101" pitchFamily="49" charset="-122"/>
                <a:ea typeface="黑体" panose="02010609060101010101" pitchFamily="49" charset="-122"/>
                <a:cs typeface="Times New Roman" panose="02020603050405020304" pitchFamily="18" charset="0"/>
              </a:rPr>
              <a:t>公益</a:t>
            </a:r>
            <a:r>
              <a:rPr lang="zh-CN" altLang="zh-CN" sz="2800" b="1" dirty="0">
                <a:solidFill>
                  <a:srgbClr val="FFFF00"/>
                </a:solidFill>
                <a:latin typeface="黑体" panose="02010609060101010101" pitchFamily="49" charset="-122"/>
                <a:ea typeface="黑体" panose="02010609060101010101" pitchFamily="49" charset="-122"/>
                <a:cs typeface="Times New Roman" panose="02020603050405020304" pitchFamily="18" charset="0"/>
              </a:rPr>
              <a:t>课堂</a:t>
            </a:r>
            <a:endParaRPr lang="zh-CN" altLang="en-US" sz="2800" b="1" dirty="0">
              <a:solidFill>
                <a:srgbClr val="FFFF00"/>
              </a:solidFill>
              <a:latin typeface="黑体" panose="02010609060101010101" pitchFamily="49" charset="-122"/>
              <a:ea typeface="黑体" panose="02010609060101010101" pitchFamily="49" charset="-122"/>
            </a:endParaRPr>
          </a:p>
        </p:txBody>
      </p:sp>
      <p:sp>
        <p:nvSpPr>
          <p:cNvPr id="5" name="矩形 4"/>
          <p:cNvSpPr/>
          <p:nvPr/>
        </p:nvSpPr>
        <p:spPr>
          <a:xfrm>
            <a:off x="824841" y="2269773"/>
            <a:ext cx="8060365"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fontAlgn="auto">
              <a:lnSpc>
                <a:spcPct val="150000"/>
              </a:lnSpc>
              <a:spcBef>
                <a:spcPts val="0"/>
              </a:spcBef>
              <a:spcAft>
                <a:spcPts val="0"/>
              </a:spcAft>
            </a:pPr>
            <a:r>
              <a:rPr lang="zh-CN" altLang="en-US" sz="2800" i="1" u="sng"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教师：</a:t>
            </a:r>
            <a:r>
              <a:rPr lang="zh-CN" altLang="en-US" sz="2400" dirty="0" smtClean="0">
                <a:solidFill>
                  <a:prstClr val="black"/>
                </a:solidFill>
                <a:latin typeface="楷体" panose="02010609060101010101" pitchFamily="49" charset="-122"/>
                <a:ea typeface="楷体" panose="02010609060101010101" pitchFamily="49" charset="-122"/>
                <a:cs typeface="Times New Roman" panose="02020603050405020304" pitchFamily="18" charset="0"/>
              </a:rPr>
              <a:t>网络公益课堂既是“公益”，之于任何一位植根教坛者都是责无旁贷的，</a:t>
            </a:r>
            <a:r>
              <a:rPr lang="en-US" altLang="zh-CN" sz="2400" dirty="0" smtClean="0">
                <a:solidFill>
                  <a:prstClr val="black"/>
                </a:solidFill>
                <a:latin typeface="楷体" panose="02010609060101010101" pitchFamily="49" charset="-122"/>
                <a:ea typeface="楷体" panose="02010609060101010101" pitchFamily="49" charset="-122"/>
                <a:cs typeface="Times New Roman" panose="02020603050405020304" pitchFamily="18" charset="0"/>
              </a:rPr>
              <a:t>80</a:t>
            </a:r>
            <a:r>
              <a:rPr lang="zh-CN" altLang="en-US" sz="2400" dirty="0" smtClean="0">
                <a:solidFill>
                  <a:prstClr val="black"/>
                </a:solidFill>
                <a:latin typeface="楷体" panose="02010609060101010101" pitchFamily="49" charset="-122"/>
                <a:ea typeface="楷体" panose="02010609060101010101" pitchFamily="49" charset="-122"/>
                <a:cs typeface="Times New Roman" panose="02020603050405020304" pitchFamily="18" charset="0"/>
              </a:rPr>
              <a:t>分钟的课要尽力，更要尽心。</a:t>
            </a:r>
            <a:r>
              <a:rPr lang="zh-CN" altLang="en-US" sz="2800" i="1" u="sng" dirty="0" smtClean="0">
                <a:solidFill>
                  <a:srgbClr val="5B9BD5">
                    <a:lumMod val="75000"/>
                  </a:srgbClr>
                </a:solidFill>
                <a:latin typeface="黑体" panose="02010609060101010101" pitchFamily="49" charset="-122"/>
                <a:ea typeface="黑体" panose="02010609060101010101" pitchFamily="49" charset="-122"/>
                <a:cs typeface="Times New Roman" panose="02020603050405020304" pitchFamily="18" charset="0"/>
              </a:rPr>
              <a:t>   </a:t>
            </a:r>
            <a:endParaRPr lang="zh-CN" altLang="en-US" sz="2400" dirty="0">
              <a:solidFill>
                <a:prstClr val="black"/>
              </a:solidFill>
              <a:latin typeface="楷体" panose="02010609060101010101" pitchFamily="49" charset="-122"/>
              <a:ea typeface="楷体" panose="02010609060101010101" pitchFamily="49" charset="-122"/>
            </a:endParaRPr>
          </a:p>
        </p:txBody>
      </p:sp>
      <p:sp>
        <p:nvSpPr>
          <p:cNvPr id="10" name="矩形 9"/>
          <p:cNvSpPr/>
          <p:nvPr/>
        </p:nvSpPr>
        <p:spPr>
          <a:xfrm>
            <a:off x="824841" y="3788020"/>
            <a:ext cx="8060365" cy="184665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fontAlgn="auto">
              <a:lnSpc>
                <a:spcPct val="150000"/>
              </a:lnSpc>
              <a:spcBef>
                <a:spcPts val="0"/>
              </a:spcBef>
              <a:spcAft>
                <a:spcPts val="0"/>
              </a:spcAft>
            </a:pPr>
            <a:r>
              <a:rPr lang="zh-CN" altLang="en-US" sz="2800" i="1" u="sng"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学生：</a:t>
            </a:r>
            <a:r>
              <a:rPr lang="zh-CN" altLang="en-US" sz="2400" dirty="0" smtClean="0">
                <a:solidFill>
                  <a:prstClr val="black"/>
                </a:solidFill>
                <a:latin typeface="楷体" panose="02010609060101010101" pitchFamily="49" charset="-122"/>
                <a:ea typeface="楷体" panose="02010609060101010101" pitchFamily="49" charset="-122"/>
                <a:cs typeface="Times New Roman" panose="02020603050405020304" pitchFamily="18" charset="0"/>
              </a:rPr>
              <a:t>新的老师、新的上课方式，提高了我的听课兴趣，自己听得也更认真了。在互动中，让我看到了别校的同学反应的迅速、答题的全面，看到了自己的不足</a:t>
            </a:r>
            <a:r>
              <a:rPr lang="en-US" altLang="zh-CN" sz="2400" dirty="0" smtClean="0">
                <a:solidFill>
                  <a:prstClr val="black"/>
                </a:solidFill>
                <a:latin typeface="楷体" panose="02010609060101010101" pitchFamily="49" charset="-122"/>
                <a:ea typeface="楷体" panose="02010609060101010101" pitchFamily="49" charset="-122"/>
                <a:cs typeface="Times New Roman" panose="02020603050405020304" pitchFamily="18" charset="0"/>
              </a:rPr>
              <a:t>……</a:t>
            </a:r>
            <a:endParaRPr lang="zh-CN" altLang="en-US" sz="2400" dirty="0">
              <a:solidFill>
                <a:prstClr val="black"/>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矩形 3"/>
          <p:cNvSpPr>
            <a:spLocks noChangeArrowheads="1"/>
          </p:cNvSpPr>
          <p:nvPr/>
        </p:nvSpPr>
        <p:spPr bwMode="auto">
          <a:xfrm>
            <a:off x="436880" y="1277620"/>
            <a:ext cx="7535545" cy="57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200" b="1" dirty="0">
                <a:solidFill>
                  <a:srgbClr val="FFCC00"/>
                </a:solidFill>
                <a:latin typeface="楷体" panose="02010609060101010101" pitchFamily="49" charset="-122"/>
                <a:ea typeface="楷体" panose="02010609060101010101" pitchFamily="49" charset="-122"/>
              </a:rPr>
              <a:t>四是网络课堂</a:t>
            </a:r>
            <a:endParaRPr lang="zh-CN" altLang="en-US" sz="3200" b="1" dirty="0">
              <a:solidFill>
                <a:srgbClr val="FFCC00"/>
              </a:solidFill>
              <a:latin typeface="楷体" panose="02010609060101010101" pitchFamily="49" charset="-122"/>
              <a:ea typeface="楷体" panose="02010609060101010101" pitchFamily="49" charset="-122"/>
            </a:endParaRPr>
          </a:p>
        </p:txBody>
      </p:sp>
      <p:sp>
        <p:nvSpPr>
          <p:cNvPr id="2" name="矩形 1"/>
          <p:cNvSpPr/>
          <p:nvPr/>
        </p:nvSpPr>
        <p:spPr>
          <a:xfrm>
            <a:off x="207974" y="1708877"/>
            <a:ext cx="8728133" cy="4785360"/>
          </a:xfrm>
          <a:prstGeom prst="rect">
            <a:avLst/>
          </a:prstGeom>
        </p:spPr>
        <p:txBody>
          <a:bodyPr wrap="square">
            <a:spAutoFit/>
          </a:bodyPr>
          <a:lstStyle/>
          <a:p>
            <a:r>
              <a:rPr lang="en-US" altLang="zh-CN" sz="2800" b="1" dirty="0">
                <a:solidFill>
                  <a:schemeClr val="bg1"/>
                </a:solidFill>
                <a:latin typeface="华文楷体" panose="02010600040101010101" pitchFamily="2" charset="-122"/>
                <a:ea typeface="华文楷体" panose="02010600040101010101" pitchFamily="2" charset="-122"/>
              </a:rPr>
              <a:t>“</a:t>
            </a:r>
            <a:r>
              <a:rPr lang="zh-CN" altLang="en-US" sz="2800" b="1" dirty="0">
                <a:solidFill>
                  <a:schemeClr val="bg1"/>
                </a:solidFill>
                <a:latin typeface="华文楷体" panose="02010600040101010101" pitchFamily="2" charset="-122"/>
                <a:ea typeface="华文楷体" panose="02010600040101010101" pitchFamily="2" charset="-122"/>
              </a:rPr>
              <a:t>直通课堂</a:t>
            </a:r>
            <a:r>
              <a:rPr lang="en-US" altLang="zh-CN" sz="2800" b="1" dirty="0">
                <a:solidFill>
                  <a:schemeClr val="bg1"/>
                </a:solidFill>
                <a:latin typeface="华文楷体" panose="02010600040101010101" pitchFamily="2" charset="-122"/>
                <a:ea typeface="华文楷体" panose="02010600040101010101" pitchFamily="2" charset="-122"/>
              </a:rPr>
              <a:t>”</a:t>
            </a:r>
            <a:r>
              <a:rPr lang="zh-CN" altLang="en-US" sz="2800" b="1" dirty="0">
                <a:solidFill>
                  <a:schemeClr val="bg1"/>
                </a:solidFill>
                <a:latin typeface="华文楷体" panose="02010600040101010101" pitchFamily="2" charset="-122"/>
                <a:ea typeface="华文楷体" panose="02010600040101010101" pitchFamily="2" charset="-122"/>
              </a:rPr>
              <a:t>模式：横店镇中心小学利用横店影视基地的优势，让名导演、名演员直通我们的课堂，对我们的学生进行指导。</a:t>
            </a:r>
            <a:endParaRPr lang="zh-CN" altLang="en-US" sz="2800" b="1" dirty="0">
              <a:solidFill>
                <a:schemeClr val="bg1"/>
              </a:solidFill>
              <a:latin typeface="华文楷体" panose="02010600040101010101" pitchFamily="2" charset="-122"/>
              <a:ea typeface="华文楷体" panose="02010600040101010101" pitchFamily="2" charset="-122"/>
            </a:endParaRPr>
          </a:p>
          <a:p>
            <a:endParaRPr lang="zh-CN" altLang="en-US" sz="2800" b="1" dirty="0">
              <a:solidFill>
                <a:schemeClr val="bg1"/>
              </a:solidFill>
              <a:latin typeface="华文楷体" panose="02010600040101010101" pitchFamily="2" charset="-122"/>
              <a:ea typeface="华文楷体" panose="02010600040101010101" pitchFamily="2" charset="-122"/>
            </a:endParaRPr>
          </a:p>
          <a:p>
            <a:r>
              <a:rPr lang="en-US" altLang="zh-CN" sz="2800" b="1" dirty="0">
                <a:solidFill>
                  <a:schemeClr val="bg1"/>
                </a:solidFill>
                <a:latin typeface="华文楷体" panose="02010600040101010101" pitchFamily="2" charset="-122"/>
                <a:ea typeface="华文楷体" panose="02010600040101010101" pitchFamily="2" charset="-122"/>
              </a:rPr>
              <a:t>“</a:t>
            </a:r>
            <a:r>
              <a:rPr lang="zh-CN" altLang="en-US" sz="2800" b="1" dirty="0">
                <a:solidFill>
                  <a:schemeClr val="bg1"/>
                </a:solidFill>
                <a:latin typeface="华文楷体" panose="02010600040101010101" pitchFamily="2" charset="-122"/>
                <a:ea typeface="华文楷体" panose="02010600040101010101" pitchFamily="2" charset="-122"/>
              </a:rPr>
              <a:t>公益课堂</a:t>
            </a:r>
            <a:r>
              <a:rPr lang="en-US" altLang="zh-CN" sz="2800" b="1" dirty="0">
                <a:solidFill>
                  <a:schemeClr val="bg1"/>
                </a:solidFill>
                <a:latin typeface="华文楷体" panose="02010600040101010101" pitchFamily="2" charset="-122"/>
                <a:ea typeface="华文楷体" panose="02010600040101010101" pitchFamily="2" charset="-122"/>
              </a:rPr>
              <a:t>”</a:t>
            </a:r>
            <a:r>
              <a:rPr lang="zh-CN" altLang="en-US" sz="2800" b="1" dirty="0">
                <a:solidFill>
                  <a:schemeClr val="bg1"/>
                </a:solidFill>
                <a:latin typeface="华文楷体" panose="02010600040101010101" pitchFamily="2" charset="-122"/>
                <a:ea typeface="华文楷体" panose="02010600040101010101" pitchFamily="2" charset="-122"/>
              </a:rPr>
              <a:t>模式：暑假里我们初中的名师网络公益课堂，一位名师同时为</a:t>
            </a:r>
            <a:r>
              <a:rPr lang="en-US" altLang="zh-CN" sz="2800" b="1" dirty="0">
                <a:solidFill>
                  <a:schemeClr val="bg1"/>
                </a:solidFill>
                <a:latin typeface="华文楷体" panose="02010600040101010101" pitchFamily="2" charset="-122"/>
                <a:ea typeface="华文楷体" panose="02010600040101010101" pitchFamily="2" charset="-122"/>
              </a:rPr>
              <a:t>3000</a:t>
            </a:r>
            <a:r>
              <a:rPr lang="zh-CN" altLang="en-US" sz="2800" b="1" dirty="0">
                <a:solidFill>
                  <a:schemeClr val="bg1"/>
                </a:solidFill>
                <a:latin typeface="华文楷体" panose="02010600040101010101" pitchFamily="2" charset="-122"/>
                <a:ea typeface="华文楷体" panose="02010600040101010101" pitchFamily="2" charset="-122"/>
              </a:rPr>
              <a:t>人讲课。</a:t>
            </a:r>
            <a:endParaRPr lang="zh-CN" altLang="en-US" sz="2800" b="1" dirty="0">
              <a:solidFill>
                <a:schemeClr val="bg1"/>
              </a:solidFill>
              <a:latin typeface="华文楷体" panose="02010600040101010101" pitchFamily="2" charset="-122"/>
              <a:ea typeface="华文楷体" panose="02010600040101010101" pitchFamily="2" charset="-122"/>
            </a:endParaRPr>
          </a:p>
          <a:p>
            <a:r>
              <a:rPr lang="zh-CN" altLang="en-US" sz="2800" b="1" dirty="0">
                <a:solidFill>
                  <a:schemeClr val="bg1"/>
                </a:solidFill>
                <a:latin typeface="华文楷体" panose="02010600040101010101" pitchFamily="2" charset="-122"/>
                <a:ea typeface="华文楷体" panose="02010600040101010101" pitchFamily="2" charset="-122"/>
              </a:rPr>
              <a:t>形成</a:t>
            </a:r>
            <a:r>
              <a:rPr lang="zh-CN" altLang="en-US" sz="2800" b="1" dirty="0">
                <a:solidFill>
                  <a:srgbClr val="FF0000"/>
                </a:solidFill>
                <a:latin typeface="华文楷体" panose="02010600040101010101" pitchFamily="2" charset="-122"/>
                <a:ea typeface="华文楷体" panose="02010600040101010101" pitchFamily="2" charset="-122"/>
              </a:rPr>
              <a:t>人事科出名师，教研室出课程，基础科抓考核，电教馆做支撑，学生自主选择</a:t>
            </a:r>
            <a:r>
              <a:rPr lang="zh-CN" altLang="en-US" sz="2800" b="1" dirty="0">
                <a:solidFill>
                  <a:schemeClr val="bg1"/>
                </a:solidFill>
                <a:latin typeface="华文楷体" panose="02010600040101010101" pitchFamily="2" charset="-122"/>
                <a:ea typeface="华文楷体" panose="02010600040101010101" pitchFamily="2" charset="-122"/>
              </a:rPr>
              <a:t>。</a:t>
            </a:r>
            <a:endParaRPr lang="zh-CN" altLang="en-US" sz="2800" b="1" dirty="0">
              <a:solidFill>
                <a:schemeClr val="bg1"/>
              </a:solidFill>
              <a:latin typeface="华文楷体" panose="02010600040101010101" pitchFamily="2" charset="-122"/>
              <a:ea typeface="华文楷体" panose="02010600040101010101" pitchFamily="2" charset="-122"/>
            </a:endParaRPr>
          </a:p>
          <a:p>
            <a:r>
              <a:rPr lang="zh-CN" altLang="en-US" sz="2800" b="1" dirty="0">
                <a:solidFill>
                  <a:schemeClr val="bg1"/>
                </a:solidFill>
                <a:latin typeface="华文楷体" panose="02010600040101010101" pitchFamily="2" charset="-122"/>
                <a:ea typeface="华文楷体" panose="02010600040101010101" pitchFamily="2" charset="-122"/>
              </a:rPr>
              <a:t>下一步我们将构建教师自主申报，教研室审核，电教馆支撑，学生自主选择，教师按点击率获得补贴。</a:t>
            </a:r>
            <a:endParaRPr lang="zh-CN" altLang="en-US" sz="2800" b="1" dirty="0">
              <a:solidFill>
                <a:schemeClr val="bg1"/>
              </a:solidFill>
              <a:latin typeface="华文楷体" panose="02010600040101010101" pitchFamily="2" charset="-122"/>
              <a:ea typeface="华文楷体" panose="02010600040101010101" pitchFamily="2" charset="-122"/>
            </a:endParaRPr>
          </a:p>
          <a:p>
            <a:endParaRPr lang="zh-CN" altLang="en-US" sz="2800" b="1" dirty="0">
              <a:solidFill>
                <a:schemeClr val="bg1"/>
              </a:solidFill>
              <a:latin typeface="华文楷体" panose="02010600040101010101" pitchFamily="2" charset="-122"/>
              <a:ea typeface="华文楷体" panose="02010600040101010101" pitchFamily="2" charset="-122"/>
            </a:endParaRPr>
          </a:p>
        </p:txBody>
      </p:sp>
      <p:grpSp>
        <p:nvGrpSpPr>
          <p:cNvPr id="17" name="Group 44"/>
          <p:cNvGrpSpPr/>
          <p:nvPr/>
        </p:nvGrpSpPr>
        <p:grpSpPr bwMode="auto">
          <a:xfrm>
            <a:off x="-2342" y="512761"/>
            <a:ext cx="9186129" cy="867748"/>
            <a:chOff x="0" y="1911"/>
            <a:chExt cx="8191" cy="1046"/>
          </a:xfrm>
        </p:grpSpPr>
        <p:grpSp>
          <p:nvGrpSpPr>
            <p:cNvPr id="18" name="Group 16"/>
            <p:cNvGrpSpPr/>
            <p:nvPr/>
          </p:nvGrpSpPr>
          <p:grpSpPr bwMode="auto">
            <a:xfrm>
              <a:off x="0" y="1911"/>
              <a:ext cx="8191" cy="755"/>
              <a:chOff x="0" y="1344"/>
              <a:chExt cx="5760" cy="531"/>
            </a:xfrm>
          </p:grpSpPr>
          <p:sp>
            <p:nvSpPr>
              <p:cNvPr id="20" name="Rectangle 8"/>
              <p:cNvSpPr>
                <a:spLocks noChangeArrowheads="1"/>
              </p:cNvSpPr>
              <p:nvPr/>
            </p:nvSpPr>
            <p:spPr bwMode="auto">
              <a:xfrm>
                <a:off x="0" y="1344"/>
                <a:ext cx="1014" cy="531"/>
              </a:xfrm>
              <a:prstGeom prst="rect">
                <a:avLst/>
              </a:prstGeom>
              <a:gradFill rotWithShape="1">
                <a:gsLst>
                  <a:gs pos="0">
                    <a:srgbClr val="FFFFFF">
                      <a:alpha val="20000"/>
                    </a:srgb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1" name="Rectangle 9"/>
              <p:cNvSpPr>
                <a:spLocks noChangeArrowheads="1"/>
              </p:cNvSpPr>
              <p:nvPr/>
            </p:nvSpPr>
            <p:spPr bwMode="auto">
              <a:xfrm>
                <a:off x="4804" y="1344"/>
                <a:ext cx="956" cy="531"/>
              </a:xfrm>
              <a:prstGeom prst="rect">
                <a:avLst/>
              </a:prstGeom>
              <a:gradFill rotWithShape="1">
                <a:gsLst>
                  <a:gs pos="0">
                    <a:schemeClr val="bg1"/>
                  </a:gs>
                  <a:gs pos="100000">
                    <a:srgbClr val="FFFFFF">
                      <a:alpha val="20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2" name="Rectangle 10"/>
              <p:cNvSpPr>
                <a:spLocks noChangeArrowheads="1"/>
              </p:cNvSpPr>
              <p:nvPr/>
            </p:nvSpPr>
            <p:spPr bwMode="auto">
              <a:xfrm>
                <a:off x="1002" y="1351"/>
                <a:ext cx="3818" cy="524"/>
              </a:xfrm>
              <a:prstGeom prst="rect">
                <a:avLst/>
              </a:prstGeom>
              <a:gradFill rotWithShape="1">
                <a:gsLst>
                  <a:gs pos="0">
                    <a:schemeClr val="bg1"/>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19" name="Rectangle 25"/>
            <p:cNvSpPr>
              <a:spLocks noChangeArrowheads="1"/>
            </p:cNvSpPr>
            <p:nvPr/>
          </p:nvSpPr>
          <p:spPr bwMode="auto">
            <a:xfrm>
              <a:off x="0" y="2833"/>
              <a:ext cx="8158" cy="124"/>
            </a:xfrm>
            <a:prstGeom prst="rect">
              <a:avLst/>
            </a:prstGeom>
            <a:gradFill rotWithShape="1">
              <a:gsLst>
                <a:gs pos="0">
                  <a:srgbClr val="000000"/>
                </a:gs>
                <a:gs pos="100000">
                  <a:srgbClr val="000000">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23" name="矩形 22"/>
          <p:cNvSpPr/>
          <p:nvPr/>
        </p:nvSpPr>
        <p:spPr>
          <a:xfrm>
            <a:off x="436728" y="413211"/>
            <a:ext cx="7084527" cy="731520"/>
          </a:xfrm>
          <a:prstGeom prst="rect">
            <a:avLst/>
          </a:prstGeom>
        </p:spPr>
        <p:txBody>
          <a:bodyPr wrap="square">
            <a:spAutoFit/>
          </a:bodyPr>
          <a:lstStyle/>
          <a:p>
            <a:pPr>
              <a:lnSpc>
                <a:spcPct val="150000"/>
              </a:lnSpc>
            </a:pPr>
            <a:r>
              <a:rPr lang="zh-CN" altLang="en-US" sz="28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三、</a:t>
            </a:r>
            <a:r>
              <a:rPr lang="zh-CN" altLang="en-US" sz="28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sym typeface="+mn-ea"/>
              </a:rPr>
              <a:t>六大应用模式</a:t>
            </a:r>
            <a:endParaRPr lang="en-US" altLang="zh-CN" sz="2800" b="1" dirty="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0934" y="1728836"/>
            <a:ext cx="9113066" cy="4518741"/>
          </a:xfrm>
        </p:spPr>
        <p:txBody>
          <a:bodyPr/>
          <a:lstStyle/>
          <a:p>
            <a:pPr>
              <a:lnSpc>
                <a:spcPts val="3900"/>
              </a:lnSpc>
            </a:pPr>
            <a:r>
              <a:rPr lang="zh-CN" altLang="en-US" sz="3600" b="1" dirty="0" smtClean="0">
                <a:solidFill>
                  <a:schemeClr val="bg1"/>
                </a:solidFill>
                <a:latin typeface="隶书" panose="02010509060101010101" pitchFamily="49" charset="-122"/>
                <a:ea typeface="隶书" panose="02010509060101010101" pitchFamily="49" charset="-122"/>
              </a:rPr>
              <a:t>东阳教育是东阳的</a:t>
            </a:r>
            <a:r>
              <a:rPr lang="zh-CN" altLang="en-US" sz="3600" b="1" dirty="0" smtClean="0">
                <a:solidFill>
                  <a:srgbClr val="FF9900"/>
                </a:solidFill>
                <a:latin typeface="隶书" panose="02010509060101010101" pitchFamily="49" charset="-122"/>
                <a:ea typeface="隶书" panose="02010509060101010101" pitchFamily="49" charset="-122"/>
              </a:rPr>
              <a:t>金名片，</a:t>
            </a:r>
            <a:r>
              <a:rPr lang="zh-CN" altLang="en-US" sz="3600" b="1" dirty="0" smtClean="0">
                <a:solidFill>
                  <a:schemeClr val="bg1"/>
                </a:solidFill>
                <a:latin typeface="隶书" panose="02010509060101010101" pitchFamily="49" charset="-122"/>
                <a:ea typeface="隶书" panose="02010509060101010101" pitchFamily="49" charset="-122"/>
              </a:rPr>
              <a:t>怎么让东阳</a:t>
            </a:r>
            <a:r>
              <a:rPr lang="zh-CN" altLang="en-US" sz="3600" b="1" dirty="0">
                <a:solidFill>
                  <a:schemeClr val="bg1"/>
                </a:solidFill>
                <a:latin typeface="隶书" panose="02010509060101010101" pitchFamily="49" charset="-122"/>
                <a:ea typeface="隶书" panose="02010509060101010101" pitchFamily="49" charset="-122"/>
              </a:rPr>
              <a:t>教育这一金名片更加闪亮？</a:t>
            </a:r>
            <a:endParaRPr lang="en-US" altLang="zh-CN" sz="3600" b="1" dirty="0">
              <a:solidFill>
                <a:schemeClr val="bg1"/>
              </a:solidFill>
              <a:latin typeface="隶书" panose="02010509060101010101" pitchFamily="49" charset="-122"/>
              <a:ea typeface="隶书" panose="02010509060101010101" pitchFamily="49" charset="-122"/>
            </a:endParaRPr>
          </a:p>
          <a:p>
            <a:pPr marL="0" indent="0">
              <a:lnSpc>
                <a:spcPts val="3900"/>
              </a:lnSpc>
              <a:buNone/>
            </a:pPr>
            <a:r>
              <a:rPr lang="zh-CN" altLang="en-US" sz="3600" b="1" dirty="0">
                <a:solidFill>
                  <a:schemeClr val="bg1"/>
                </a:solidFill>
                <a:latin typeface="隶书" panose="02010509060101010101" pitchFamily="49" charset="-122"/>
                <a:ea typeface="隶书" panose="02010509060101010101" pitchFamily="49" charset="-122"/>
              </a:rPr>
              <a:t> </a:t>
            </a:r>
            <a:endParaRPr lang="en-US" altLang="zh-CN" sz="3600" b="1" dirty="0">
              <a:solidFill>
                <a:srgbClr val="FFC000"/>
              </a:solidFill>
              <a:latin typeface="隶书" panose="02010509060101010101" pitchFamily="49" charset="-122"/>
              <a:ea typeface="隶书" panose="02010509060101010101" pitchFamily="49" charset="-122"/>
            </a:endParaRPr>
          </a:p>
          <a:p>
            <a:pPr>
              <a:lnSpc>
                <a:spcPts val="3800"/>
              </a:lnSpc>
            </a:pPr>
            <a:r>
              <a:rPr lang="zh-CN" altLang="en-US" sz="3600" b="1" dirty="0" smtClean="0">
                <a:solidFill>
                  <a:schemeClr val="bg1"/>
                </a:solidFill>
                <a:latin typeface="隶书" panose="02010509060101010101" pitchFamily="49" charset="-122"/>
                <a:ea typeface="隶书" panose="02010509060101010101" pitchFamily="49" charset="-122"/>
              </a:rPr>
              <a:t>在</a:t>
            </a:r>
            <a:r>
              <a:rPr lang="zh-CN" altLang="en-US" sz="3600" b="1" dirty="0" smtClean="0">
                <a:solidFill>
                  <a:srgbClr val="FFC000"/>
                </a:solidFill>
                <a:latin typeface="隶书" panose="02010509060101010101" pitchFamily="49" charset="-122"/>
                <a:ea typeface="隶书" panose="02010509060101010101" pitchFamily="49" charset="-122"/>
              </a:rPr>
              <a:t>传统教育环境下</a:t>
            </a:r>
            <a:r>
              <a:rPr lang="zh-CN" altLang="en-US" sz="3600" b="1" dirty="0" smtClean="0">
                <a:solidFill>
                  <a:schemeClr val="bg1"/>
                </a:solidFill>
                <a:latin typeface="隶书" panose="02010509060101010101" pitchFamily="49" charset="-122"/>
                <a:ea typeface="隶书" panose="02010509060101010101" pitchFamily="49" charset="-122"/>
              </a:rPr>
              <a:t>东阳教育走在了全省的前列。</a:t>
            </a:r>
            <a:endParaRPr lang="en-US" altLang="zh-CN" sz="3600" b="1" dirty="0" smtClean="0">
              <a:solidFill>
                <a:schemeClr val="bg1"/>
              </a:solidFill>
              <a:latin typeface="隶书" panose="02010509060101010101" pitchFamily="49" charset="-122"/>
              <a:ea typeface="隶书" panose="02010509060101010101" pitchFamily="49" charset="-122"/>
            </a:endParaRPr>
          </a:p>
          <a:p>
            <a:pPr marL="0" indent="0">
              <a:lnSpc>
                <a:spcPts val="3800"/>
              </a:lnSpc>
              <a:buNone/>
            </a:pPr>
            <a:r>
              <a:rPr lang="en-US" altLang="zh-CN" sz="3600" b="1" dirty="0">
                <a:solidFill>
                  <a:srgbClr val="FFC000"/>
                </a:solidFill>
                <a:latin typeface="隶书" panose="02010509060101010101" pitchFamily="49" charset="-122"/>
                <a:ea typeface="隶书" panose="02010509060101010101" pitchFamily="49" charset="-122"/>
              </a:rPr>
              <a:t> </a:t>
            </a:r>
            <a:r>
              <a:rPr lang="en-US" altLang="zh-CN" sz="3600" b="1" dirty="0" smtClean="0">
                <a:solidFill>
                  <a:srgbClr val="FFC000"/>
                </a:solidFill>
                <a:latin typeface="隶书" panose="02010509060101010101" pitchFamily="49" charset="-122"/>
                <a:ea typeface="隶书" panose="02010509060101010101" pitchFamily="49" charset="-122"/>
              </a:rPr>
              <a:t> </a:t>
            </a:r>
            <a:r>
              <a:rPr lang="zh-CN" altLang="en-US" sz="3600" b="1" dirty="0" smtClean="0">
                <a:solidFill>
                  <a:srgbClr val="FFC000"/>
                </a:solidFill>
                <a:latin typeface="隶书" panose="02010509060101010101" pitchFamily="49" charset="-122"/>
                <a:ea typeface="隶书" panose="02010509060101010101" pitchFamily="49" charset="-122"/>
              </a:rPr>
              <a:t>苦教苦学、霉干菜精神</a:t>
            </a:r>
            <a:endParaRPr lang="en-US" altLang="zh-CN" sz="3600" b="1" dirty="0" smtClean="0">
              <a:solidFill>
                <a:srgbClr val="FFC000"/>
              </a:solidFill>
              <a:latin typeface="隶书" panose="02010509060101010101" pitchFamily="49" charset="-122"/>
              <a:ea typeface="隶书" panose="02010509060101010101" pitchFamily="49" charset="-122"/>
            </a:endParaRPr>
          </a:p>
        </p:txBody>
      </p:sp>
      <p:grpSp>
        <p:nvGrpSpPr>
          <p:cNvPr id="13" name="Group 44"/>
          <p:cNvGrpSpPr/>
          <p:nvPr/>
        </p:nvGrpSpPr>
        <p:grpSpPr bwMode="auto">
          <a:xfrm>
            <a:off x="30934" y="697915"/>
            <a:ext cx="9186129" cy="867748"/>
            <a:chOff x="0" y="1911"/>
            <a:chExt cx="8191" cy="1046"/>
          </a:xfrm>
        </p:grpSpPr>
        <p:grpSp>
          <p:nvGrpSpPr>
            <p:cNvPr id="14" name="Group 16"/>
            <p:cNvGrpSpPr/>
            <p:nvPr/>
          </p:nvGrpSpPr>
          <p:grpSpPr bwMode="auto">
            <a:xfrm>
              <a:off x="0" y="1911"/>
              <a:ext cx="8191" cy="755"/>
              <a:chOff x="0" y="1344"/>
              <a:chExt cx="5760" cy="531"/>
            </a:xfrm>
          </p:grpSpPr>
          <p:sp>
            <p:nvSpPr>
              <p:cNvPr id="16" name="Rectangle 8"/>
              <p:cNvSpPr>
                <a:spLocks noChangeArrowheads="1"/>
              </p:cNvSpPr>
              <p:nvPr/>
            </p:nvSpPr>
            <p:spPr bwMode="auto">
              <a:xfrm>
                <a:off x="0" y="1344"/>
                <a:ext cx="1014" cy="531"/>
              </a:xfrm>
              <a:prstGeom prst="rect">
                <a:avLst/>
              </a:prstGeom>
              <a:gradFill rotWithShape="1">
                <a:gsLst>
                  <a:gs pos="0">
                    <a:srgbClr val="FFFFFF">
                      <a:alpha val="20000"/>
                    </a:srgb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7" name="Rectangle 9"/>
              <p:cNvSpPr>
                <a:spLocks noChangeArrowheads="1"/>
              </p:cNvSpPr>
              <p:nvPr/>
            </p:nvSpPr>
            <p:spPr bwMode="auto">
              <a:xfrm>
                <a:off x="4804" y="1344"/>
                <a:ext cx="956" cy="531"/>
              </a:xfrm>
              <a:prstGeom prst="rect">
                <a:avLst/>
              </a:prstGeom>
              <a:gradFill rotWithShape="1">
                <a:gsLst>
                  <a:gs pos="0">
                    <a:schemeClr val="bg1"/>
                  </a:gs>
                  <a:gs pos="100000">
                    <a:srgbClr val="FFFFFF">
                      <a:alpha val="20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8" name="Rectangle 10"/>
              <p:cNvSpPr>
                <a:spLocks noChangeArrowheads="1"/>
              </p:cNvSpPr>
              <p:nvPr/>
            </p:nvSpPr>
            <p:spPr bwMode="auto">
              <a:xfrm>
                <a:off x="1002" y="1351"/>
                <a:ext cx="3818" cy="524"/>
              </a:xfrm>
              <a:prstGeom prst="rect">
                <a:avLst/>
              </a:prstGeom>
              <a:gradFill rotWithShape="1">
                <a:gsLst>
                  <a:gs pos="0">
                    <a:schemeClr val="bg1"/>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15" name="Rectangle 25"/>
            <p:cNvSpPr>
              <a:spLocks noChangeArrowheads="1"/>
            </p:cNvSpPr>
            <p:nvPr/>
          </p:nvSpPr>
          <p:spPr bwMode="auto">
            <a:xfrm>
              <a:off x="0" y="2833"/>
              <a:ext cx="8158" cy="124"/>
            </a:xfrm>
            <a:prstGeom prst="rect">
              <a:avLst/>
            </a:prstGeom>
            <a:gradFill rotWithShape="1">
              <a:gsLst>
                <a:gs pos="0">
                  <a:srgbClr val="000000"/>
                </a:gs>
                <a:gs pos="100000">
                  <a:srgbClr val="000000">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19" name="矩形 18"/>
          <p:cNvSpPr/>
          <p:nvPr/>
        </p:nvSpPr>
        <p:spPr>
          <a:xfrm>
            <a:off x="642956" y="531255"/>
            <a:ext cx="3057247" cy="830997"/>
          </a:xfrm>
          <a:prstGeom prst="rect">
            <a:avLst/>
          </a:prstGeom>
        </p:spPr>
        <p:txBody>
          <a:bodyPr wrap="none">
            <a:spAutoFit/>
          </a:bodyPr>
          <a:lstStyle/>
          <a:p>
            <a:pPr>
              <a:lnSpc>
                <a:spcPct val="150000"/>
              </a:lnSpc>
            </a:pPr>
            <a:r>
              <a:rPr lang="zh-CN" altLang="en-US" sz="32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一、我们的思考</a:t>
            </a:r>
            <a:endParaRPr lang="en-US" altLang="zh-CN" sz="3200" b="1" dirty="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3"/>
          <p:cNvSpPr>
            <a:spLocks noChangeArrowheads="1"/>
          </p:cNvSpPr>
          <p:nvPr/>
        </p:nvSpPr>
        <p:spPr bwMode="auto">
          <a:xfrm>
            <a:off x="460821" y="1643096"/>
            <a:ext cx="30684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dirty="0">
                <a:solidFill>
                  <a:srgbClr val="FFCC00"/>
                </a:solidFill>
                <a:latin typeface="楷体" panose="02010609060101010101" pitchFamily="49" charset="-122"/>
                <a:ea typeface="楷体" panose="02010609060101010101" pitchFamily="49" charset="-122"/>
              </a:rPr>
              <a:t>五是个性化评价</a:t>
            </a:r>
            <a:endParaRPr lang="zh-CN" altLang="en-US" sz="3200" b="1" dirty="0">
              <a:solidFill>
                <a:srgbClr val="FFCC00"/>
              </a:solidFill>
              <a:latin typeface="楷体" panose="02010609060101010101" pitchFamily="49" charset="-122"/>
              <a:ea typeface="楷体" panose="02010609060101010101" pitchFamily="49" charset="-122"/>
            </a:endParaRPr>
          </a:p>
        </p:txBody>
      </p:sp>
      <p:sp>
        <p:nvSpPr>
          <p:cNvPr id="6" name="椭圆 5"/>
          <p:cNvSpPr/>
          <p:nvPr/>
        </p:nvSpPr>
        <p:spPr>
          <a:xfrm>
            <a:off x="930164" y="2849237"/>
            <a:ext cx="4096832" cy="2168782"/>
          </a:xfrm>
          <a:prstGeom prst="ellipse">
            <a:avLst/>
          </a:prstGeom>
          <a:noFill/>
          <a:ln>
            <a:solidFill>
              <a:schemeClr val="tx2">
                <a:lumMod val="60000"/>
                <a:lumOff val="40000"/>
              </a:schemeClr>
            </a:solidFill>
          </a:ln>
          <a:effectLst>
            <a:outerShdw blurRad="50800" dist="38100" dir="5400000" algn="t"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grpSp>
        <p:nvGrpSpPr>
          <p:cNvPr id="7" name="组合 6"/>
          <p:cNvGrpSpPr/>
          <p:nvPr/>
        </p:nvGrpSpPr>
        <p:grpSpPr>
          <a:xfrm>
            <a:off x="3530656" y="2244522"/>
            <a:ext cx="2005401" cy="2005401"/>
            <a:chOff x="5407576" y="2273244"/>
            <a:chExt cx="2005401" cy="2005401"/>
          </a:xfrm>
        </p:grpSpPr>
        <p:sp>
          <p:nvSpPr>
            <p:cNvPr id="8" name="椭圆 7"/>
            <p:cNvSpPr/>
            <p:nvPr/>
          </p:nvSpPr>
          <p:spPr>
            <a:xfrm>
              <a:off x="5407576" y="2273244"/>
              <a:ext cx="2005401" cy="2005401"/>
            </a:xfrm>
            <a:prstGeom prst="ellipse">
              <a:avLst/>
            </a:prstGeom>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pic>
          <p:nvPicPr>
            <p:cNvPr id="9" name="Picture 3"/>
            <p:cNvPicPr>
              <a:picLocks noChangeAspect="1" noChangeArrowheads="1"/>
            </p:cNvPicPr>
            <p:nvPr/>
          </p:nvPicPr>
          <p:blipFill>
            <a:blip r:embed="rId1" cstate="print">
              <a:extLst>
                <a:ext uri="{BEBA8EAE-BF5A-486C-A8C5-ECC9F3942E4B}">
                  <a14:imgProps xmlns:a14="http://schemas.microsoft.com/office/drawing/2010/main">
                    <a14:imgLayer r:embed="rId2">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852288" y="2385730"/>
              <a:ext cx="1115976" cy="103988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605076" y="3552556"/>
              <a:ext cx="1645839" cy="307777"/>
            </a:xfrm>
            <a:prstGeom prst="rect">
              <a:avLst/>
            </a:prstGeom>
            <a:noFill/>
          </p:spPr>
          <p:txBody>
            <a:bodyPr wrap="square" rtlCol="0">
              <a:spAutoFit/>
            </a:bodyPr>
            <a:lstStyle/>
            <a:p>
              <a:pPr algn="ctr"/>
              <a:r>
                <a:rPr lang="zh-CN" altLang="en-U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个性化题库</a:t>
              </a:r>
              <a:endParaRPr lang="zh-CN" altLang="en-U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pSp>
      <p:grpSp>
        <p:nvGrpSpPr>
          <p:cNvPr id="11" name="组合 10"/>
          <p:cNvGrpSpPr/>
          <p:nvPr/>
        </p:nvGrpSpPr>
        <p:grpSpPr>
          <a:xfrm>
            <a:off x="306967" y="2491073"/>
            <a:ext cx="2005401" cy="2005401"/>
            <a:chOff x="1251400" y="2385730"/>
            <a:chExt cx="2005401" cy="2005401"/>
          </a:xfrm>
        </p:grpSpPr>
        <p:sp>
          <p:nvSpPr>
            <p:cNvPr id="12" name="椭圆 11"/>
            <p:cNvSpPr/>
            <p:nvPr/>
          </p:nvSpPr>
          <p:spPr>
            <a:xfrm>
              <a:off x="1251400" y="2385730"/>
              <a:ext cx="2005401" cy="2005401"/>
            </a:xfrm>
            <a:prstGeom prst="ellipse">
              <a:avLst/>
            </a:prstGeom>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13" name="TextBox 12"/>
            <p:cNvSpPr txBox="1"/>
            <p:nvPr/>
          </p:nvSpPr>
          <p:spPr>
            <a:xfrm>
              <a:off x="1552597" y="3652366"/>
              <a:ext cx="1645839" cy="307777"/>
            </a:xfrm>
            <a:prstGeom prst="rect">
              <a:avLst/>
            </a:prstGeom>
            <a:noFill/>
          </p:spPr>
          <p:txBody>
            <a:bodyPr wrap="square" rtlCol="0">
              <a:spAutoFit/>
            </a:bodyPr>
            <a:lstStyle/>
            <a:p>
              <a:r>
                <a:rPr lang="zh-CN" altLang="en-US"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成绩录入及分析</a:t>
              </a:r>
              <a:endParaRPr lang="zh-CN" altLang="en-U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4"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1786" r="97321"/>
                      </a14:imgEffect>
                    </a14:imgLayer>
                  </a14:imgProps>
                </a:ext>
                <a:ext uri="{28A0092B-C50C-407E-A947-70E740481C1C}">
                  <a14:useLocalDpi xmlns:a14="http://schemas.microsoft.com/office/drawing/2010/main" val="0"/>
                </a:ext>
              </a:extLst>
            </a:blip>
            <a:srcRect/>
            <a:stretch>
              <a:fillRect/>
            </a:stretch>
          </p:blipFill>
          <p:spPr bwMode="auto">
            <a:xfrm>
              <a:off x="1637925" y="2546628"/>
              <a:ext cx="1066800" cy="11239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5" name="组合 14"/>
          <p:cNvGrpSpPr/>
          <p:nvPr/>
        </p:nvGrpSpPr>
        <p:grpSpPr>
          <a:xfrm>
            <a:off x="1732289" y="4126333"/>
            <a:ext cx="2005401" cy="2005401"/>
            <a:chOff x="3846887" y="4550534"/>
            <a:chExt cx="2005401" cy="2005401"/>
          </a:xfrm>
        </p:grpSpPr>
        <p:sp>
          <p:nvSpPr>
            <p:cNvPr id="16" name="椭圆 15"/>
            <p:cNvSpPr/>
            <p:nvPr/>
          </p:nvSpPr>
          <p:spPr>
            <a:xfrm>
              <a:off x="3846887" y="4550534"/>
              <a:ext cx="2005401" cy="2005401"/>
            </a:xfrm>
            <a:prstGeom prst="ellipse">
              <a:avLst/>
            </a:prstGeom>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pic>
          <p:nvPicPr>
            <p:cNvPr id="17" name="Picture 6"/>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215138" y="4769075"/>
              <a:ext cx="1428750" cy="1143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3915696" y="5837441"/>
              <a:ext cx="1792576" cy="307777"/>
            </a:xfrm>
            <a:prstGeom prst="rect">
              <a:avLst/>
            </a:prstGeom>
            <a:noFill/>
          </p:spPr>
          <p:txBody>
            <a:bodyPr wrap="square" rtlCol="0">
              <a:spAutoFit/>
            </a:bodyPr>
            <a:lstStyle/>
            <a:p>
              <a:r>
                <a:rPr lang="zh-CN" altLang="en-U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资源收集及智能推送</a:t>
              </a:r>
              <a:endParaRPr lang="zh-CN" altLang="en-U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pSp>
      <p:sp>
        <p:nvSpPr>
          <p:cNvPr id="19" name="矩形 18"/>
          <p:cNvSpPr/>
          <p:nvPr/>
        </p:nvSpPr>
        <p:spPr>
          <a:xfrm>
            <a:off x="5381154" y="2355567"/>
            <a:ext cx="3413819" cy="1815882"/>
          </a:xfrm>
          <a:prstGeom prst="rect">
            <a:avLst/>
          </a:prstGeom>
        </p:spPr>
        <p:txBody>
          <a:bodyPr wrap="square">
            <a:spAutoFit/>
          </a:bodyPr>
          <a:lstStyle/>
          <a:p>
            <a:r>
              <a:rPr lang="zh-CN" altLang="en-US" sz="2800" b="1" dirty="0">
                <a:solidFill>
                  <a:schemeClr val="bg1"/>
                </a:solidFill>
                <a:latin typeface="楷体" panose="02010609060101010101" pitchFamily="49" charset="-122"/>
                <a:ea typeface="楷体" panose="02010609060101010101" pitchFamily="49" charset="-122"/>
              </a:rPr>
              <a:t>形成了以五大教研基地为单位的大数据分析、服务教学的应用模式</a:t>
            </a:r>
            <a:endParaRPr lang="zh-CN" altLang="en-US" sz="2800" b="1" dirty="0">
              <a:solidFill>
                <a:schemeClr val="bg1"/>
              </a:solidFill>
              <a:latin typeface="楷体" panose="02010609060101010101" pitchFamily="49" charset="-122"/>
              <a:ea typeface="楷体" panose="02010609060101010101" pitchFamily="49" charset="-122"/>
            </a:endParaRPr>
          </a:p>
        </p:txBody>
      </p:sp>
      <p:grpSp>
        <p:nvGrpSpPr>
          <p:cNvPr id="27" name="Group 44"/>
          <p:cNvGrpSpPr/>
          <p:nvPr/>
        </p:nvGrpSpPr>
        <p:grpSpPr bwMode="auto">
          <a:xfrm>
            <a:off x="-146487" y="549591"/>
            <a:ext cx="9186129" cy="867748"/>
            <a:chOff x="0" y="1911"/>
            <a:chExt cx="8191" cy="1046"/>
          </a:xfrm>
        </p:grpSpPr>
        <p:grpSp>
          <p:nvGrpSpPr>
            <p:cNvPr id="28" name="Group 16"/>
            <p:cNvGrpSpPr/>
            <p:nvPr/>
          </p:nvGrpSpPr>
          <p:grpSpPr bwMode="auto">
            <a:xfrm>
              <a:off x="0" y="1911"/>
              <a:ext cx="8191" cy="755"/>
              <a:chOff x="0" y="1344"/>
              <a:chExt cx="5760" cy="531"/>
            </a:xfrm>
          </p:grpSpPr>
          <p:sp>
            <p:nvSpPr>
              <p:cNvPr id="30" name="Rectangle 8"/>
              <p:cNvSpPr>
                <a:spLocks noChangeArrowheads="1"/>
              </p:cNvSpPr>
              <p:nvPr/>
            </p:nvSpPr>
            <p:spPr bwMode="auto">
              <a:xfrm>
                <a:off x="0" y="1344"/>
                <a:ext cx="1014" cy="531"/>
              </a:xfrm>
              <a:prstGeom prst="rect">
                <a:avLst/>
              </a:prstGeom>
              <a:gradFill rotWithShape="1">
                <a:gsLst>
                  <a:gs pos="0">
                    <a:srgbClr val="FFFFFF">
                      <a:alpha val="20000"/>
                    </a:srgb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1" name="Rectangle 9"/>
              <p:cNvSpPr>
                <a:spLocks noChangeArrowheads="1"/>
              </p:cNvSpPr>
              <p:nvPr/>
            </p:nvSpPr>
            <p:spPr bwMode="auto">
              <a:xfrm>
                <a:off x="4804" y="1344"/>
                <a:ext cx="956" cy="531"/>
              </a:xfrm>
              <a:prstGeom prst="rect">
                <a:avLst/>
              </a:prstGeom>
              <a:gradFill rotWithShape="1">
                <a:gsLst>
                  <a:gs pos="0">
                    <a:schemeClr val="bg1"/>
                  </a:gs>
                  <a:gs pos="100000">
                    <a:srgbClr val="FFFFFF">
                      <a:alpha val="20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2" name="Rectangle 10"/>
              <p:cNvSpPr>
                <a:spLocks noChangeArrowheads="1"/>
              </p:cNvSpPr>
              <p:nvPr/>
            </p:nvSpPr>
            <p:spPr bwMode="auto">
              <a:xfrm>
                <a:off x="1002" y="1351"/>
                <a:ext cx="3818" cy="524"/>
              </a:xfrm>
              <a:prstGeom prst="rect">
                <a:avLst/>
              </a:prstGeom>
              <a:gradFill rotWithShape="1">
                <a:gsLst>
                  <a:gs pos="0">
                    <a:schemeClr val="bg1"/>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29" name="Rectangle 25"/>
            <p:cNvSpPr>
              <a:spLocks noChangeArrowheads="1"/>
            </p:cNvSpPr>
            <p:nvPr/>
          </p:nvSpPr>
          <p:spPr bwMode="auto">
            <a:xfrm>
              <a:off x="0" y="2833"/>
              <a:ext cx="8158" cy="124"/>
            </a:xfrm>
            <a:prstGeom prst="rect">
              <a:avLst/>
            </a:prstGeom>
            <a:gradFill rotWithShape="1">
              <a:gsLst>
                <a:gs pos="0">
                  <a:srgbClr val="000000"/>
                </a:gs>
                <a:gs pos="100000">
                  <a:srgbClr val="000000">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33" name="矩形 32"/>
          <p:cNvSpPr/>
          <p:nvPr/>
        </p:nvSpPr>
        <p:spPr>
          <a:xfrm>
            <a:off x="436728" y="413211"/>
            <a:ext cx="7084527" cy="731520"/>
          </a:xfrm>
          <a:prstGeom prst="rect">
            <a:avLst/>
          </a:prstGeom>
        </p:spPr>
        <p:txBody>
          <a:bodyPr wrap="square">
            <a:spAutoFit/>
          </a:bodyPr>
          <a:lstStyle/>
          <a:p>
            <a:pPr>
              <a:lnSpc>
                <a:spcPct val="150000"/>
              </a:lnSpc>
            </a:pPr>
            <a:r>
              <a:rPr lang="zh-CN" altLang="en-US" sz="28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三、</a:t>
            </a:r>
            <a:r>
              <a:rPr lang="zh-CN" altLang="en-US" sz="28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sym typeface="+mn-ea"/>
              </a:rPr>
              <a:t>六大应用模式</a:t>
            </a:r>
            <a:endParaRPr lang="en-US" altLang="zh-CN" sz="2800" b="1" dirty="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10"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5" name="矩形 4"/>
          <p:cNvSpPr/>
          <p:nvPr/>
        </p:nvSpPr>
        <p:spPr>
          <a:xfrm>
            <a:off x="692991" y="681540"/>
            <a:ext cx="2710999" cy="523220"/>
          </a:xfrm>
          <a:prstGeom prst="rect">
            <a:avLst/>
          </a:prstGeom>
        </p:spPr>
        <p:txBody>
          <a:bodyPr wrap="none">
            <a:spAutoFit/>
          </a:bodyPr>
          <a:p>
            <a:r>
              <a:rPr lang="en-US" altLang="zh-CN" sz="2800" b="1" dirty="0">
                <a:solidFill>
                  <a:srgbClr val="FFCC00"/>
                </a:solidFill>
                <a:latin typeface="黑体" panose="02010609060101010101" pitchFamily="49" charset="-122"/>
                <a:ea typeface="黑体" panose="02010609060101010101" pitchFamily="49" charset="-122"/>
              </a:rPr>
              <a:t>5.</a:t>
            </a:r>
            <a:r>
              <a:rPr lang="zh-CN" altLang="en-US" sz="2800" b="1" dirty="0">
                <a:solidFill>
                  <a:srgbClr val="FFCC00"/>
                </a:solidFill>
                <a:latin typeface="黑体" panose="02010609060101010101" pitchFamily="49" charset="-122"/>
                <a:ea typeface="黑体" panose="02010609060101010101" pitchFamily="49" charset="-122"/>
              </a:rPr>
              <a:t>个性化评价。</a:t>
            </a:r>
            <a:endParaRPr lang="zh-CN" altLang="en-US" sz="2800" b="1" dirty="0">
              <a:solidFill>
                <a:srgbClr val="FFCC00"/>
              </a:solidFill>
              <a:latin typeface="黑体" panose="02010609060101010101" pitchFamily="49" charset="-122"/>
              <a:ea typeface="黑体" panose="02010609060101010101" pitchFamily="49" charset="-122"/>
            </a:endParaRPr>
          </a:p>
        </p:txBody>
      </p:sp>
      <p:sp>
        <p:nvSpPr>
          <p:cNvPr id="7" name="矩形 6"/>
          <p:cNvSpPr/>
          <p:nvPr/>
        </p:nvSpPr>
        <p:spPr>
          <a:xfrm>
            <a:off x="338326" y="4601464"/>
            <a:ext cx="8466425" cy="1200329"/>
          </a:xfrm>
          <a:prstGeom prst="rect">
            <a:avLst/>
          </a:prstGeom>
          <a:noFill/>
          <a:ln>
            <a:noFill/>
          </a:ln>
        </p:spPr>
        <p:txBody>
          <a:bodyPr wrap="square">
            <a:spAutoFit/>
          </a:bodyPr>
          <a:p>
            <a:pPr>
              <a:lnSpc>
                <a:spcPct val="150000"/>
              </a:lnSpc>
            </a:pPr>
            <a:r>
              <a:rPr lang="zh-CN" altLang="en-US" sz="2400" b="1" dirty="0">
                <a:solidFill>
                  <a:srgbClr val="FFFF00"/>
                </a:solidFill>
                <a:latin typeface="黑体" panose="02010609060101010101" pitchFamily="49" charset="-122"/>
                <a:ea typeface="黑体" panose="02010609060101010101" pitchFamily="49" charset="-122"/>
              </a:rPr>
              <a:t>根据学生特点推送相应资源，进行针对性的教学指导，提高学生学习效率</a:t>
            </a:r>
            <a:endParaRPr lang="zh-CN" altLang="en-US" sz="2400" b="1" dirty="0">
              <a:solidFill>
                <a:srgbClr val="FFFF00"/>
              </a:solidFill>
              <a:latin typeface="黑体" panose="02010609060101010101" pitchFamily="49" charset="-122"/>
              <a:ea typeface="黑体" panose="02010609060101010101" pitchFamily="49" charset="-122"/>
            </a:endParaRPr>
          </a:p>
        </p:txBody>
      </p:sp>
      <p:pic>
        <p:nvPicPr>
          <p:cNvPr id="15361" name="Picture 1" descr="C:\Users\djg-wjr\Documents\Tencent Files\40306218\Image\C2C\PMR[{`J18TEU(TP8(PR28CM.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57002" y="1614093"/>
            <a:ext cx="3243718" cy="1607682"/>
          </a:xfrm>
          <a:prstGeom prst="roundRect">
            <a:avLst>
              <a:gd name="adj" fmla="val 8594"/>
            </a:avLst>
          </a:prstGeom>
          <a:solidFill>
            <a:srgbClr val="FFFFFF">
              <a:shade val="85000"/>
            </a:srgbClr>
          </a:solidFill>
          <a:ln w="6350">
            <a:solidFill>
              <a:schemeClr val="bg1"/>
            </a:solidFill>
          </a:ln>
          <a:effectLst>
            <a:reflection blurRad="12700" stA="38000" endPos="28000" dist="5000" dir="5400000" sy="-100000" algn="bl" rotWithShape="0"/>
          </a:effectLst>
        </p:spPr>
      </p:pic>
      <p:pic>
        <p:nvPicPr>
          <p:cNvPr id="15362" name="Picture 2" descr="C:\Users\djg-wjr\Documents\Tencent Files\40306218\Image\C2C\XR@6@4}%Z4AC4A6I5A0AD2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4252" y="2100537"/>
            <a:ext cx="2822959" cy="1818155"/>
          </a:xfrm>
          <a:prstGeom prst="roundRect">
            <a:avLst>
              <a:gd name="adj" fmla="val 8594"/>
            </a:avLst>
          </a:prstGeom>
          <a:solidFill>
            <a:srgbClr val="FFFFFF">
              <a:shade val="85000"/>
            </a:srgbClr>
          </a:solidFill>
          <a:ln w="6350">
            <a:solidFill>
              <a:schemeClr val="bg1"/>
            </a:solidFill>
          </a:ln>
          <a:effectLst>
            <a:reflection blurRad="12700" stA="38000" endPos="28000" dist="5000" dir="5400000" sy="-100000" algn="bl" rotWithShape="0"/>
          </a:effectLst>
        </p:spPr>
      </p:pic>
      <p:sp>
        <p:nvSpPr>
          <p:cNvPr id="6" name="Rectangle 5"/>
          <p:cNvSpPr>
            <a:spLocks noChangeArrowheads="1"/>
          </p:cNvSpPr>
          <p:nvPr/>
        </p:nvSpPr>
        <p:spPr bwMode="auto">
          <a:xfrm>
            <a:off x="5742940" y="1203960"/>
            <a:ext cx="2814320" cy="568960"/>
          </a:xfrm>
          <a:prstGeom prst="rect">
            <a:avLst/>
          </a:prstGeom>
          <a:solidFill>
            <a:srgbClr val="0099FF"/>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p>
            <a:pPr algn="ctr">
              <a:lnSpc>
                <a:spcPct val="120000"/>
              </a:lnSpc>
            </a:pPr>
            <a:r>
              <a:rPr lang="zh-CN" altLang="en-US" sz="2400" b="1" dirty="0">
                <a:solidFill>
                  <a:srgbClr val="FFFFFF"/>
                </a:solidFill>
                <a:latin typeface="楷体" panose="02010609060101010101" pitchFamily="49" charset="-122"/>
                <a:ea typeface="楷体" panose="02010609060101010101" pitchFamily="49" charset="-122"/>
              </a:rPr>
              <a:t>学习情况分析系统</a:t>
            </a:r>
            <a:endParaRPr lang="zh-CN" altLang="en-US" sz="2400" b="1" dirty="0">
              <a:solidFill>
                <a:srgbClr val="FFFFFF"/>
              </a:solidFill>
              <a:latin typeface="楷体" panose="02010609060101010101" pitchFamily="49" charset="-122"/>
              <a:ea typeface="楷体" panose="02010609060101010101" pitchFamily="49" charset="-122"/>
            </a:endParaRPr>
          </a:p>
        </p:txBody>
      </p:sp>
      <p:sp>
        <p:nvSpPr>
          <p:cNvPr id="8" name="Rectangle 5"/>
          <p:cNvSpPr>
            <a:spLocks noChangeArrowheads="1"/>
          </p:cNvSpPr>
          <p:nvPr/>
        </p:nvSpPr>
        <p:spPr bwMode="auto">
          <a:xfrm>
            <a:off x="5632450" y="2132965"/>
            <a:ext cx="2814320" cy="643890"/>
          </a:xfrm>
          <a:prstGeom prst="rect">
            <a:avLst/>
          </a:prstGeom>
          <a:solidFill>
            <a:srgbClr val="0099FF"/>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p>
            <a:pPr algn="ctr">
              <a:lnSpc>
                <a:spcPct val="120000"/>
              </a:lnSpc>
            </a:pPr>
            <a:r>
              <a:rPr lang="zh-CN" altLang="en-US" sz="2800" b="1" dirty="0">
                <a:solidFill>
                  <a:srgbClr val="FFFFFF"/>
                </a:solidFill>
                <a:latin typeface="楷体" panose="02010609060101010101" pitchFamily="49" charset="-122"/>
                <a:ea typeface="楷体" panose="02010609060101010101" pitchFamily="49" charset="-122"/>
              </a:rPr>
              <a:t>个性化题库系统</a:t>
            </a:r>
            <a:endParaRPr lang="zh-CN" altLang="en-US" sz="2800" b="1" dirty="0">
              <a:solidFill>
                <a:srgbClr val="FFFFFF"/>
              </a:solidFill>
              <a:latin typeface="楷体" panose="02010609060101010101" pitchFamily="49" charset="-122"/>
              <a:ea typeface="楷体" panose="02010609060101010101" pitchFamily="49" charset="-122"/>
            </a:endParaRPr>
          </a:p>
        </p:txBody>
      </p:sp>
      <p:sp>
        <p:nvSpPr>
          <p:cNvPr id="9" name="Rectangle 5"/>
          <p:cNvSpPr>
            <a:spLocks noChangeArrowheads="1"/>
          </p:cNvSpPr>
          <p:nvPr/>
        </p:nvSpPr>
        <p:spPr bwMode="auto">
          <a:xfrm>
            <a:off x="5742940" y="3221990"/>
            <a:ext cx="2814320" cy="1150620"/>
          </a:xfrm>
          <a:prstGeom prst="rect">
            <a:avLst/>
          </a:prstGeom>
          <a:solidFill>
            <a:srgbClr val="0099FF"/>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p>
            <a:pPr algn="ctr">
              <a:lnSpc>
                <a:spcPct val="120000"/>
              </a:lnSpc>
            </a:pPr>
            <a:r>
              <a:rPr lang="zh-CN" altLang="en-US" sz="2800" b="1" dirty="0">
                <a:solidFill>
                  <a:srgbClr val="FFFFFF"/>
                </a:solidFill>
                <a:latin typeface="楷体" panose="02010609060101010101" pitchFamily="49" charset="-122"/>
                <a:ea typeface="楷体" panose="02010609060101010101" pitchFamily="49" charset="-122"/>
              </a:rPr>
              <a:t>资源收集及智能推送系统</a:t>
            </a:r>
            <a:endParaRPr lang="zh-CN" altLang="en-US" sz="2800" b="1" dirty="0">
              <a:solidFill>
                <a:srgbClr val="FFFFFF"/>
              </a:solidFill>
              <a:latin typeface="楷体" panose="02010609060101010101" pitchFamily="49" charset="-122"/>
              <a:ea typeface="楷体" panose="02010609060101010101" pitchFamily="49" charset="-122"/>
            </a:endParaRPr>
          </a:p>
        </p:txBody>
      </p:sp>
      <p:cxnSp>
        <p:nvCxnSpPr>
          <p:cNvPr id="4" name="直接箭头连接符 3"/>
          <p:cNvCxnSpPr>
            <a:stCxn id="6" idx="1"/>
          </p:cNvCxnSpPr>
          <p:nvPr/>
        </p:nvCxnSpPr>
        <p:spPr>
          <a:xfrm flipH="1">
            <a:off x="4398837" y="1488277"/>
            <a:ext cx="1343792" cy="5594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a:stCxn id="8" idx="1"/>
          </p:cNvCxnSpPr>
          <p:nvPr/>
        </p:nvCxnSpPr>
        <p:spPr>
          <a:xfrm flipH="1">
            <a:off x="4736920" y="2455104"/>
            <a:ext cx="895220" cy="2320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9" idx="1"/>
          </p:cNvCxnSpPr>
          <p:nvPr/>
        </p:nvCxnSpPr>
        <p:spPr>
          <a:xfrm flipH="1" flipV="1">
            <a:off x="4847410" y="3375080"/>
            <a:ext cx="895220" cy="4222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文本占位符 3"/>
          <p:cNvSpPr>
            <a:spLocks noGrp="1"/>
          </p:cNvSpPr>
          <p:nvPr>
            <p:ph type="body" sz="half" idx="2"/>
          </p:nvPr>
        </p:nvSpPr>
        <p:spPr>
          <a:xfrm>
            <a:off x="3047882" y="4561616"/>
            <a:ext cx="3298327" cy="804862"/>
          </a:xfrm>
        </p:spPr>
        <p:txBody>
          <a:bodyPr/>
          <a:lstStyle/>
          <a:p>
            <a:endParaRPr lang="zh-CN" altLang="en-US" dirty="0"/>
          </a:p>
        </p:txBody>
      </p:sp>
      <p:pic>
        <p:nvPicPr>
          <p:cNvPr id="5"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101935" y="1467994"/>
            <a:ext cx="9245935" cy="3922012"/>
          </a:xfrm>
          <a:prstGeom prst="rect">
            <a:avLst/>
          </a:prstGeom>
          <a:noFill/>
          <a:ln>
            <a:noFill/>
          </a:ln>
        </p:spPr>
      </p:pic>
      <p:sp>
        <p:nvSpPr>
          <p:cNvPr id="7" name="矩形 6"/>
          <p:cNvSpPr/>
          <p:nvPr/>
        </p:nvSpPr>
        <p:spPr>
          <a:xfrm>
            <a:off x="3378729" y="4246602"/>
            <a:ext cx="2967480" cy="923330"/>
          </a:xfrm>
          <a:prstGeom prst="rect">
            <a:avLst/>
          </a:prstGeom>
          <a:noFill/>
        </p:spPr>
        <p:txBody>
          <a:bodyPr wrap="none" lIns="91440" tIns="45720" rIns="91440" bIns="45720">
            <a:spAutoFit/>
          </a:bodyPr>
          <a:lstStyle/>
          <a:p>
            <a:pPr algn="ctr"/>
            <a:r>
              <a:rPr lang="zh-CN" altLang="en-US" sz="5400" b="1" cap="none" spc="0" dirty="0" smtClean="0">
                <a:ln w="22225">
                  <a:solidFill>
                    <a:schemeClr val="accent2"/>
                  </a:solidFill>
                  <a:prstDash val="solid"/>
                </a:ln>
                <a:solidFill>
                  <a:schemeClr val="accent2">
                    <a:lumMod val="40000"/>
                    <a:lumOff val="60000"/>
                  </a:schemeClr>
                </a:solidFill>
                <a:effectLst/>
              </a:rPr>
              <a:t>学生空间</a:t>
            </a:r>
            <a:endParaRPr lang="zh-CN" altLang="en-US" sz="5400" b="1" cap="none" spc="0" dirty="0">
              <a:ln w="22225">
                <a:solidFill>
                  <a:schemeClr val="accent2"/>
                </a:solidFill>
                <a:prstDash val="solid"/>
              </a:ln>
              <a:solidFill>
                <a:schemeClr val="accent2">
                  <a:lumMod val="40000"/>
                  <a:lumOff val="60000"/>
                </a:schemeClr>
              </a:solidFill>
              <a:effectLst/>
            </a:endParaRPr>
          </a:p>
        </p:txBody>
      </p:sp>
      <p:sp>
        <p:nvSpPr>
          <p:cNvPr id="8" name="矩形 7"/>
          <p:cNvSpPr/>
          <p:nvPr/>
        </p:nvSpPr>
        <p:spPr>
          <a:xfrm>
            <a:off x="3365905" y="496849"/>
            <a:ext cx="2993128" cy="923330"/>
          </a:xfrm>
          <a:prstGeom prst="rect">
            <a:avLst/>
          </a:prstGeom>
          <a:noFill/>
        </p:spPr>
        <p:txBody>
          <a:bodyPr wrap="none" lIns="91440" tIns="45720" rIns="91440" bIns="45720">
            <a:spAutoFit/>
          </a:bodyPr>
          <a:lstStyle/>
          <a:p>
            <a:pPr algn="ctr"/>
            <a:r>
              <a:rPr lang="zh-CN" alt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家长</a:t>
            </a:r>
            <a:r>
              <a:rPr lang="zh-CN" altLang="en-US" sz="5400" b="1" spc="50" dirty="0" smtClean="0">
                <a:ln w="9525" cmpd="sng">
                  <a:solidFill>
                    <a:schemeClr val="accent1"/>
                  </a:solidFill>
                  <a:prstDash val="solid"/>
                </a:ln>
                <a:solidFill>
                  <a:srgbClr val="70AD47">
                    <a:tint val="1000"/>
                  </a:srgbClr>
                </a:solidFill>
                <a:effectLst>
                  <a:glow rad="38100">
                    <a:schemeClr val="accent1">
                      <a:alpha val="40000"/>
                    </a:schemeClr>
                  </a:glow>
                </a:effectLst>
              </a:rPr>
              <a:t>空间</a:t>
            </a:r>
            <a:endParaRPr lang="zh-CN" altLang="en-US" sz="5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9" name="下箭头 8"/>
          <p:cNvSpPr/>
          <p:nvPr/>
        </p:nvSpPr>
        <p:spPr>
          <a:xfrm>
            <a:off x="4521032" y="1420179"/>
            <a:ext cx="828890" cy="15550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TextBox 8"/>
          <p:cNvSpPr txBox="1"/>
          <p:nvPr/>
        </p:nvSpPr>
        <p:spPr>
          <a:xfrm>
            <a:off x="503481" y="1613650"/>
            <a:ext cx="1816100" cy="579120"/>
          </a:xfrm>
          <a:prstGeom prst="rect">
            <a:avLst/>
          </a:prstGeom>
          <a:solidFill>
            <a:schemeClr val="accent1"/>
          </a:solidFill>
          <a:ln w="19050">
            <a:solidFill>
              <a:schemeClr val="tx1"/>
            </a:solidFill>
          </a:ln>
        </p:spPr>
        <p:txBody>
          <a:bodyPr wrap="none" rtlCol="0">
            <a:spAutoFit/>
          </a:bodyPr>
          <a:p>
            <a:r>
              <a:rPr lang="zh-CN" altLang="en-US" sz="3200" b="1" dirty="0" smtClean="0">
                <a:solidFill>
                  <a:schemeClr val="tx1"/>
                </a:solidFill>
                <a:latin typeface="隶书" panose="02010509060101010101" pitchFamily="49" charset="-122"/>
                <a:ea typeface="隶书" panose="02010509060101010101" pitchFamily="49" charset="-122"/>
              </a:rPr>
              <a:t>阅卷系统</a:t>
            </a:r>
            <a:endParaRPr lang="zh-CN" altLang="en-US" sz="3200" b="1" dirty="0">
              <a:solidFill>
                <a:schemeClr val="tx1"/>
              </a:solidFill>
              <a:latin typeface="隶书" panose="02010509060101010101" pitchFamily="49" charset="-122"/>
              <a:ea typeface="隶书" panose="02010509060101010101" pitchFamily="49" charset="-122"/>
            </a:endParaRPr>
          </a:p>
        </p:txBody>
      </p:sp>
      <p:sp>
        <p:nvSpPr>
          <p:cNvPr id="10" name="TextBox 9"/>
          <p:cNvSpPr txBox="1"/>
          <p:nvPr/>
        </p:nvSpPr>
        <p:spPr>
          <a:xfrm>
            <a:off x="3166520" y="3000443"/>
            <a:ext cx="1816100" cy="1066800"/>
          </a:xfrm>
          <a:prstGeom prst="rect">
            <a:avLst/>
          </a:prstGeom>
          <a:solidFill>
            <a:schemeClr val="accent1"/>
          </a:solidFill>
          <a:ln w="19050">
            <a:solidFill>
              <a:schemeClr val="tx1"/>
            </a:solidFill>
          </a:ln>
        </p:spPr>
        <p:txBody>
          <a:bodyPr wrap="none" rtlCol="0">
            <a:spAutoFit/>
          </a:bodyPr>
          <a:p>
            <a:r>
              <a:rPr lang="zh-CN" altLang="en-US" sz="3200" b="1" dirty="0" smtClean="0">
                <a:solidFill>
                  <a:schemeClr val="tx1"/>
                </a:solidFill>
                <a:latin typeface="隶书" panose="02010509060101010101" pitchFamily="49" charset="-122"/>
                <a:ea typeface="隶书" panose="02010509060101010101" pitchFamily="49" charset="-122"/>
              </a:rPr>
              <a:t>微课程</a:t>
            </a:r>
            <a:endParaRPr lang="en-US" altLang="zh-CN" sz="3200" b="1" dirty="0" smtClean="0">
              <a:solidFill>
                <a:schemeClr val="tx1"/>
              </a:solidFill>
              <a:latin typeface="隶书" panose="02010509060101010101" pitchFamily="49" charset="-122"/>
              <a:ea typeface="隶书" panose="02010509060101010101" pitchFamily="49" charset="-122"/>
            </a:endParaRPr>
          </a:p>
          <a:p>
            <a:r>
              <a:rPr lang="zh-CN" altLang="en-US" sz="3200" b="1" dirty="0" smtClean="0">
                <a:solidFill>
                  <a:schemeClr val="tx1"/>
                </a:solidFill>
                <a:latin typeface="隶书" panose="02010509060101010101" pitchFamily="49" charset="-122"/>
                <a:ea typeface="隶书" panose="02010509060101010101" pitchFamily="49" charset="-122"/>
              </a:rPr>
              <a:t>学习平台</a:t>
            </a:r>
            <a:endParaRPr lang="zh-CN" altLang="en-US" sz="3200" b="1" dirty="0">
              <a:solidFill>
                <a:schemeClr val="tx1"/>
              </a:solidFill>
              <a:latin typeface="隶书" panose="02010509060101010101" pitchFamily="49" charset="-122"/>
              <a:ea typeface="隶书" panose="02010509060101010101" pitchFamily="49" charset="-122"/>
            </a:endParaRPr>
          </a:p>
        </p:txBody>
      </p:sp>
      <p:sp>
        <p:nvSpPr>
          <p:cNvPr id="12" name="上弧形箭头 11"/>
          <p:cNvSpPr/>
          <p:nvPr/>
        </p:nvSpPr>
        <p:spPr bwMode="auto">
          <a:xfrm rot="1806465">
            <a:off x="2223770" y="2064385"/>
            <a:ext cx="1948815" cy="562610"/>
          </a:xfrm>
          <a:prstGeom prst="curvedDownArrow">
            <a:avLst/>
          </a:prstGeom>
          <a:gradFill>
            <a:gsLst>
              <a:gs pos="0">
                <a:srgbClr val="FE4444"/>
              </a:gs>
              <a:gs pos="100000">
                <a:srgbClr val="832B2B"/>
              </a:gs>
            </a:gsLst>
            <a:lin ang="5400000" scaled="0"/>
          </a:gradFill>
          <a:ln>
            <a:noFill/>
          </a:ln>
          <a:effectLst/>
        </p:spPr>
        <p:txBody>
          <a:bodyPr vert="horz" wrap="square" lIns="91440" tIns="45720" rIns="91440" bIns="45720" numCol="1" rtlCol="0" anchor="ctr" anchorCtr="0" compatLnSpc="1"/>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rgbClr val="FFFFFF"/>
              </a:solidFill>
              <a:effectLst/>
              <a:latin typeface="Calibri" panose="020F0502020204030204" pitchFamily="34" charset="0"/>
              <a:ea typeface="宋体" panose="02010600030101010101" pitchFamily="2" charset="-122"/>
            </a:endParaRPr>
          </a:p>
        </p:txBody>
      </p:sp>
      <p:sp>
        <p:nvSpPr>
          <p:cNvPr id="11" name="TextBox 10"/>
          <p:cNvSpPr txBox="1"/>
          <p:nvPr/>
        </p:nvSpPr>
        <p:spPr>
          <a:xfrm>
            <a:off x="6280150" y="4326890"/>
            <a:ext cx="2179955" cy="1066800"/>
          </a:xfrm>
          <a:prstGeom prst="rect">
            <a:avLst/>
          </a:prstGeom>
          <a:solidFill>
            <a:schemeClr val="accent1"/>
          </a:solidFill>
          <a:ln w="19050">
            <a:solidFill>
              <a:schemeClr val="tx1"/>
            </a:solidFill>
          </a:ln>
        </p:spPr>
        <p:txBody>
          <a:bodyPr wrap="square" rtlCol="0">
            <a:spAutoFit/>
          </a:bodyPr>
          <a:p>
            <a:r>
              <a:rPr lang="zh-CN" altLang="en-US" sz="3200" b="1" dirty="0" smtClean="0">
                <a:solidFill>
                  <a:schemeClr val="tx1"/>
                </a:solidFill>
                <a:latin typeface="隶书" panose="02010509060101010101" pitchFamily="49" charset="-122"/>
                <a:ea typeface="隶书" panose="02010509060101010101" pitchFamily="49" charset="-122"/>
              </a:rPr>
              <a:t>学生的</a:t>
            </a:r>
            <a:endParaRPr lang="en-US" altLang="zh-CN" sz="3200" b="1" dirty="0" smtClean="0">
              <a:solidFill>
                <a:schemeClr val="tx1"/>
              </a:solidFill>
              <a:latin typeface="隶书" panose="02010509060101010101" pitchFamily="49" charset="-122"/>
              <a:ea typeface="隶书" panose="02010509060101010101" pitchFamily="49" charset="-122"/>
            </a:endParaRPr>
          </a:p>
          <a:p>
            <a:r>
              <a:rPr lang="zh-CN" altLang="en-US" sz="3200" b="1" dirty="0" smtClean="0">
                <a:solidFill>
                  <a:schemeClr val="tx1"/>
                </a:solidFill>
                <a:latin typeface="隶书" panose="02010509060101010101" pitchFamily="49" charset="-122"/>
                <a:ea typeface="隶书" panose="02010509060101010101" pitchFamily="49" charset="-122"/>
              </a:rPr>
              <a:t>学习空间</a:t>
            </a:r>
            <a:endParaRPr lang="zh-CN" altLang="en-US" sz="3200" b="1" dirty="0">
              <a:solidFill>
                <a:schemeClr val="tx1"/>
              </a:solidFill>
              <a:latin typeface="隶书" panose="02010509060101010101" pitchFamily="49" charset="-122"/>
              <a:ea typeface="隶书" panose="02010509060101010101" pitchFamily="49" charset="-122"/>
            </a:endParaRPr>
          </a:p>
        </p:txBody>
      </p:sp>
      <p:sp>
        <p:nvSpPr>
          <p:cNvPr id="13" name="上弧形箭头 12"/>
          <p:cNvSpPr/>
          <p:nvPr/>
        </p:nvSpPr>
        <p:spPr bwMode="auto">
          <a:xfrm rot="1798538">
            <a:off x="5049520" y="3190240"/>
            <a:ext cx="1950720" cy="695960"/>
          </a:xfrm>
          <a:prstGeom prst="curvedDownArrow">
            <a:avLst/>
          </a:prstGeom>
          <a:gradFill>
            <a:gsLst>
              <a:gs pos="0">
                <a:srgbClr val="FE4444"/>
              </a:gs>
              <a:gs pos="100000">
                <a:srgbClr val="832B2B"/>
              </a:gs>
            </a:gsLst>
            <a:lin ang="5400000" scaled="0"/>
          </a:gradFill>
          <a:ln>
            <a:noFill/>
          </a:ln>
          <a:effectLst/>
        </p:spPr>
        <p:txBody>
          <a:bodyPr vert="horz" wrap="square" lIns="91440" tIns="45720" rIns="91440" bIns="45720" numCol="1" rtlCol="0" anchor="ctr" anchorCtr="0" compatLnSpc="1">
            <a:scene3d>
              <a:camera prst="orthographicFront"/>
              <a:lightRig rig="threePt" dir="t"/>
            </a:scene3d>
          </a:bodyPr>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ea typeface="宋体" panose="02010600030101010101" pitchFamily="2" charset="-122"/>
            </a:endParaRPr>
          </a:p>
        </p:txBody>
      </p:sp>
      <p:sp>
        <p:nvSpPr>
          <p:cNvPr id="15" name="TextBox 14"/>
          <p:cNvSpPr txBox="1"/>
          <p:nvPr/>
        </p:nvSpPr>
        <p:spPr>
          <a:xfrm>
            <a:off x="5243309" y="3430642"/>
            <a:ext cx="1203960" cy="701040"/>
          </a:xfrm>
          <a:prstGeom prst="rect">
            <a:avLst/>
          </a:prstGeom>
          <a:noFill/>
        </p:spPr>
        <p:txBody>
          <a:bodyPr wrap="none" rtlCol="0">
            <a:spAutoFit/>
          </a:bodyPr>
          <a:p>
            <a:r>
              <a:rPr lang="zh-CN" altLang="en-US" sz="2000" b="1" dirty="0" smtClean="0">
                <a:solidFill>
                  <a:schemeClr val="bg1"/>
                </a:solidFill>
              </a:rPr>
              <a:t>微课资源</a:t>
            </a:r>
            <a:endParaRPr lang="zh-CN" altLang="en-US" sz="2000" b="1" dirty="0" smtClean="0">
              <a:solidFill>
                <a:schemeClr val="bg1"/>
              </a:solidFill>
            </a:endParaRPr>
          </a:p>
          <a:p>
            <a:r>
              <a:rPr lang="zh-CN" altLang="en-US" sz="2000" b="1" dirty="0" smtClean="0">
                <a:solidFill>
                  <a:schemeClr val="bg1"/>
                </a:solidFill>
              </a:rPr>
              <a:t>自动推送</a:t>
            </a:r>
            <a:endParaRPr lang="zh-CN" altLang="en-US" sz="2000" b="1" dirty="0" smtClean="0">
              <a:solidFill>
                <a:schemeClr val="bg1"/>
              </a:solidFill>
            </a:endParaRPr>
          </a:p>
        </p:txBody>
      </p:sp>
      <p:sp>
        <p:nvSpPr>
          <p:cNvPr id="34" name="矩形 33"/>
          <p:cNvSpPr/>
          <p:nvPr/>
        </p:nvSpPr>
        <p:spPr>
          <a:xfrm>
            <a:off x="246440" y="4326994"/>
            <a:ext cx="2330198" cy="1384995"/>
          </a:xfrm>
          <a:prstGeom prst="rect">
            <a:avLst/>
          </a:prstGeom>
        </p:spPr>
        <p:txBody>
          <a:bodyPr wrap="square">
            <a:spAutoFit/>
          </a:bodyPr>
          <a:p>
            <a:pPr algn="l"/>
            <a:r>
              <a:rPr lang="en-US" altLang="zh-CN" sz="2800" b="1" kern="100" dirty="0" smtClean="0">
                <a:solidFill>
                  <a:schemeClr val="bg1"/>
                </a:solidFill>
                <a:effectLst/>
                <a:latin typeface="Calibri" panose="020F0502020204030204"/>
                <a:ea typeface="宋体" panose="02010600030101010101" pitchFamily="2" charset="-122"/>
                <a:cs typeface="Times New Roman" panose="02020603050405020304"/>
              </a:rPr>
              <a:t>   ◇ </a:t>
            </a:r>
            <a:r>
              <a:rPr lang="zh-CN" altLang="en-US" sz="2800" b="1" kern="100" dirty="0" smtClean="0">
                <a:solidFill>
                  <a:schemeClr val="bg1"/>
                </a:solidFill>
                <a:effectLst/>
                <a:latin typeface="Calibri" panose="020F0502020204030204"/>
                <a:ea typeface="宋体" panose="02010600030101010101" pitchFamily="2" charset="-122"/>
                <a:cs typeface="Times New Roman" panose="02020603050405020304"/>
              </a:rPr>
              <a:t>自动推送</a:t>
            </a:r>
            <a:endParaRPr lang="zh-CN" altLang="en-US" sz="2800" b="1" kern="100" dirty="0" smtClean="0">
              <a:solidFill>
                <a:schemeClr val="bg1"/>
              </a:solidFill>
              <a:effectLst/>
              <a:latin typeface="Calibri" panose="020F0502020204030204"/>
              <a:ea typeface="宋体" panose="02010600030101010101" pitchFamily="2" charset="-122"/>
              <a:cs typeface="Times New Roman" panose="02020603050405020304"/>
            </a:endParaRPr>
          </a:p>
          <a:p>
            <a:pPr algn="l"/>
            <a:r>
              <a:rPr lang="en-US" altLang="zh-CN" sz="2800" b="1" kern="100" dirty="0" smtClean="0">
                <a:solidFill>
                  <a:schemeClr val="bg1"/>
                </a:solidFill>
                <a:effectLst/>
                <a:latin typeface="Calibri" panose="020F0502020204030204"/>
                <a:ea typeface="宋体" panose="02010600030101010101" pitchFamily="2" charset="-122"/>
                <a:cs typeface="Times New Roman" panose="02020603050405020304"/>
              </a:rPr>
              <a:t>   ◇ </a:t>
            </a:r>
            <a:r>
              <a:rPr lang="zh-CN" altLang="en-US" sz="2800" b="1" kern="100" dirty="0" smtClean="0">
                <a:solidFill>
                  <a:schemeClr val="bg1"/>
                </a:solidFill>
                <a:effectLst/>
                <a:latin typeface="Calibri" panose="020F0502020204030204"/>
                <a:ea typeface="宋体" panose="02010600030101010101" pitchFamily="2" charset="-122"/>
                <a:cs typeface="Times New Roman" panose="02020603050405020304"/>
              </a:rPr>
              <a:t>手工推送</a:t>
            </a:r>
            <a:endParaRPr lang="zh-CN" altLang="en-US" sz="2800" b="1" kern="100" dirty="0" smtClean="0">
              <a:solidFill>
                <a:schemeClr val="bg1"/>
              </a:solidFill>
              <a:effectLst/>
              <a:latin typeface="Calibri" panose="020F0502020204030204"/>
              <a:ea typeface="宋体" panose="02010600030101010101" pitchFamily="2" charset="-122"/>
              <a:cs typeface="Times New Roman" panose="02020603050405020304"/>
            </a:endParaRPr>
          </a:p>
          <a:p>
            <a:pPr algn="l"/>
            <a:r>
              <a:rPr lang="en-US" altLang="zh-CN" sz="2800" b="1" kern="100" dirty="0">
                <a:solidFill>
                  <a:schemeClr val="bg1"/>
                </a:solidFill>
                <a:latin typeface="Calibri" panose="020F0502020204030204"/>
                <a:ea typeface="宋体" panose="02010600030101010101" pitchFamily="2" charset="-122"/>
                <a:cs typeface="Times New Roman" panose="02020603050405020304"/>
              </a:rPr>
              <a:t> </a:t>
            </a:r>
            <a:r>
              <a:rPr lang="en-US" altLang="zh-CN" sz="2800" b="1" kern="100" dirty="0" smtClean="0">
                <a:solidFill>
                  <a:schemeClr val="bg1"/>
                </a:solidFill>
                <a:latin typeface="Calibri" panose="020F0502020204030204"/>
                <a:ea typeface="宋体" panose="02010600030101010101" pitchFamily="2" charset="-122"/>
                <a:cs typeface="Times New Roman" panose="02020603050405020304"/>
              </a:rPr>
              <a:t>  ◇ </a:t>
            </a:r>
            <a:r>
              <a:rPr lang="zh-CN" altLang="en-US" sz="2800" b="1" kern="100" dirty="0" smtClean="0">
                <a:solidFill>
                  <a:schemeClr val="bg1"/>
                </a:solidFill>
                <a:latin typeface="Calibri" panose="020F0502020204030204"/>
                <a:ea typeface="宋体" panose="02010600030101010101" pitchFamily="2" charset="-122"/>
                <a:cs typeface="Times New Roman" panose="02020603050405020304"/>
              </a:rPr>
              <a:t>教师</a:t>
            </a:r>
            <a:r>
              <a:rPr lang="zh-CN" altLang="en-US" sz="2800" b="1" kern="100" dirty="0" smtClean="0">
                <a:solidFill>
                  <a:schemeClr val="bg1"/>
                </a:solidFill>
                <a:effectLst/>
                <a:latin typeface="Calibri" panose="020F0502020204030204"/>
                <a:ea typeface="宋体" panose="02010600030101010101" pitchFamily="2" charset="-122"/>
                <a:cs typeface="Times New Roman" panose="02020603050405020304"/>
              </a:rPr>
              <a:t>推荐</a:t>
            </a:r>
            <a:endParaRPr lang="zh-CN" altLang="en-US" sz="2800" b="1" kern="100" dirty="0" smtClean="0">
              <a:solidFill>
                <a:schemeClr val="bg1"/>
              </a:solidFill>
              <a:effectLst/>
              <a:latin typeface="Calibri" panose="020F0502020204030204"/>
              <a:ea typeface="宋体" panose="02010600030101010101" pitchFamily="2" charset="-122"/>
              <a:cs typeface="Times New Roman" panose="02020603050405020304"/>
            </a:endParaRPr>
          </a:p>
        </p:txBody>
      </p:sp>
      <p:sp>
        <p:nvSpPr>
          <p:cNvPr id="5" name="TextBox 13"/>
          <p:cNvSpPr txBox="1"/>
          <p:nvPr/>
        </p:nvSpPr>
        <p:spPr>
          <a:xfrm>
            <a:off x="2330095" y="2198082"/>
            <a:ext cx="1203960" cy="701040"/>
          </a:xfrm>
          <a:prstGeom prst="rect">
            <a:avLst/>
          </a:prstGeom>
          <a:noFill/>
        </p:spPr>
        <p:txBody>
          <a:bodyPr wrap="none" rtlCol="0">
            <a:spAutoFit/>
          </a:bodyPr>
          <a:p>
            <a:r>
              <a:rPr lang="zh-CN" altLang="en-US" sz="2000" b="1" dirty="0" smtClean="0">
                <a:solidFill>
                  <a:schemeClr val="bg1"/>
                </a:solidFill>
              </a:rPr>
              <a:t>统计分析</a:t>
            </a:r>
            <a:endParaRPr lang="zh-CN" altLang="en-US" sz="2000" b="1" dirty="0" smtClean="0">
              <a:solidFill>
                <a:schemeClr val="bg1"/>
              </a:solidFill>
            </a:endParaRPr>
          </a:p>
          <a:p>
            <a:r>
              <a:rPr lang="zh-CN" altLang="en-US" sz="2000" b="1" dirty="0" smtClean="0">
                <a:solidFill>
                  <a:schemeClr val="bg1"/>
                </a:solidFill>
              </a:rPr>
              <a:t>的数据</a:t>
            </a:r>
            <a:endParaRPr lang="zh-CN" altLang="en-US" sz="2000" b="1"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up)">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0-#ppt_w/2"/>
                                          </p:val>
                                        </p:tav>
                                        <p:tav tm="100000">
                                          <p:val>
                                            <p:strVal val="#ppt_x"/>
                                          </p:val>
                                        </p:tav>
                                      </p:tavLst>
                                    </p:anim>
                                    <p:anim calcmode="lin" valueType="num">
                                      <p:cBhvr additive="base">
                                        <p:cTn id="34" dur="500" fill="hold"/>
                                        <p:tgtEl>
                                          <p:spTgt spid="34"/>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2" grpId="0" bldLvl="0" animBg="1"/>
      <p:bldP spid="11" grpId="0" bldLvl="0" animBg="1"/>
      <p:bldP spid="13" grpId="0" bldLvl="0" animBg="1"/>
      <p:bldP spid="15" grpId="0"/>
      <p:bldP spid="34" grpId="0"/>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255134" y="1428447"/>
            <a:ext cx="30684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dirty="0">
                <a:solidFill>
                  <a:srgbClr val="FFCC00"/>
                </a:solidFill>
                <a:latin typeface="楷体" panose="02010609060101010101" pitchFamily="49" charset="-122"/>
                <a:ea typeface="楷体" panose="02010609060101010101" pitchFamily="49" charset="-122"/>
              </a:rPr>
              <a:t>六是数字化学习</a:t>
            </a:r>
            <a:endParaRPr lang="zh-CN" altLang="en-US" sz="3200" b="1" dirty="0">
              <a:solidFill>
                <a:srgbClr val="FFCC00"/>
              </a:solidFill>
              <a:latin typeface="楷体" panose="02010609060101010101" pitchFamily="49" charset="-122"/>
              <a:ea typeface="楷体" panose="02010609060101010101" pitchFamily="49" charset="-122"/>
            </a:endParaRPr>
          </a:p>
        </p:txBody>
      </p:sp>
      <p:grpSp>
        <p:nvGrpSpPr>
          <p:cNvPr id="6" name="组合 5"/>
          <p:cNvGrpSpPr/>
          <p:nvPr/>
        </p:nvGrpSpPr>
        <p:grpSpPr>
          <a:xfrm>
            <a:off x="1672389" y="2712069"/>
            <a:ext cx="5207076" cy="2166098"/>
            <a:chOff x="1296537" y="3205101"/>
            <a:chExt cx="6960358" cy="2895448"/>
          </a:xfrm>
        </p:grpSpPr>
        <p:sp>
          <p:nvSpPr>
            <p:cNvPr id="7" name="云形 6"/>
            <p:cNvSpPr/>
            <p:nvPr/>
          </p:nvSpPr>
          <p:spPr>
            <a:xfrm>
              <a:off x="1296537" y="3567827"/>
              <a:ext cx="6960358" cy="2532722"/>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52192" y="3205101"/>
              <a:ext cx="1737360" cy="1676095"/>
            </a:xfrm>
            <a:prstGeom prst="rect">
              <a:avLst/>
            </a:prstGeom>
          </p:spPr>
        </p:pic>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430455" y="3205101"/>
              <a:ext cx="1737360" cy="1676095"/>
            </a:xfrm>
            <a:prstGeom prst="rect">
              <a:avLst/>
            </a:prstGeom>
          </p:spPr>
        </p:pic>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863686" y="3658659"/>
              <a:ext cx="1737360" cy="1676095"/>
            </a:xfrm>
            <a:prstGeom prst="rect">
              <a:avLst/>
            </a:prstGeom>
          </p:spPr>
        </p:pic>
      </p:grpSp>
      <p:sp>
        <p:nvSpPr>
          <p:cNvPr id="11" name="文本框 13"/>
          <p:cNvSpPr txBox="1"/>
          <p:nvPr/>
        </p:nvSpPr>
        <p:spPr>
          <a:xfrm>
            <a:off x="3817885" y="3976694"/>
            <a:ext cx="1308100" cy="584775"/>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教育“</a:t>
            </a:r>
            <a:r>
              <a:rPr lang="zh-CN" altLang="en-US" sz="3200" b="1" dirty="0" smtClean="0">
                <a:solidFill>
                  <a:srgbClr val="FF0000"/>
                </a:solidFill>
                <a:latin typeface="华文彩云" panose="02010800040101010101" pitchFamily="2" charset="-122"/>
                <a:ea typeface="华文彩云" panose="02010800040101010101" pitchFamily="2" charset="-122"/>
              </a:rPr>
              <a:t>云</a:t>
            </a:r>
            <a:r>
              <a:rPr lang="zh-CN" altLang="en-US" b="1" dirty="0" smtClean="0">
                <a:latin typeface="微软雅黑" panose="020B0503020204020204" pitchFamily="34" charset="-122"/>
                <a:ea typeface="微软雅黑" panose="020B0503020204020204" pitchFamily="34" charset="-122"/>
              </a:rPr>
              <a:t>”</a:t>
            </a:r>
            <a:endParaRPr lang="zh-CN" altLang="en-US" b="1" dirty="0">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294" y="3531919"/>
            <a:ext cx="2663210" cy="1768538"/>
          </a:xfrm>
          <a:prstGeom prst="roundRect">
            <a:avLst>
              <a:gd name="adj" fmla="val 8594"/>
            </a:avLst>
          </a:prstGeom>
          <a:solidFill>
            <a:srgbClr val="FFFFFF">
              <a:shade val="85000"/>
            </a:srgbClr>
          </a:solidFill>
          <a:ln w="6350">
            <a:solidFill>
              <a:schemeClr val="bg1"/>
            </a:solidFill>
          </a:ln>
          <a:effectLst>
            <a:reflection blurRad="12700" stA="38000" endPos="28000" dist="5000" dir="5400000" sy="-100000" algn="bl" rotWithShape="0"/>
          </a:effectLst>
        </p:spPr>
      </p:pic>
      <p:pic>
        <p:nvPicPr>
          <p:cNvPr id="13" name="Picture 5" descr="C:\Users\Administrator.DADI-20130520GB\Desktop\ppt图片\ppt\201310171012214723.jpg"/>
          <p:cNvPicPr>
            <a:picLocks noChangeAspect="1" noChangeArrowheads="1"/>
          </p:cNvPicPr>
          <p:nvPr/>
        </p:nvPicPr>
        <p:blipFill>
          <a:blip r:embed="rId3" cstate="print"/>
          <a:srcRect/>
          <a:stretch>
            <a:fillRect/>
          </a:stretch>
        </p:blipFill>
        <p:spPr bwMode="auto">
          <a:xfrm>
            <a:off x="5133898" y="4467182"/>
            <a:ext cx="2710948" cy="1809558"/>
          </a:xfrm>
          <a:prstGeom prst="roundRect">
            <a:avLst>
              <a:gd name="adj" fmla="val 8594"/>
            </a:avLst>
          </a:prstGeom>
          <a:solidFill>
            <a:srgbClr val="FFFFFF">
              <a:shade val="85000"/>
            </a:srgbClr>
          </a:solidFill>
          <a:ln w="6350">
            <a:solidFill>
              <a:schemeClr val="bg1"/>
            </a:solidFill>
          </a:ln>
          <a:effectLst>
            <a:reflection blurRad="12700" stA="38000" endPos="28000" dist="5000" dir="5400000" sy="-100000" algn="bl" rotWithShape="0"/>
          </a:effectLst>
        </p:spPr>
      </p:pic>
      <p:sp>
        <p:nvSpPr>
          <p:cNvPr id="14" name="TextBox 13"/>
          <p:cNvSpPr txBox="1"/>
          <p:nvPr/>
        </p:nvSpPr>
        <p:spPr>
          <a:xfrm>
            <a:off x="2860417" y="5018018"/>
            <a:ext cx="2357437" cy="707886"/>
          </a:xfrm>
          <a:prstGeom prst="rect">
            <a:avLst/>
          </a:prstGeom>
          <a:noFill/>
        </p:spPr>
        <p:txBody>
          <a:bodyPr wrap="square" rtlCol="0">
            <a:spAutoFit/>
          </a:bodyPr>
          <a:lstStyle/>
          <a:p>
            <a:r>
              <a:rPr lang="zh-CN" altLang="en-US" sz="4000" dirty="0" smtClean="0">
                <a:solidFill>
                  <a:srgbClr val="FFFF00"/>
                </a:solidFill>
                <a:latin typeface="华文琥珀" panose="02010800040101010101" pitchFamily="2" charset="-122"/>
                <a:ea typeface="华文琥珀" panose="02010800040101010101" pitchFamily="2" charset="-122"/>
              </a:rPr>
              <a:t>云本融合</a:t>
            </a:r>
            <a:endParaRPr lang="zh-CN" altLang="en-US" sz="4000" dirty="0">
              <a:solidFill>
                <a:srgbClr val="FFFF00"/>
              </a:solidFill>
              <a:latin typeface="华文琥珀" panose="02010800040101010101" pitchFamily="2" charset="-122"/>
              <a:ea typeface="华文琥珀" panose="02010800040101010101" pitchFamily="2" charset="-122"/>
            </a:endParaRPr>
          </a:p>
        </p:txBody>
      </p:sp>
      <p:sp>
        <p:nvSpPr>
          <p:cNvPr id="15" name="矩形 14"/>
          <p:cNvSpPr/>
          <p:nvPr/>
        </p:nvSpPr>
        <p:spPr>
          <a:xfrm>
            <a:off x="255134" y="2018588"/>
            <a:ext cx="8041585" cy="954107"/>
          </a:xfrm>
          <a:prstGeom prst="rect">
            <a:avLst/>
          </a:prstGeom>
        </p:spPr>
        <p:txBody>
          <a:bodyPr wrap="square">
            <a:spAutoFit/>
          </a:bodyPr>
          <a:lstStyle/>
          <a:p>
            <a:r>
              <a:rPr lang="zh-CN" altLang="en-US" sz="2800" b="1" dirty="0">
                <a:solidFill>
                  <a:schemeClr val="bg1"/>
                </a:solidFill>
                <a:latin typeface="楷体" panose="02010609060101010101" pitchFamily="49" charset="-122"/>
                <a:ea typeface="楷体" panose="02010609060101010101" pitchFamily="49" charset="-122"/>
              </a:rPr>
              <a:t>形成了“</a:t>
            </a:r>
            <a:r>
              <a:rPr lang="zh-CN" altLang="en-US" sz="2800" b="1" dirty="0">
                <a:solidFill>
                  <a:srgbClr val="FF9900"/>
                </a:solidFill>
                <a:latin typeface="楷体" panose="02010609060101010101" pitchFamily="49" charset="-122"/>
                <a:ea typeface="楷体" panose="02010609060101010101" pitchFamily="49" charset="-122"/>
              </a:rPr>
              <a:t>云本融合，分层教学</a:t>
            </a:r>
            <a:r>
              <a:rPr lang="zh-CN" altLang="en-US" sz="2800" b="1" dirty="0">
                <a:solidFill>
                  <a:schemeClr val="bg1"/>
                </a:solidFill>
                <a:latin typeface="楷体" panose="02010609060101010101" pitchFamily="49" charset="-122"/>
                <a:ea typeface="楷体" panose="02010609060101010101" pitchFamily="49" charset="-122"/>
              </a:rPr>
              <a:t>”的一对一数字化教与学模式。</a:t>
            </a:r>
            <a:endParaRPr lang="zh-CN" altLang="en-US" sz="2800" b="1" dirty="0">
              <a:solidFill>
                <a:schemeClr val="bg1"/>
              </a:solidFill>
              <a:latin typeface="楷体" panose="02010609060101010101" pitchFamily="49" charset="-122"/>
              <a:ea typeface="楷体" panose="02010609060101010101" pitchFamily="49" charset="-122"/>
            </a:endParaRPr>
          </a:p>
        </p:txBody>
      </p:sp>
      <p:pic>
        <p:nvPicPr>
          <p:cNvPr id="5" name="Picture 3" descr="C:\Users\Administrator.DADI-20130520GB\Desktop\ppt图片\ppt\DSC00212！.JPG"/>
          <p:cNvPicPr>
            <a:picLocks noChangeAspect="1" noChangeArrowheads="1"/>
          </p:cNvPicPr>
          <p:nvPr/>
        </p:nvPicPr>
        <p:blipFill>
          <a:blip r:embed="rId4" cstate="screen"/>
          <a:srcRect/>
          <a:stretch>
            <a:fillRect/>
          </a:stretch>
        </p:blipFill>
        <p:spPr bwMode="auto">
          <a:xfrm>
            <a:off x="6279181" y="2677701"/>
            <a:ext cx="2494997" cy="1657983"/>
          </a:xfrm>
          <a:prstGeom prst="roundRect">
            <a:avLst>
              <a:gd name="adj" fmla="val 8594"/>
            </a:avLst>
          </a:prstGeom>
          <a:solidFill>
            <a:srgbClr val="FFFFFF">
              <a:shade val="85000"/>
            </a:srgbClr>
          </a:solidFill>
          <a:ln w="6350">
            <a:solidFill>
              <a:schemeClr val="bg1"/>
            </a:solidFill>
          </a:ln>
          <a:effectLst>
            <a:reflection blurRad="12700" stA="38000" endPos="28000" dist="5000" dir="5400000" sy="-100000" algn="bl" rotWithShape="0"/>
          </a:effectLst>
        </p:spPr>
      </p:pic>
      <p:grpSp>
        <p:nvGrpSpPr>
          <p:cNvPr id="23" name="Group 44"/>
          <p:cNvGrpSpPr/>
          <p:nvPr/>
        </p:nvGrpSpPr>
        <p:grpSpPr bwMode="auto">
          <a:xfrm>
            <a:off x="-146487" y="549591"/>
            <a:ext cx="9186129" cy="867748"/>
            <a:chOff x="0" y="1911"/>
            <a:chExt cx="8191" cy="1046"/>
          </a:xfrm>
        </p:grpSpPr>
        <p:grpSp>
          <p:nvGrpSpPr>
            <p:cNvPr id="24" name="Group 16"/>
            <p:cNvGrpSpPr/>
            <p:nvPr/>
          </p:nvGrpSpPr>
          <p:grpSpPr bwMode="auto">
            <a:xfrm>
              <a:off x="0" y="1911"/>
              <a:ext cx="8191" cy="755"/>
              <a:chOff x="0" y="1344"/>
              <a:chExt cx="5760" cy="531"/>
            </a:xfrm>
          </p:grpSpPr>
          <p:sp>
            <p:nvSpPr>
              <p:cNvPr id="26" name="Rectangle 8"/>
              <p:cNvSpPr>
                <a:spLocks noChangeArrowheads="1"/>
              </p:cNvSpPr>
              <p:nvPr/>
            </p:nvSpPr>
            <p:spPr bwMode="auto">
              <a:xfrm>
                <a:off x="0" y="1344"/>
                <a:ext cx="1014" cy="531"/>
              </a:xfrm>
              <a:prstGeom prst="rect">
                <a:avLst/>
              </a:prstGeom>
              <a:gradFill rotWithShape="1">
                <a:gsLst>
                  <a:gs pos="0">
                    <a:srgbClr val="FFFFFF">
                      <a:alpha val="20000"/>
                    </a:srgb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7" name="Rectangle 9"/>
              <p:cNvSpPr>
                <a:spLocks noChangeArrowheads="1"/>
              </p:cNvSpPr>
              <p:nvPr/>
            </p:nvSpPr>
            <p:spPr bwMode="auto">
              <a:xfrm>
                <a:off x="4804" y="1344"/>
                <a:ext cx="956" cy="531"/>
              </a:xfrm>
              <a:prstGeom prst="rect">
                <a:avLst/>
              </a:prstGeom>
              <a:gradFill rotWithShape="1">
                <a:gsLst>
                  <a:gs pos="0">
                    <a:schemeClr val="bg1"/>
                  </a:gs>
                  <a:gs pos="100000">
                    <a:srgbClr val="FFFFFF">
                      <a:alpha val="20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8" name="Rectangle 10"/>
              <p:cNvSpPr>
                <a:spLocks noChangeArrowheads="1"/>
              </p:cNvSpPr>
              <p:nvPr/>
            </p:nvSpPr>
            <p:spPr bwMode="auto">
              <a:xfrm>
                <a:off x="1002" y="1351"/>
                <a:ext cx="3818" cy="524"/>
              </a:xfrm>
              <a:prstGeom prst="rect">
                <a:avLst/>
              </a:prstGeom>
              <a:gradFill rotWithShape="1">
                <a:gsLst>
                  <a:gs pos="0">
                    <a:schemeClr val="bg1"/>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25" name="Rectangle 25"/>
            <p:cNvSpPr>
              <a:spLocks noChangeArrowheads="1"/>
            </p:cNvSpPr>
            <p:nvPr/>
          </p:nvSpPr>
          <p:spPr bwMode="auto">
            <a:xfrm>
              <a:off x="0" y="2833"/>
              <a:ext cx="8158" cy="124"/>
            </a:xfrm>
            <a:prstGeom prst="rect">
              <a:avLst/>
            </a:prstGeom>
            <a:gradFill rotWithShape="1">
              <a:gsLst>
                <a:gs pos="0">
                  <a:srgbClr val="000000"/>
                </a:gs>
                <a:gs pos="100000">
                  <a:srgbClr val="000000">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29" name="矩形 28"/>
          <p:cNvSpPr/>
          <p:nvPr/>
        </p:nvSpPr>
        <p:spPr>
          <a:xfrm>
            <a:off x="436728" y="413211"/>
            <a:ext cx="7084527" cy="731520"/>
          </a:xfrm>
          <a:prstGeom prst="rect">
            <a:avLst/>
          </a:prstGeom>
        </p:spPr>
        <p:txBody>
          <a:bodyPr wrap="square">
            <a:spAutoFit/>
          </a:bodyPr>
          <a:lstStyle/>
          <a:p>
            <a:pPr>
              <a:lnSpc>
                <a:spcPct val="150000"/>
              </a:lnSpc>
            </a:pPr>
            <a:r>
              <a:rPr lang="zh-CN" altLang="en-US" sz="28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三、</a:t>
            </a:r>
            <a:r>
              <a:rPr lang="zh-CN" altLang="en-US" sz="28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sym typeface="+mn-ea"/>
              </a:rPr>
              <a:t>六大应用模式</a:t>
            </a:r>
            <a:endParaRPr lang="en-US" altLang="zh-CN" sz="2800" b="1" dirty="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MH_Picture_1"/>
          <p:cNvSpPr/>
          <p:nvPr>
            <p:custDataLst>
              <p:tags r:id="rId1"/>
            </p:custDataLst>
          </p:nvPr>
        </p:nvSpPr>
        <p:spPr bwMode="auto">
          <a:xfrm>
            <a:off x="594046" y="3371011"/>
            <a:ext cx="4202648" cy="1977282"/>
          </a:xfrm>
          <a:custGeom>
            <a:avLst/>
            <a:gdLst>
              <a:gd name="T0" fmla="*/ 0 w 3657359"/>
              <a:gd name="T1" fmla="*/ 0 h 3744416"/>
              <a:gd name="T2" fmla="*/ 3660492 w 3657359"/>
              <a:gd name="T3" fmla="*/ 0 h 3744416"/>
              <a:gd name="T4" fmla="*/ 2628446 w 3657359"/>
              <a:gd name="T5" fmla="*/ 3750869 h 3744416"/>
              <a:gd name="T6" fmla="*/ 0 w 3657359"/>
              <a:gd name="T7" fmla="*/ 3750869 h 3744416"/>
              <a:gd name="T8" fmla="*/ 0 w 3657359"/>
              <a:gd name="T9" fmla="*/ 0 h 37444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57359" h="3744416">
                <a:moveTo>
                  <a:pt x="0" y="0"/>
                </a:moveTo>
                <a:lnTo>
                  <a:pt x="3657359" y="0"/>
                </a:lnTo>
                <a:lnTo>
                  <a:pt x="2626197" y="3744416"/>
                </a:lnTo>
                <a:lnTo>
                  <a:pt x="0" y="3744416"/>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txBody>
          <a:bodyPr anchor="ctr"/>
          <a:p>
            <a:endParaRPr lang="zh-CN" altLang="en-US"/>
          </a:p>
        </p:txBody>
      </p:sp>
      <p:sp>
        <p:nvSpPr>
          <p:cNvPr id="5" name="流程图: 手动输入 1"/>
          <p:cNvSpPr/>
          <p:nvPr/>
        </p:nvSpPr>
        <p:spPr>
          <a:xfrm rot="16200000">
            <a:off x="5356675" y="1961558"/>
            <a:ext cx="1968979" cy="478788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0 h 18763"/>
              <a:gd name="connsiteX1-3" fmla="*/ 10000 w 10000"/>
              <a:gd name="connsiteY1-4" fmla="*/ 8763 h 18763"/>
              <a:gd name="connsiteX2-5" fmla="*/ 10000 w 10000"/>
              <a:gd name="connsiteY2-6" fmla="*/ 18763 h 18763"/>
              <a:gd name="connsiteX3-7" fmla="*/ 0 w 10000"/>
              <a:gd name="connsiteY3-8" fmla="*/ 18763 h 18763"/>
              <a:gd name="connsiteX4-9" fmla="*/ 0 w 10000"/>
              <a:gd name="connsiteY4-10" fmla="*/ 0 h 18763"/>
              <a:gd name="connsiteX0-11" fmla="*/ 0 w 10000"/>
              <a:gd name="connsiteY0-12" fmla="*/ 0 h 18763"/>
              <a:gd name="connsiteX1-13" fmla="*/ 9958 w 10000"/>
              <a:gd name="connsiteY1-14" fmla="*/ 4796 h 18763"/>
              <a:gd name="connsiteX2-15" fmla="*/ 10000 w 10000"/>
              <a:gd name="connsiteY2-16" fmla="*/ 18763 h 18763"/>
              <a:gd name="connsiteX3-17" fmla="*/ 0 w 10000"/>
              <a:gd name="connsiteY3-18" fmla="*/ 18763 h 18763"/>
              <a:gd name="connsiteX4-19" fmla="*/ 0 w 10000"/>
              <a:gd name="connsiteY4-20" fmla="*/ 0 h 187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8763">
                <a:moveTo>
                  <a:pt x="0" y="0"/>
                </a:moveTo>
                <a:lnTo>
                  <a:pt x="9958" y="4796"/>
                </a:lnTo>
                <a:cubicBezTo>
                  <a:pt x="9972" y="9452"/>
                  <a:pt x="9986" y="14107"/>
                  <a:pt x="10000" y="18763"/>
                </a:cubicBezTo>
                <a:lnTo>
                  <a:pt x="0" y="18763"/>
                </a:lnTo>
                <a:lnTo>
                  <a:pt x="0" y="0"/>
                </a:lnTo>
                <a:close/>
              </a:path>
            </a:pathLst>
          </a:custGeom>
          <a:blipFill dpi="0" rotWithShape="0">
            <a:blip r:embed="rId3"/>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412692" y="1158254"/>
            <a:ext cx="8322234" cy="2042160"/>
          </a:xfrm>
          <a:prstGeom prst="rect">
            <a:avLst/>
          </a:prstGeom>
        </p:spPr>
        <p:txBody>
          <a:bodyPr wrap="square">
            <a:spAutoFit/>
          </a:bodyPr>
          <a:p>
            <a:r>
              <a:rPr lang="zh-CN" altLang="en-US" sz="2800" dirty="0" smtClean="0">
                <a:solidFill>
                  <a:srgbClr val="FFFFFF"/>
                </a:solidFill>
                <a:latin typeface="楷体" panose="02010609060101010101" pitchFamily="49" charset="-122"/>
                <a:ea typeface="楷体" panose="02010609060101010101" pitchFamily="49" charset="-122"/>
              </a:rPr>
              <a:t>    </a:t>
            </a:r>
            <a:r>
              <a:rPr lang="zh-CN" altLang="en-US" sz="3200" dirty="0" smtClean="0">
                <a:solidFill>
                  <a:srgbClr val="FFFFFF"/>
                </a:solidFill>
                <a:latin typeface="楷体" panose="02010609060101010101" pitchFamily="49" charset="-122"/>
                <a:ea typeface="楷体" panose="02010609060101010101" pitchFamily="49" charset="-122"/>
              </a:rPr>
              <a:t>积极</a:t>
            </a:r>
            <a:r>
              <a:rPr lang="zh-CN" altLang="en-US" sz="3200" dirty="0">
                <a:solidFill>
                  <a:srgbClr val="FFFFFF"/>
                </a:solidFill>
                <a:latin typeface="楷体" panose="02010609060101010101" pitchFamily="49" charset="-122"/>
                <a:ea typeface="楷体" panose="02010609060101010101" pitchFamily="49" charset="-122"/>
              </a:rPr>
              <a:t>引导学生利用终端开展个性化的</a:t>
            </a:r>
            <a:r>
              <a:rPr lang="zh-CN" altLang="en-US" sz="3200" dirty="0">
                <a:solidFill>
                  <a:srgbClr val="FFC000"/>
                </a:solidFill>
                <a:latin typeface="楷体" panose="02010609060101010101" pitchFamily="49" charset="-122"/>
                <a:ea typeface="楷体" panose="02010609060101010101" pitchFamily="49" charset="-122"/>
              </a:rPr>
              <a:t>自主学习</a:t>
            </a:r>
            <a:r>
              <a:rPr lang="zh-CN" altLang="en-US" sz="3200" dirty="0">
                <a:solidFill>
                  <a:srgbClr val="FFFFFF"/>
                </a:solidFill>
                <a:latin typeface="楷体" panose="02010609060101010101" pitchFamily="49" charset="-122"/>
                <a:ea typeface="楷体" panose="02010609060101010101" pitchFamily="49" charset="-122"/>
              </a:rPr>
              <a:t>和</a:t>
            </a:r>
            <a:r>
              <a:rPr lang="zh-CN" altLang="en-US" sz="3200" dirty="0">
                <a:solidFill>
                  <a:srgbClr val="FFC000"/>
                </a:solidFill>
                <a:latin typeface="楷体" panose="02010609060101010101" pitchFamily="49" charset="-122"/>
                <a:ea typeface="楷体" panose="02010609060101010101" pitchFamily="49" charset="-122"/>
              </a:rPr>
              <a:t>探究性</a:t>
            </a:r>
            <a:r>
              <a:rPr lang="zh-CN" altLang="en-US" sz="3200" dirty="0">
                <a:solidFill>
                  <a:srgbClr val="FFFFFF"/>
                </a:solidFill>
                <a:latin typeface="楷体" panose="02010609060101010101" pitchFamily="49" charset="-122"/>
                <a:ea typeface="楷体" panose="02010609060101010101" pitchFamily="49" charset="-122"/>
              </a:rPr>
              <a:t>的合作学习，教师根据学生自身水平分层推送教学资源，极大激发了学生的学习兴趣，提高了学习效率。</a:t>
            </a:r>
            <a:endParaRPr lang="zh-CN" altLang="en-US" sz="3200" dirty="0">
              <a:solidFill>
                <a:srgbClr val="FFFFFF"/>
              </a:solidFill>
              <a:latin typeface="楷体" panose="02010609060101010101" pitchFamily="49" charset="-122"/>
              <a:ea typeface="楷体" panose="02010609060101010101" pitchFamily="49" charset="-122"/>
            </a:endParaRPr>
          </a:p>
        </p:txBody>
      </p:sp>
      <p:sp>
        <p:nvSpPr>
          <p:cNvPr id="7" name="矩形 6"/>
          <p:cNvSpPr>
            <a:spLocks noChangeArrowheads="1"/>
          </p:cNvSpPr>
          <p:nvPr/>
        </p:nvSpPr>
        <p:spPr bwMode="auto">
          <a:xfrm>
            <a:off x="594224" y="663272"/>
            <a:ext cx="30684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r>
              <a:rPr lang="zh-CN" altLang="en-US" sz="3200" b="1" dirty="0">
                <a:solidFill>
                  <a:srgbClr val="FFCC00"/>
                </a:solidFill>
                <a:latin typeface="楷体" panose="02010609060101010101" pitchFamily="49" charset="-122"/>
                <a:ea typeface="楷体" panose="02010609060101010101" pitchFamily="49" charset="-122"/>
              </a:rPr>
              <a:t>六是数字化学习</a:t>
            </a:r>
            <a:endParaRPr lang="zh-CN" altLang="en-US" sz="3200" b="1" dirty="0">
              <a:solidFill>
                <a:srgbClr val="FFCC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5" grpId="0" bldLvl="0" animBg="1"/>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835" y="597535"/>
            <a:ext cx="8437880" cy="5347970"/>
          </a:xfrm>
        </p:spPr>
        <p:txBody>
          <a:bodyPr/>
          <a:p>
            <a:pPr marL="0" indent="0" eaLnBrk="1" latinLnBrk="0" hangingPunct="1">
              <a:lnSpc>
                <a:spcPts val="4620"/>
              </a:lnSpc>
              <a:spcBef>
                <a:spcPts val="0"/>
              </a:spcBef>
              <a:buNone/>
            </a:pPr>
            <a:r>
              <a:rPr lang="zh-CN" altLang="en-US">
                <a:solidFill>
                  <a:srgbClr val="FF0000"/>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我们认为教育信息化必须围绕以下三个方面</a:t>
            </a:r>
            <a:endParaRPr lang="zh-CN" altLang="en-US">
              <a:solidFill>
                <a:srgbClr val="FF0000"/>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endParaRPr>
          </a:p>
          <a:p>
            <a:pPr marL="0" indent="0" eaLnBrk="1" latinLnBrk="0" hangingPunct="1">
              <a:lnSpc>
                <a:spcPts val="4620"/>
              </a:lnSpc>
              <a:spcBef>
                <a:spcPts val="0"/>
              </a:spcBef>
              <a:buNone/>
            </a:pPr>
            <a:r>
              <a:rPr lang="zh-CN" altLang="en-US">
                <a:solidFill>
                  <a:srgbClr val="FF0000"/>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1.促进学生个性发展</a:t>
            </a:r>
            <a:endParaRPr lang="zh-CN" altLang="en-US">
              <a:solidFill>
                <a:srgbClr val="FF0000"/>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endParaRPr>
          </a:p>
          <a:p>
            <a:pPr marL="0" indent="0" eaLnBrk="1" latinLnBrk="0" hangingPunct="1">
              <a:lnSpc>
                <a:spcPts val="4620"/>
              </a:lnSpc>
              <a:spcBef>
                <a:spcPts val="0"/>
              </a:spcBef>
              <a:buNone/>
            </a:pPr>
            <a:r>
              <a:rPr lang="zh-CN" altLang="en-US">
                <a:solidFill>
                  <a:schemeClr val="bg1"/>
                </a:solidFill>
                <a:latin typeface="隶书" panose="02010509060101010101" pitchFamily="49" charset="-122"/>
                <a:ea typeface="隶书" panose="02010509060101010101" pitchFamily="49" charset="-122"/>
              </a:rPr>
              <a:t>选择性课程多样化；项目学习自主化；</a:t>
            </a:r>
            <a:endParaRPr lang="zh-CN" altLang="en-US">
              <a:solidFill>
                <a:schemeClr val="bg1"/>
              </a:solidFill>
              <a:latin typeface="隶书" panose="02010509060101010101" pitchFamily="49" charset="-122"/>
              <a:ea typeface="隶书" panose="02010509060101010101" pitchFamily="49" charset="-122"/>
            </a:endParaRPr>
          </a:p>
          <a:p>
            <a:pPr marL="0" indent="0" eaLnBrk="1" latinLnBrk="0" hangingPunct="1">
              <a:lnSpc>
                <a:spcPts val="4620"/>
              </a:lnSpc>
              <a:spcBef>
                <a:spcPts val="0"/>
              </a:spcBef>
              <a:buNone/>
            </a:pPr>
            <a:r>
              <a:rPr lang="zh-CN" altLang="en-US">
                <a:solidFill>
                  <a:schemeClr val="bg1"/>
                </a:solidFill>
                <a:latin typeface="隶书" panose="02010509060101010101" pitchFamily="49" charset="-122"/>
                <a:ea typeface="隶书" panose="02010509060101010101" pitchFamily="49" charset="-122"/>
              </a:rPr>
              <a:t>云本融合教学分层化。</a:t>
            </a:r>
            <a:endParaRPr lang="zh-CN" altLang="en-US">
              <a:solidFill>
                <a:schemeClr val="bg1"/>
              </a:solidFill>
              <a:latin typeface="隶书" panose="02010509060101010101" pitchFamily="49" charset="-122"/>
              <a:ea typeface="隶书" panose="02010509060101010101" pitchFamily="49" charset="-122"/>
            </a:endParaRPr>
          </a:p>
          <a:p>
            <a:pPr marL="0" indent="0" eaLnBrk="1" latinLnBrk="0" hangingPunct="1">
              <a:lnSpc>
                <a:spcPts val="4620"/>
              </a:lnSpc>
              <a:spcBef>
                <a:spcPts val="0"/>
              </a:spcBef>
              <a:buNone/>
            </a:pPr>
            <a:r>
              <a:rPr lang="zh-CN" altLang="en-US">
                <a:solidFill>
                  <a:srgbClr val="FF0000"/>
                </a:solidFill>
                <a:latin typeface="隶书" panose="02010509060101010101" pitchFamily="49" charset="-122"/>
                <a:ea typeface="隶书" panose="02010509060101010101" pitchFamily="49" charset="-122"/>
              </a:rPr>
              <a:t>2.促进教育质量提升</a:t>
            </a:r>
            <a:endParaRPr lang="zh-CN" altLang="en-US">
              <a:solidFill>
                <a:srgbClr val="FF0000"/>
              </a:solidFill>
              <a:latin typeface="隶书" panose="02010509060101010101" pitchFamily="49" charset="-122"/>
              <a:ea typeface="隶书" panose="02010509060101010101" pitchFamily="49" charset="-122"/>
            </a:endParaRPr>
          </a:p>
          <a:p>
            <a:pPr marL="0" indent="0" eaLnBrk="1" latinLnBrk="0" hangingPunct="1">
              <a:lnSpc>
                <a:spcPts val="4620"/>
              </a:lnSpc>
              <a:spcBef>
                <a:spcPts val="0"/>
              </a:spcBef>
              <a:buNone/>
            </a:pPr>
            <a:r>
              <a:rPr lang="zh-CN" altLang="en-US">
                <a:solidFill>
                  <a:schemeClr val="bg1"/>
                </a:solidFill>
                <a:latin typeface="隶书" panose="02010509060101010101" pitchFamily="49" charset="-122"/>
                <a:ea typeface="隶书" panose="02010509060101010101" pitchFamily="49" charset="-122"/>
              </a:rPr>
              <a:t>教学评价精准化；校本特色数字化；</a:t>
            </a:r>
            <a:endParaRPr lang="zh-CN" altLang="en-US">
              <a:solidFill>
                <a:schemeClr val="bg1"/>
              </a:solidFill>
              <a:latin typeface="隶书" panose="02010509060101010101" pitchFamily="49" charset="-122"/>
              <a:ea typeface="隶书" panose="02010509060101010101" pitchFamily="49" charset="-122"/>
            </a:endParaRPr>
          </a:p>
          <a:p>
            <a:pPr marL="0" indent="0" eaLnBrk="1" latinLnBrk="0" hangingPunct="1">
              <a:lnSpc>
                <a:spcPts val="4620"/>
              </a:lnSpc>
              <a:spcBef>
                <a:spcPts val="0"/>
              </a:spcBef>
              <a:buNone/>
            </a:pPr>
            <a:r>
              <a:rPr lang="zh-CN" altLang="en-US">
                <a:solidFill>
                  <a:schemeClr val="bg1"/>
                </a:solidFill>
                <a:latin typeface="隶书" panose="02010509060101010101" pitchFamily="49" charset="-122"/>
                <a:ea typeface="隶书" panose="02010509060101010101" pitchFamily="49" charset="-122"/>
              </a:rPr>
              <a:t>家校互动全员化。</a:t>
            </a:r>
            <a:endParaRPr lang="zh-CN" altLang="en-US">
              <a:solidFill>
                <a:schemeClr val="bg1"/>
              </a:solidFill>
              <a:latin typeface="隶书" panose="02010509060101010101" pitchFamily="49" charset="-122"/>
              <a:ea typeface="隶书" panose="02010509060101010101" pitchFamily="49" charset="-122"/>
            </a:endParaRPr>
          </a:p>
          <a:p>
            <a:pPr marL="0" indent="0" eaLnBrk="1" latinLnBrk="0" hangingPunct="1">
              <a:lnSpc>
                <a:spcPts val="4620"/>
              </a:lnSpc>
              <a:spcBef>
                <a:spcPts val="0"/>
              </a:spcBef>
              <a:buNone/>
            </a:pPr>
            <a:r>
              <a:rPr lang="zh-CN" altLang="en-US">
                <a:solidFill>
                  <a:srgbClr val="FF0000"/>
                </a:solidFill>
                <a:latin typeface="隶书" panose="02010509060101010101" pitchFamily="49" charset="-122"/>
                <a:ea typeface="隶书" panose="02010509060101010101" pitchFamily="49" charset="-122"/>
              </a:rPr>
              <a:t>3.促进教育均衡公平</a:t>
            </a:r>
            <a:endParaRPr lang="zh-CN" altLang="en-US">
              <a:solidFill>
                <a:srgbClr val="FF0000"/>
              </a:solidFill>
              <a:latin typeface="隶书" panose="02010509060101010101" pitchFamily="49" charset="-122"/>
              <a:ea typeface="隶书" panose="02010509060101010101" pitchFamily="49" charset="-122"/>
            </a:endParaRPr>
          </a:p>
          <a:p>
            <a:pPr marL="0" indent="0" eaLnBrk="1" latinLnBrk="0" hangingPunct="1">
              <a:lnSpc>
                <a:spcPts val="4620"/>
              </a:lnSpc>
              <a:spcBef>
                <a:spcPts val="0"/>
              </a:spcBef>
              <a:buNone/>
            </a:pPr>
            <a:r>
              <a:rPr lang="zh-CN" altLang="en-US">
                <a:solidFill>
                  <a:schemeClr val="bg1"/>
                </a:solidFill>
                <a:latin typeface="隶书" panose="02010509060101010101" pitchFamily="49" charset="-122"/>
                <a:ea typeface="隶书" panose="02010509060101010101" pitchFamily="49" charset="-122"/>
              </a:rPr>
              <a:t>网络课堂常态化；网络教研规范化。</a:t>
            </a:r>
            <a:endParaRPr lang="zh-CN" altLang="en-US">
              <a:solidFill>
                <a:schemeClr val="bg1"/>
              </a:solidFill>
              <a:latin typeface="隶书" panose="02010509060101010101" pitchFamily="49" charset="-122"/>
              <a:ea typeface="隶书" panose="02010509060101010101" pitchFamily="49"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ph idx="1"/>
          </p:nvPr>
        </p:nvSpPr>
        <p:spPr>
          <a:xfrm>
            <a:off x="581642" y="810740"/>
            <a:ext cx="8047703" cy="4314365"/>
          </a:xfrm>
        </p:spPr>
        <p:txBody>
          <a:bodyPr/>
          <a:lstStyle/>
          <a:p>
            <a:pPr marL="0" indent="0">
              <a:buNone/>
            </a:pPr>
            <a:r>
              <a:rPr lang="zh-CN" altLang="en-US" sz="4800" b="1" dirty="0" smtClean="0">
                <a:ln cap="rnd">
                  <a:solidFill>
                    <a:schemeClr val="tx1"/>
                  </a:solidFill>
                </a:ln>
                <a:solidFill>
                  <a:schemeClr val="bg1">
                    <a:lumMod val="85000"/>
                  </a:schemeClr>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rPr>
              <a:t>一、我们的思考？</a:t>
            </a:r>
            <a:endParaRPr lang="en-US" altLang="zh-CN" sz="4800" b="1" dirty="0" smtClean="0">
              <a:ln cap="rnd">
                <a:solidFill>
                  <a:schemeClr val="tx1"/>
                </a:solidFill>
              </a:ln>
              <a:solidFill>
                <a:schemeClr val="bg1">
                  <a:lumMod val="85000"/>
                </a:schemeClr>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endParaRPr>
          </a:p>
          <a:p>
            <a:pPr marL="0" indent="0">
              <a:buNone/>
            </a:pPr>
            <a:endParaRPr lang="en-US" altLang="zh-CN" sz="1800" b="1" dirty="0" smtClean="0">
              <a:ln cap="rnd">
                <a:solidFill>
                  <a:schemeClr val="tx1"/>
                </a:solidFill>
              </a:ln>
              <a:solidFill>
                <a:srgbClr val="FFFF00"/>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endParaRPr>
          </a:p>
          <a:p>
            <a:pPr marL="0" indent="0">
              <a:buNone/>
            </a:pPr>
            <a:r>
              <a:rPr lang="zh-CN" altLang="en-US" sz="4800" b="1" dirty="0" smtClean="0">
                <a:ln cap="rnd">
                  <a:solidFill>
                    <a:schemeClr val="tx1"/>
                  </a:solidFill>
                </a:ln>
                <a:solidFill>
                  <a:schemeClr val="bg1">
                    <a:lumMod val="75000"/>
                  </a:schemeClr>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rPr>
              <a:t>二、我们的行动！</a:t>
            </a:r>
            <a:endParaRPr lang="en-US" altLang="zh-CN" sz="4800" b="1" dirty="0" smtClean="0">
              <a:ln cap="rnd">
                <a:solidFill>
                  <a:schemeClr val="tx1"/>
                </a:solidFill>
              </a:ln>
              <a:solidFill>
                <a:schemeClr val="bg1">
                  <a:lumMod val="75000"/>
                </a:schemeClr>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endParaRPr>
          </a:p>
          <a:p>
            <a:pPr marL="0" indent="0">
              <a:buNone/>
            </a:pPr>
            <a:endParaRPr lang="en-US" altLang="zh-CN" sz="1800" b="1" dirty="0" smtClean="0">
              <a:ln cap="rnd">
                <a:solidFill>
                  <a:schemeClr val="tx1"/>
                </a:solidFill>
              </a:ln>
              <a:solidFill>
                <a:srgbClr val="FFFF00"/>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endParaRPr>
          </a:p>
          <a:p>
            <a:pPr marL="0" indent="0">
              <a:buNone/>
            </a:pPr>
            <a:r>
              <a:rPr lang="zh-CN" altLang="en-US" sz="4800" b="1" dirty="0" smtClean="0">
                <a:ln cap="rnd">
                  <a:solidFill>
                    <a:schemeClr val="tx1"/>
                  </a:solidFill>
                </a:ln>
                <a:solidFill>
                  <a:schemeClr val="bg1">
                    <a:lumMod val="75000"/>
                  </a:schemeClr>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rPr>
              <a:t>三、形成六大应用模式！</a:t>
            </a:r>
            <a:endParaRPr lang="en-US" altLang="zh-CN" sz="4800" b="1" dirty="0" smtClean="0">
              <a:ln cap="rnd">
                <a:solidFill>
                  <a:schemeClr val="tx1"/>
                </a:solidFill>
              </a:ln>
              <a:solidFill>
                <a:schemeClr val="bg1">
                  <a:lumMod val="75000"/>
                </a:schemeClr>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endParaRPr>
          </a:p>
          <a:p>
            <a:pPr marL="0" indent="0">
              <a:buNone/>
            </a:pPr>
            <a:endParaRPr lang="en-US" altLang="zh-CN" sz="1800" b="1" dirty="0">
              <a:ln cap="rnd">
                <a:solidFill>
                  <a:schemeClr val="tx1"/>
                </a:solidFill>
              </a:ln>
              <a:solidFill>
                <a:schemeClr val="bg1">
                  <a:lumMod val="85000"/>
                </a:schemeClr>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endParaRPr>
          </a:p>
          <a:p>
            <a:pPr marL="0" indent="0">
              <a:buNone/>
            </a:pPr>
            <a:r>
              <a:rPr lang="zh-CN" altLang="en-US" sz="4800" b="1" dirty="0">
                <a:ln cap="rnd">
                  <a:solidFill>
                    <a:schemeClr val="tx1"/>
                  </a:solidFill>
                </a:ln>
                <a:solidFill>
                  <a:srgbClr val="FFFF00"/>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rPr>
              <a:t>四、下一步思考？</a:t>
            </a:r>
            <a:endParaRPr lang="en-US" altLang="zh-CN" sz="4800" b="1" dirty="0">
              <a:ln cap="rnd">
                <a:solidFill>
                  <a:schemeClr val="tx1"/>
                </a:solidFill>
              </a:ln>
              <a:solidFill>
                <a:srgbClr val="FFFF00"/>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endParaRPr>
          </a:p>
          <a:p>
            <a:pPr marL="0" indent="0">
              <a:buNone/>
            </a:pPr>
            <a:endParaRPr lang="en-US" altLang="zh-CN" sz="4800" b="1" dirty="0" smtClean="0">
              <a:ln cap="rnd">
                <a:solidFill>
                  <a:schemeClr val="tx1"/>
                </a:solidFill>
              </a:ln>
              <a:solidFill>
                <a:schemeClr val="bg1">
                  <a:lumMod val="85000"/>
                </a:schemeClr>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矩形 3"/>
          <p:cNvSpPr>
            <a:spLocks noChangeArrowheads="1"/>
          </p:cNvSpPr>
          <p:nvPr/>
        </p:nvSpPr>
        <p:spPr bwMode="auto">
          <a:xfrm>
            <a:off x="535940" y="1289050"/>
            <a:ext cx="795083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200" b="1" dirty="0" smtClean="0">
                <a:solidFill>
                  <a:srgbClr val="FFC000"/>
                </a:solidFill>
                <a:latin typeface="楷体" panose="02010609060101010101" pitchFamily="49" charset="-122"/>
                <a:ea typeface="楷体" panose="02010609060101010101" pitchFamily="49" charset="-122"/>
              </a:rPr>
              <a:t>完善</a:t>
            </a:r>
            <a:r>
              <a:rPr lang="en-US" altLang="zh-CN" sz="3200" b="1" dirty="0" smtClean="0">
                <a:solidFill>
                  <a:srgbClr val="FFC000"/>
                </a:solidFill>
                <a:latin typeface="楷体" panose="02010609060101010101" pitchFamily="49" charset="-122"/>
                <a:ea typeface="楷体" panose="02010609060101010101" pitchFamily="49" charset="-122"/>
              </a:rPr>
              <a:t>“</a:t>
            </a:r>
            <a:r>
              <a:rPr lang="zh-CN" altLang="en-US" sz="3200" b="1" dirty="0" smtClean="0">
                <a:solidFill>
                  <a:srgbClr val="FFC000"/>
                </a:solidFill>
                <a:latin typeface="楷体" panose="02010609060101010101" pitchFamily="49" charset="-122"/>
                <a:ea typeface="楷体" panose="02010609060101010101" pitchFamily="49" charset="-122"/>
              </a:rPr>
              <a:t>云</a:t>
            </a:r>
            <a:r>
              <a:rPr lang="en-US" altLang="zh-CN" sz="3200" b="1" dirty="0" smtClean="0">
                <a:solidFill>
                  <a:srgbClr val="FFC000"/>
                </a:solidFill>
                <a:latin typeface="楷体" panose="02010609060101010101" pitchFamily="49" charset="-122"/>
                <a:ea typeface="楷体" panose="02010609060101010101" pitchFamily="49" charset="-122"/>
              </a:rPr>
              <a:t>+</a:t>
            </a:r>
            <a:r>
              <a:rPr lang="zh-CN" altLang="en-US" sz="3200" b="1" dirty="0" smtClean="0">
                <a:solidFill>
                  <a:srgbClr val="FFC000"/>
                </a:solidFill>
                <a:latin typeface="楷体" panose="02010609060101010101" pitchFamily="49" charset="-122"/>
                <a:ea typeface="楷体" panose="02010609060101010101" pitchFamily="49" charset="-122"/>
              </a:rPr>
              <a:t>端</a:t>
            </a:r>
            <a:r>
              <a:rPr lang="en-US" altLang="zh-CN" sz="3200" b="1" dirty="0" smtClean="0">
                <a:solidFill>
                  <a:srgbClr val="FFC000"/>
                </a:solidFill>
                <a:latin typeface="楷体" panose="02010609060101010101" pitchFamily="49" charset="-122"/>
                <a:ea typeface="楷体" panose="02010609060101010101" pitchFamily="49" charset="-122"/>
              </a:rPr>
              <a:t>”</a:t>
            </a:r>
            <a:r>
              <a:rPr lang="zh-CN" altLang="en-US" sz="3200" b="1" dirty="0" smtClean="0">
                <a:solidFill>
                  <a:srgbClr val="FFC000"/>
                </a:solidFill>
                <a:latin typeface="楷体" panose="02010609060101010101" pitchFamily="49" charset="-122"/>
                <a:ea typeface="楷体" panose="02010609060101010101" pitchFamily="49" charset="-122"/>
              </a:rPr>
              <a:t>信息化环境，</a:t>
            </a:r>
            <a:endParaRPr lang="zh-CN" altLang="en-US" sz="3200" b="1" dirty="0" smtClean="0">
              <a:solidFill>
                <a:srgbClr val="FFC000"/>
              </a:solidFill>
              <a:latin typeface="楷体" panose="02010609060101010101" pitchFamily="49" charset="-122"/>
              <a:ea typeface="楷体" panose="02010609060101010101" pitchFamily="49" charset="-122"/>
            </a:endParaRPr>
          </a:p>
          <a:p>
            <a:pPr algn="r"/>
            <a:r>
              <a:rPr lang="zh-CN" altLang="en-US" sz="3200" b="1" dirty="0" smtClean="0">
                <a:solidFill>
                  <a:srgbClr val="FFC000"/>
                </a:solidFill>
                <a:latin typeface="楷体" panose="02010609060101010101" pitchFamily="49" charset="-122"/>
                <a:ea typeface="楷体" panose="02010609060101010101" pitchFamily="49" charset="-122"/>
              </a:rPr>
              <a:t>基本实现智慧</a:t>
            </a:r>
            <a:r>
              <a:rPr lang="en-US" altLang="zh-CN" sz="3200" b="1" dirty="0" smtClean="0">
                <a:solidFill>
                  <a:srgbClr val="FFC000"/>
                </a:solidFill>
                <a:latin typeface="楷体" panose="02010609060101010101" pitchFamily="49" charset="-122"/>
                <a:ea typeface="楷体" panose="02010609060101010101" pitchFamily="49" charset="-122"/>
              </a:rPr>
              <a:t>“</a:t>
            </a:r>
            <a:r>
              <a:rPr lang="zh-CN" altLang="en-US" sz="3200" b="1" dirty="0" smtClean="0">
                <a:solidFill>
                  <a:srgbClr val="FFC000"/>
                </a:solidFill>
                <a:latin typeface="楷体" panose="02010609060101010101" pitchFamily="49" charset="-122"/>
                <a:ea typeface="楷体" panose="02010609060101010101" pitchFamily="49" charset="-122"/>
              </a:rPr>
              <a:t>教与学</a:t>
            </a:r>
            <a:r>
              <a:rPr lang="en-US" altLang="zh-CN" sz="3200" b="1" dirty="0" smtClean="0">
                <a:solidFill>
                  <a:srgbClr val="FFC000"/>
                </a:solidFill>
                <a:latin typeface="楷体" panose="02010609060101010101" pitchFamily="49" charset="-122"/>
                <a:ea typeface="楷体" panose="02010609060101010101" pitchFamily="49" charset="-122"/>
              </a:rPr>
              <a:t>”</a:t>
            </a:r>
            <a:endParaRPr lang="en-US" altLang="zh-CN" sz="3200" b="1" dirty="0" smtClean="0">
              <a:solidFill>
                <a:srgbClr val="FFC000"/>
              </a:solidFill>
              <a:latin typeface="楷体" panose="02010609060101010101" pitchFamily="49" charset="-122"/>
              <a:ea typeface="楷体" panose="02010609060101010101" pitchFamily="49" charset="-122"/>
            </a:endParaRPr>
          </a:p>
        </p:txBody>
      </p:sp>
      <p:sp>
        <p:nvSpPr>
          <p:cNvPr id="2" name="矩形 1"/>
          <p:cNvSpPr/>
          <p:nvPr/>
        </p:nvSpPr>
        <p:spPr>
          <a:xfrm>
            <a:off x="168634" y="2355810"/>
            <a:ext cx="8806135" cy="3345180"/>
          </a:xfrm>
          <a:prstGeom prst="rect">
            <a:avLst/>
          </a:prstGeom>
        </p:spPr>
        <p:txBody>
          <a:bodyPr wrap="square">
            <a:spAutoFit/>
          </a:bodyPr>
          <a:lstStyle/>
          <a:p>
            <a:pPr eaLnBrk="1" latinLnBrk="0" hangingPunct="1">
              <a:lnSpc>
                <a:spcPts val="3660"/>
              </a:lnSpc>
            </a:pPr>
            <a:r>
              <a:rPr lang="zh-CN" altLang="en-US" sz="2800" b="1" dirty="0" smtClean="0">
                <a:solidFill>
                  <a:schemeClr val="bg1"/>
                </a:solidFill>
                <a:latin typeface="楷体" panose="02010609060101010101" pitchFamily="49" charset="-122"/>
                <a:ea typeface="楷体" panose="02010609060101010101" pitchFamily="49" charset="-122"/>
              </a:rPr>
              <a:t>十三五期间我们将以技术支撑引领教育变革，继续结合东阳实际，开展中小学东阳木雕文化传承、影视创作、智能机器人、创客等</a:t>
            </a:r>
            <a:r>
              <a:rPr lang="zh-CN" altLang="en-US" sz="2800" b="1" dirty="0" smtClean="0">
                <a:solidFill>
                  <a:srgbClr val="FF0000"/>
                </a:solidFill>
                <a:latin typeface="楷体" panose="02010609060101010101" pitchFamily="49" charset="-122"/>
                <a:ea typeface="楷体" panose="02010609060101010101" pitchFamily="49" charset="-122"/>
              </a:rPr>
              <a:t>四大智慧创新实验中心</a:t>
            </a:r>
            <a:r>
              <a:rPr lang="zh-CN" altLang="en-US" sz="2800" b="1" dirty="0" smtClean="0">
                <a:solidFill>
                  <a:schemeClr val="bg1"/>
                </a:solidFill>
                <a:latin typeface="楷体" panose="02010609060101010101" pitchFamily="49" charset="-122"/>
                <a:ea typeface="楷体" panose="02010609060101010101" pitchFamily="49" charset="-122"/>
              </a:rPr>
              <a:t>建设，加快提升智慧教育基础环境、教育管理信息化、资源共建共享、信息技术应用能力</a:t>
            </a:r>
            <a:r>
              <a:rPr lang="zh-CN" altLang="en-US" sz="2800" b="1" dirty="0" smtClean="0">
                <a:solidFill>
                  <a:srgbClr val="FF0000"/>
                </a:solidFill>
                <a:latin typeface="楷体" panose="02010609060101010101" pitchFamily="49" charset="-122"/>
                <a:ea typeface="楷体" panose="02010609060101010101" pitchFamily="49" charset="-122"/>
              </a:rPr>
              <a:t>四大提升工程</a:t>
            </a:r>
            <a:r>
              <a:rPr lang="zh-CN" altLang="en-US" sz="2800" b="1" dirty="0" smtClean="0">
                <a:solidFill>
                  <a:schemeClr val="bg1"/>
                </a:solidFill>
                <a:latin typeface="楷体" panose="02010609060101010101" pitchFamily="49" charset="-122"/>
                <a:ea typeface="楷体" panose="02010609060101010101" pitchFamily="49" charset="-122"/>
              </a:rPr>
              <a:t>，促进实现智慧学习、智慧课堂、智慧服务、智慧校园</a:t>
            </a:r>
            <a:r>
              <a:rPr lang="zh-CN" altLang="en-US" sz="2800" b="1" dirty="0" smtClean="0">
                <a:solidFill>
                  <a:srgbClr val="FF0000"/>
                </a:solidFill>
                <a:latin typeface="楷体" panose="02010609060101010101" pitchFamily="49" charset="-122"/>
                <a:ea typeface="楷体" panose="02010609060101010101" pitchFamily="49" charset="-122"/>
              </a:rPr>
              <a:t>四大示范项目</a:t>
            </a:r>
            <a:r>
              <a:rPr lang="zh-CN" altLang="en-US" sz="2800" b="1" dirty="0" smtClean="0">
                <a:solidFill>
                  <a:schemeClr val="bg1"/>
                </a:solidFill>
                <a:latin typeface="楷体" panose="02010609060101010101" pitchFamily="49" charset="-122"/>
                <a:ea typeface="楷体" panose="02010609060101010101" pitchFamily="49" charset="-122"/>
              </a:rPr>
              <a:t>，全力推进东阳智慧教育。</a:t>
            </a:r>
            <a:endParaRPr lang="zh-CN" altLang="en-US" sz="2800" b="1" dirty="0" smtClean="0">
              <a:solidFill>
                <a:schemeClr val="bg1"/>
              </a:solidFill>
              <a:latin typeface="楷体" panose="02010609060101010101" pitchFamily="49" charset="-122"/>
              <a:ea typeface="楷体" panose="02010609060101010101" pitchFamily="49" charset="-122"/>
            </a:endParaRPr>
          </a:p>
        </p:txBody>
      </p:sp>
      <p:grpSp>
        <p:nvGrpSpPr>
          <p:cNvPr id="21" name="Group 44"/>
          <p:cNvGrpSpPr/>
          <p:nvPr/>
        </p:nvGrpSpPr>
        <p:grpSpPr bwMode="auto">
          <a:xfrm>
            <a:off x="-146487" y="549591"/>
            <a:ext cx="9186129" cy="867748"/>
            <a:chOff x="0" y="1911"/>
            <a:chExt cx="8191" cy="1046"/>
          </a:xfrm>
        </p:grpSpPr>
        <p:grpSp>
          <p:nvGrpSpPr>
            <p:cNvPr id="22" name="Group 16"/>
            <p:cNvGrpSpPr/>
            <p:nvPr/>
          </p:nvGrpSpPr>
          <p:grpSpPr bwMode="auto">
            <a:xfrm>
              <a:off x="0" y="1911"/>
              <a:ext cx="8191" cy="755"/>
              <a:chOff x="0" y="1344"/>
              <a:chExt cx="5760" cy="531"/>
            </a:xfrm>
          </p:grpSpPr>
          <p:sp>
            <p:nvSpPr>
              <p:cNvPr id="24" name="Rectangle 8"/>
              <p:cNvSpPr>
                <a:spLocks noChangeArrowheads="1"/>
              </p:cNvSpPr>
              <p:nvPr/>
            </p:nvSpPr>
            <p:spPr bwMode="auto">
              <a:xfrm>
                <a:off x="0" y="1344"/>
                <a:ext cx="1014" cy="531"/>
              </a:xfrm>
              <a:prstGeom prst="rect">
                <a:avLst/>
              </a:prstGeom>
              <a:gradFill rotWithShape="1">
                <a:gsLst>
                  <a:gs pos="0">
                    <a:srgbClr val="FFFFFF">
                      <a:alpha val="20000"/>
                    </a:srgb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5" name="Rectangle 9"/>
              <p:cNvSpPr>
                <a:spLocks noChangeArrowheads="1"/>
              </p:cNvSpPr>
              <p:nvPr/>
            </p:nvSpPr>
            <p:spPr bwMode="auto">
              <a:xfrm>
                <a:off x="4804" y="1344"/>
                <a:ext cx="956" cy="531"/>
              </a:xfrm>
              <a:prstGeom prst="rect">
                <a:avLst/>
              </a:prstGeom>
              <a:gradFill rotWithShape="1">
                <a:gsLst>
                  <a:gs pos="0">
                    <a:schemeClr val="bg1"/>
                  </a:gs>
                  <a:gs pos="100000">
                    <a:srgbClr val="FFFFFF">
                      <a:alpha val="20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6" name="Rectangle 10"/>
              <p:cNvSpPr>
                <a:spLocks noChangeArrowheads="1"/>
              </p:cNvSpPr>
              <p:nvPr/>
            </p:nvSpPr>
            <p:spPr bwMode="auto">
              <a:xfrm>
                <a:off x="1002" y="1351"/>
                <a:ext cx="3818" cy="524"/>
              </a:xfrm>
              <a:prstGeom prst="rect">
                <a:avLst/>
              </a:prstGeom>
              <a:gradFill rotWithShape="1">
                <a:gsLst>
                  <a:gs pos="0">
                    <a:schemeClr val="bg1"/>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23" name="Rectangle 25"/>
            <p:cNvSpPr>
              <a:spLocks noChangeArrowheads="1"/>
            </p:cNvSpPr>
            <p:nvPr/>
          </p:nvSpPr>
          <p:spPr bwMode="auto">
            <a:xfrm>
              <a:off x="0" y="2833"/>
              <a:ext cx="8158" cy="124"/>
            </a:xfrm>
            <a:prstGeom prst="rect">
              <a:avLst/>
            </a:prstGeom>
            <a:gradFill rotWithShape="1">
              <a:gsLst>
                <a:gs pos="0">
                  <a:srgbClr val="000000"/>
                </a:gs>
                <a:gs pos="100000">
                  <a:srgbClr val="000000">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27" name="矩形 26"/>
          <p:cNvSpPr/>
          <p:nvPr/>
        </p:nvSpPr>
        <p:spPr>
          <a:xfrm>
            <a:off x="436728" y="413211"/>
            <a:ext cx="8707272" cy="738664"/>
          </a:xfrm>
          <a:prstGeom prst="rect">
            <a:avLst/>
          </a:prstGeom>
        </p:spPr>
        <p:txBody>
          <a:bodyPr wrap="square">
            <a:spAutoFit/>
          </a:bodyPr>
          <a:lstStyle/>
          <a:p>
            <a:pPr>
              <a:lnSpc>
                <a:spcPct val="150000"/>
              </a:lnSpc>
            </a:pPr>
            <a:r>
              <a:rPr lang="zh-CN" altLang="en-US" sz="28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四、下一步思考（东阳教育信息化十三五发展规划）</a:t>
            </a:r>
            <a:endParaRPr lang="en-US" altLang="zh-CN" sz="2800" b="1" dirty="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95170" y="4941570"/>
            <a:ext cx="4670425" cy="596265"/>
          </a:xfrm>
          <a:gradFill>
            <a:gsLst>
              <a:gs pos="0">
                <a:srgbClr val="9EE256"/>
              </a:gs>
              <a:gs pos="100000">
                <a:srgbClr val="52762D"/>
              </a:gs>
            </a:gsLst>
            <a:lin ang="5400000" scaled="0"/>
          </a:gradFill>
        </p:spPr>
        <p:txBody>
          <a:bodyPr/>
          <a:lstStyle/>
          <a:p>
            <a:pPr marL="0" indent="0" algn="ctr">
              <a:buNone/>
            </a:pPr>
            <a:r>
              <a:rPr lang="zh-CN" altLang="en-US"/>
              <a:t>学校终端</a:t>
            </a:r>
            <a:endParaRPr lang="zh-CN" altLang="en-US"/>
          </a:p>
        </p:txBody>
      </p:sp>
      <p:sp>
        <p:nvSpPr>
          <p:cNvPr id="4" name="内容占位符 2"/>
          <p:cNvSpPr>
            <a:spLocks noGrp="1"/>
          </p:cNvSpPr>
          <p:nvPr/>
        </p:nvSpPr>
        <p:spPr>
          <a:xfrm>
            <a:off x="1995805" y="4238625"/>
            <a:ext cx="4724400" cy="596265"/>
          </a:xfrm>
          <a:prstGeom prst="rect">
            <a:avLst/>
          </a:prstGeom>
          <a:gradFill>
            <a:gsLst>
              <a:gs pos="0">
                <a:srgbClr val="9EE256"/>
              </a:gs>
              <a:gs pos="100000">
                <a:srgbClr val="52762D"/>
              </a:gs>
            </a:gsLst>
            <a:lin ang="5400000" scaled="0"/>
          </a:gradFill>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None/>
            </a:pPr>
            <a:r>
              <a:rPr lang="zh-CN" altLang="en-US"/>
              <a:t>东阳教育城域网</a:t>
            </a:r>
            <a:endParaRPr lang="zh-CN" altLang="en-US"/>
          </a:p>
        </p:txBody>
      </p:sp>
      <p:sp>
        <p:nvSpPr>
          <p:cNvPr id="5" name="内容占位符 2"/>
          <p:cNvSpPr>
            <a:spLocks noGrp="1"/>
          </p:cNvSpPr>
          <p:nvPr/>
        </p:nvSpPr>
        <p:spPr>
          <a:xfrm>
            <a:off x="1995805" y="3550920"/>
            <a:ext cx="4725035" cy="622300"/>
          </a:xfrm>
          <a:prstGeom prst="rect">
            <a:avLst/>
          </a:prstGeom>
          <a:gradFill>
            <a:gsLst>
              <a:gs pos="0">
                <a:srgbClr val="9EE256"/>
              </a:gs>
              <a:gs pos="100000">
                <a:srgbClr val="52762D"/>
              </a:gs>
            </a:gsLst>
            <a:lin ang="5400000" scaled="0"/>
          </a:gradFill>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None/>
            </a:pPr>
            <a:r>
              <a:rPr lang="zh-CN" altLang="en-US" dirty="0"/>
              <a:t>东阳教育云数据中心</a:t>
            </a:r>
            <a:endParaRPr lang="zh-CN" altLang="en-US" dirty="0"/>
          </a:p>
        </p:txBody>
      </p:sp>
      <p:sp>
        <p:nvSpPr>
          <p:cNvPr id="6" name="内容占位符 2"/>
          <p:cNvSpPr>
            <a:spLocks noGrp="1"/>
          </p:cNvSpPr>
          <p:nvPr/>
        </p:nvSpPr>
        <p:spPr>
          <a:xfrm>
            <a:off x="1995805" y="2548255"/>
            <a:ext cx="4725035" cy="912495"/>
          </a:xfrm>
          <a:prstGeom prst="rect">
            <a:avLst/>
          </a:prstGeom>
          <a:gradFill>
            <a:gsLst>
              <a:gs pos="0">
                <a:srgbClr val="9EE256"/>
              </a:gs>
              <a:gs pos="100000">
                <a:srgbClr val="52762D"/>
              </a:gs>
            </a:gsLst>
            <a:lin ang="5400000" scaled="0"/>
          </a:gradFill>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None/>
            </a:pPr>
            <a:r>
              <a:rPr lang="zh-CN" altLang="en-US" sz="2800" dirty="0"/>
              <a:t>国家教育资源公共服务平台东阳中心（网络</a:t>
            </a:r>
            <a:r>
              <a:rPr lang="zh-CN" altLang="en-US" sz="2800" dirty="0" smtClean="0"/>
              <a:t>空间）</a:t>
            </a:r>
            <a:endParaRPr lang="zh-CN" altLang="en-US" sz="2800" dirty="0"/>
          </a:p>
        </p:txBody>
      </p:sp>
      <p:sp>
        <p:nvSpPr>
          <p:cNvPr id="8" name="内容占位符 2"/>
          <p:cNvSpPr>
            <a:spLocks noGrp="1"/>
          </p:cNvSpPr>
          <p:nvPr/>
        </p:nvSpPr>
        <p:spPr>
          <a:xfrm>
            <a:off x="2171065" y="691515"/>
            <a:ext cx="581660" cy="1809115"/>
          </a:xfrm>
          <a:prstGeom prst="rect">
            <a:avLst/>
          </a:prstGeom>
          <a:gradFill>
            <a:gsLst>
              <a:gs pos="0">
                <a:srgbClr val="9EE256"/>
              </a:gs>
              <a:gs pos="100000">
                <a:srgbClr val="52762D"/>
              </a:gs>
            </a:gsLst>
            <a:lin ang="5400000" scaled="0"/>
          </a:gradFill>
        </p:spPr>
        <p:txBody>
          <a:bodyPr vert="eaVert"/>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None/>
            </a:pPr>
            <a:r>
              <a:rPr lang="zh-CN" altLang="en-US" dirty="0"/>
              <a:t>网络教研</a:t>
            </a:r>
            <a:endParaRPr lang="zh-CN" altLang="en-US" dirty="0"/>
          </a:p>
        </p:txBody>
      </p:sp>
      <p:sp>
        <p:nvSpPr>
          <p:cNvPr id="9" name="内容占位符 2"/>
          <p:cNvSpPr>
            <a:spLocks noGrp="1"/>
          </p:cNvSpPr>
          <p:nvPr/>
        </p:nvSpPr>
        <p:spPr>
          <a:xfrm>
            <a:off x="2810827" y="691514"/>
            <a:ext cx="581660" cy="1809115"/>
          </a:xfrm>
          <a:prstGeom prst="rect">
            <a:avLst/>
          </a:prstGeom>
          <a:gradFill>
            <a:gsLst>
              <a:gs pos="0">
                <a:srgbClr val="9EE256"/>
              </a:gs>
              <a:gs pos="100000">
                <a:srgbClr val="52762D"/>
              </a:gs>
            </a:gsLst>
            <a:lin ang="5400000" scaled="0"/>
          </a:gradFill>
        </p:spPr>
        <p:txBody>
          <a:bodyPr vert="eaVert"/>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None/>
            </a:pPr>
            <a:r>
              <a:rPr lang="zh-CN" altLang="en-US"/>
              <a:t>网络课堂</a:t>
            </a:r>
            <a:endParaRPr lang="zh-CN" altLang="en-US"/>
          </a:p>
        </p:txBody>
      </p:sp>
      <p:sp>
        <p:nvSpPr>
          <p:cNvPr id="10" name="内容占位符 2"/>
          <p:cNvSpPr>
            <a:spLocks noGrp="1"/>
          </p:cNvSpPr>
          <p:nvPr/>
        </p:nvSpPr>
        <p:spPr>
          <a:xfrm>
            <a:off x="3494087" y="691515"/>
            <a:ext cx="581660" cy="1809115"/>
          </a:xfrm>
          <a:prstGeom prst="rect">
            <a:avLst/>
          </a:prstGeom>
          <a:gradFill>
            <a:gsLst>
              <a:gs pos="0">
                <a:srgbClr val="9EE256"/>
              </a:gs>
              <a:gs pos="100000">
                <a:srgbClr val="52762D"/>
              </a:gs>
            </a:gsLst>
            <a:lin ang="5400000" scaled="0"/>
          </a:gradFill>
        </p:spPr>
        <p:txBody>
          <a:bodyPr vert="eaVert"/>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None/>
            </a:pPr>
            <a:r>
              <a:rPr lang="zh-CN" altLang="en-US"/>
              <a:t>名师课堂</a:t>
            </a:r>
            <a:endParaRPr lang="zh-CN" altLang="en-US"/>
          </a:p>
        </p:txBody>
      </p:sp>
      <p:sp>
        <p:nvSpPr>
          <p:cNvPr id="11" name="内容占位符 2"/>
          <p:cNvSpPr>
            <a:spLocks noGrp="1"/>
          </p:cNvSpPr>
          <p:nvPr/>
        </p:nvSpPr>
        <p:spPr>
          <a:xfrm>
            <a:off x="4158933" y="691515"/>
            <a:ext cx="581660" cy="1809115"/>
          </a:xfrm>
          <a:prstGeom prst="rect">
            <a:avLst/>
          </a:prstGeom>
          <a:gradFill>
            <a:gsLst>
              <a:gs pos="0">
                <a:srgbClr val="9EE256"/>
              </a:gs>
              <a:gs pos="100000">
                <a:srgbClr val="52762D"/>
              </a:gs>
            </a:gsLst>
            <a:lin ang="5400000" scaled="0"/>
          </a:gradFill>
        </p:spPr>
        <p:txBody>
          <a:bodyPr vert="eaVert"/>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None/>
            </a:pPr>
            <a:r>
              <a:rPr lang="zh-CN" altLang="en-US" sz="2400"/>
              <a:t>数字化学习</a:t>
            </a:r>
            <a:endParaRPr lang="zh-CN" altLang="en-US" sz="2400"/>
          </a:p>
        </p:txBody>
      </p:sp>
      <p:sp>
        <p:nvSpPr>
          <p:cNvPr id="12" name="内容占位符 2"/>
          <p:cNvSpPr>
            <a:spLocks noGrp="1"/>
          </p:cNvSpPr>
          <p:nvPr/>
        </p:nvSpPr>
        <p:spPr>
          <a:xfrm>
            <a:off x="4879340" y="691515"/>
            <a:ext cx="581660" cy="1809115"/>
          </a:xfrm>
          <a:prstGeom prst="rect">
            <a:avLst/>
          </a:prstGeom>
          <a:gradFill>
            <a:gsLst>
              <a:gs pos="0">
                <a:srgbClr val="9EE256"/>
              </a:gs>
              <a:gs pos="100000">
                <a:srgbClr val="52762D"/>
              </a:gs>
            </a:gsLst>
            <a:lin ang="5400000" scaled="0"/>
          </a:gradFill>
        </p:spPr>
        <p:txBody>
          <a:bodyPr vert="eaVert"/>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None/>
            </a:pPr>
            <a:r>
              <a:rPr lang="zh-CN" altLang="en-US"/>
              <a:t>网络备课</a:t>
            </a:r>
            <a:endParaRPr lang="zh-CN" altLang="en-US"/>
          </a:p>
        </p:txBody>
      </p:sp>
      <p:sp>
        <p:nvSpPr>
          <p:cNvPr id="13" name="内容占位符 2"/>
          <p:cNvSpPr>
            <a:spLocks noGrp="1"/>
          </p:cNvSpPr>
          <p:nvPr/>
        </p:nvSpPr>
        <p:spPr>
          <a:xfrm>
            <a:off x="5631180" y="691515"/>
            <a:ext cx="1021080" cy="1809115"/>
          </a:xfrm>
          <a:prstGeom prst="rect">
            <a:avLst/>
          </a:prstGeom>
          <a:gradFill>
            <a:gsLst>
              <a:gs pos="0">
                <a:srgbClr val="9EE256"/>
              </a:gs>
              <a:gs pos="100000">
                <a:srgbClr val="52762D"/>
              </a:gs>
            </a:gsLst>
            <a:lin ang="5400000" scaled="0"/>
          </a:gradFill>
        </p:spPr>
        <p:txBody>
          <a:bodyPr vert="eaVert"/>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None/>
            </a:pPr>
            <a:r>
              <a:rPr lang="zh-CN" altLang="en-US"/>
              <a:t>……</a:t>
            </a:r>
            <a:endParaRPr lang="zh-CN" altLang="en-US"/>
          </a:p>
        </p:txBody>
      </p:sp>
      <p:sp>
        <p:nvSpPr>
          <p:cNvPr id="14" name="内容占位符 2"/>
          <p:cNvSpPr>
            <a:spLocks noGrp="1"/>
          </p:cNvSpPr>
          <p:nvPr/>
        </p:nvSpPr>
        <p:spPr>
          <a:xfrm>
            <a:off x="7099935" y="744220"/>
            <a:ext cx="581660" cy="4766945"/>
          </a:xfrm>
          <a:prstGeom prst="rect">
            <a:avLst/>
          </a:prstGeom>
          <a:gradFill>
            <a:gsLst>
              <a:gs pos="0">
                <a:srgbClr val="9EE256"/>
              </a:gs>
              <a:gs pos="100000">
                <a:srgbClr val="52762D"/>
              </a:gs>
            </a:gsLst>
            <a:lin ang="5400000" scaled="0"/>
          </a:gradFill>
        </p:spPr>
        <p:txBody>
          <a:bodyPr vert="eaVert"/>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None/>
            </a:pPr>
            <a:r>
              <a:rPr lang="zh-CN" altLang="en-US" dirty="0"/>
              <a:t>教师能力提升工程</a:t>
            </a:r>
            <a:endParaRPr lang="zh-CN" altLang="en-US" dirty="0"/>
          </a:p>
        </p:txBody>
      </p:sp>
      <p:sp>
        <p:nvSpPr>
          <p:cNvPr id="15" name="内容占位符 2"/>
          <p:cNvSpPr>
            <a:spLocks noGrp="1"/>
          </p:cNvSpPr>
          <p:nvPr/>
        </p:nvSpPr>
        <p:spPr>
          <a:xfrm>
            <a:off x="1020445" y="744220"/>
            <a:ext cx="581660" cy="4793615"/>
          </a:xfrm>
          <a:prstGeom prst="rect">
            <a:avLst/>
          </a:prstGeom>
          <a:gradFill>
            <a:gsLst>
              <a:gs pos="0">
                <a:srgbClr val="9EE256"/>
              </a:gs>
              <a:gs pos="100000">
                <a:srgbClr val="52762D"/>
              </a:gs>
            </a:gsLst>
            <a:lin ang="5400000" scaled="0"/>
          </a:gradFill>
        </p:spPr>
        <p:txBody>
          <a:bodyPr vert="eaVert"/>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None/>
            </a:pPr>
            <a:r>
              <a:rPr lang="zh-CN" altLang="en-US"/>
              <a:t>政策、服务等保障</a:t>
            </a:r>
            <a:endParaRPr lang="zh-CN" altLang="en-US"/>
          </a:p>
        </p:txBody>
      </p:sp>
      <p:sp>
        <p:nvSpPr>
          <p:cNvPr id="16" name="内容占位符 2"/>
          <p:cNvSpPr>
            <a:spLocks noGrp="1"/>
          </p:cNvSpPr>
          <p:nvPr/>
        </p:nvSpPr>
        <p:spPr>
          <a:xfrm>
            <a:off x="933085" y="5537835"/>
            <a:ext cx="6806565" cy="622300"/>
          </a:xfrm>
          <a:prstGeom prst="rect">
            <a:avLst/>
          </a:prstGeom>
          <a:gradFill>
            <a:gsLst>
              <a:gs pos="0">
                <a:srgbClr val="9EE256"/>
              </a:gs>
              <a:gs pos="100000">
                <a:srgbClr val="52762D"/>
              </a:gs>
            </a:gsLst>
            <a:lin ang="5400000" scaled="0"/>
          </a:gradFill>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None/>
            </a:pPr>
            <a:r>
              <a:rPr lang="zh-CN" altLang="en-US" dirty="0" smtClean="0">
                <a:solidFill>
                  <a:srgbClr val="FF0000"/>
                </a:solidFill>
                <a:latin typeface="黑体" panose="02010609060101010101" pitchFamily="49" charset="-122"/>
                <a:ea typeface="黑体" panose="02010609060101010101" pitchFamily="49" charset="-122"/>
              </a:rPr>
              <a:t>数据精准收集、精准分析、精准评价</a:t>
            </a:r>
            <a:endParaRPr lang="zh-CN" altLang="en-US" dirty="0">
              <a:solidFill>
                <a:srgbClr val="FF0000"/>
              </a:solidFill>
              <a:latin typeface="黑体" panose="02010609060101010101" pitchFamily="49" charset="-122"/>
              <a:ea typeface="黑体" panose="02010609060101010101" pitchFamily="49" charset="-122"/>
            </a:endParaRPr>
          </a:p>
        </p:txBody>
      </p:sp>
      <p:sp>
        <p:nvSpPr>
          <p:cNvPr id="7" name="文本框 6"/>
          <p:cNvSpPr txBox="1"/>
          <p:nvPr/>
        </p:nvSpPr>
        <p:spPr>
          <a:xfrm>
            <a:off x="7657569" y="4124011"/>
            <a:ext cx="1031051" cy="1107996"/>
          </a:xfrm>
          <a:prstGeom prst="rect">
            <a:avLst/>
          </a:prstGeom>
          <a:noFill/>
        </p:spPr>
        <p:txBody>
          <a:bodyPr wrap="none" rtlCol="0">
            <a:spAutoFit/>
          </a:bodyPr>
          <a:lstStyle/>
          <a:p>
            <a:r>
              <a:rPr lang="zh-CN" altLang="en-US" sz="6600" dirty="0" smtClean="0">
                <a:solidFill>
                  <a:srgbClr val="FF0000"/>
                </a:solidFill>
                <a:latin typeface="黑体" panose="02010609060101010101" pitchFamily="49" charset="-122"/>
                <a:ea typeface="黑体" panose="02010609060101010101" pitchFamily="49" charset="-122"/>
              </a:rPr>
              <a:t>端</a:t>
            </a:r>
            <a:endParaRPr lang="zh-CN" altLang="en-US" sz="6600" dirty="0">
              <a:solidFill>
                <a:srgbClr val="FF0000"/>
              </a:solidFill>
              <a:latin typeface="黑体" panose="02010609060101010101" pitchFamily="49" charset="-122"/>
              <a:ea typeface="黑体" panose="02010609060101010101" pitchFamily="49" charset="-122"/>
            </a:endParaRPr>
          </a:p>
        </p:txBody>
      </p:sp>
      <p:sp>
        <p:nvSpPr>
          <p:cNvPr id="17" name="文本框 16"/>
          <p:cNvSpPr txBox="1"/>
          <p:nvPr/>
        </p:nvSpPr>
        <p:spPr>
          <a:xfrm>
            <a:off x="7739387" y="2079138"/>
            <a:ext cx="1031051" cy="1107996"/>
          </a:xfrm>
          <a:prstGeom prst="rect">
            <a:avLst/>
          </a:prstGeom>
          <a:noFill/>
        </p:spPr>
        <p:txBody>
          <a:bodyPr wrap="none" rtlCol="0">
            <a:spAutoFit/>
          </a:bodyPr>
          <a:lstStyle/>
          <a:p>
            <a:r>
              <a:rPr lang="zh-CN" altLang="en-US" sz="6600" dirty="0" smtClean="0">
                <a:solidFill>
                  <a:srgbClr val="FF0000"/>
                </a:solidFill>
                <a:latin typeface="黑体" panose="02010609060101010101" pitchFamily="49" charset="-122"/>
                <a:ea typeface="黑体" panose="02010609060101010101" pitchFamily="49" charset="-122"/>
              </a:rPr>
              <a:t>云</a:t>
            </a:r>
            <a:endParaRPr lang="zh-CN" altLang="en-US" sz="6600" dirty="0">
              <a:solidFill>
                <a:srgbClr val="FF0000"/>
              </a:solidFill>
              <a:latin typeface="黑体" panose="02010609060101010101" pitchFamily="49" charset="-122"/>
              <a:ea typeface="黑体" panose="02010609060101010101" pitchFamily="49" charset="-122"/>
            </a:endParaRPr>
          </a:p>
        </p:txBody>
      </p:sp>
      <p:sp>
        <p:nvSpPr>
          <p:cNvPr id="20" name="文本框 19"/>
          <p:cNvSpPr txBox="1"/>
          <p:nvPr/>
        </p:nvSpPr>
        <p:spPr>
          <a:xfrm>
            <a:off x="7950982" y="3144466"/>
            <a:ext cx="607859" cy="1107996"/>
          </a:xfrm>
          <a:prstGeom prst="rect">
            <a:avLst/>
          </a:prstGeom>
          <a:noFill/>
        </p:spPr>
        <p:txBody>
          <a:bodyPr wrap="none" rtlCol="0">
            <a:spAutoFit/>
          </a:bodyPr>
          <a:lstStyle/>
          <a:p>
            <a:r>
              <a:rPr lang="en-US" altLang="zh-CN" sz="6600" dirty="0" smtClean="0">
                <a:solidFill>
                  <a:srgbClr val="FF0000"/>
                </a:solidFill>
                <a:latin typeface="黑体" panose="02010609060101010101" pitchFamily="49" charset="-122"/>
                <a:ea typeface="黑体" panose="02010609060101010101" pitchFamily="49" charset="-122"/>
              </a:rPr>
              <a:t>+</a:t>
            </a:r>
            <a:endParaRPr lang="zh-CN" altLang="en-US" sz="6600" dirty="0">
              <a:solidFill>
                <a:srgbClr val="FF0000"/>
              </a:solidFill>
              <a:latin typeface="黑体" panose="02010609060101010101" pitchFamily="49" charset="-122"/>
              <a:ea typeface="黑体" panose="02010609060101010101"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728836"/>
            <a:ext cx="8686800" cy="4518741"/>
          </a:xfrm>
        </p:spPr>
        <p:txBody>
          <a:bodyPr/>
          <a:lstStyle/>
          <a:p>
            <a:pPr>
              <a:lnSpc>
                <a:spcPts val="3800"/>
              </a:lnSpc>
            </a:pPr>
            <a:r>
              <a:rPr lang="zh-CN" altLang="en-US" sz="3600" b="1" dirty="0" smtClean="0">
                <a:solidFill>
                  <a:schemeClr val="bg1"/>
                </a:solidFill>
                <a:latin typeface="隶书" panose="02010509060101010101" pitchFamily="49" charset="-122"/>
                <a:ea typeface="隶书" panose="02010509060101010101" pitchFamily="49" charset="-122"/>
              </a:rPr>
              <a:t>在</a:t>
            </a:r>
            <a:r>
              <a:rPr lang="zh-CN" altLang="en-US" sz="3600" b="1" dirty="0" smtClean="0">
                <a:solidFill>
                  <a:srgbClr val="FFC000"/>
                </a:solidFill>
                <a:latin typeface="隶书" panose="02010509060101010101" pitchFamily="49" charset="-122"/>
                <a:ea typeface="隶书" panose="02010509060101010101" pitchFamily="49" charset="-122"/>
              </a:rPr>
              <a:t>信息技术环境下</a:t>
            </a:r>
            <a:r>
              <a:rPr lang="zh-CN" altLang="en-US" sz="3600" b="1" dirty="0" smtClean="0">
                <a:solidFill>
                  <a:schemeClr val="bg1"/>
                </a:solidFill>
                <a:latin typeface="隶书" panose="02010509060101010101" pitchFamily="49" charset="-122"/>
                <a:ea typeface="隶书" panose="02010509060101010101" pitchFamily="49" charset="-122"/>
              </a:rPr>
              <a:t>东阳教育能否继续走在全省的前列？</a:t>
            </a:r>
            <a:endParaRPr lang="en-US" altLang="zh-CN" sz="3600" b="1" dirty="0" smtClean="0">
              <a:solidFill>
                <a:schemeClr val="bg1"/>
              </a:solidFill>
              <a:latin typeface="隶书" panose="02010509060101010101" pitchFamily="49" charset="-122"/>
              <a:ea typeface="隶书" panose="02010509060101010101" pitchFamily="49" charset="-122"/>
            </a:endParaRPr>
          </a:p>
          <a:p>
            <a:pPr>
              <a:lnSpc>
                <a:spcPts val="3800"/>
              </a:lnSpc>
            </a:pPr>
            <a:endParaRPr lang="en-US" altLang="zh-CN" sz="3600" b="1" dirty="0">
              <a:solidFill>
                <a:schemeClr val="bg1"/>
              </a:solidFill>
              <a:latin typeface="隶书" panose="02010509060101010101" pitchFamily="49" charset="-122"/>
              <a:ea typeface="隶书" panose="02010509060101010101" pitchFamily="49" charset="-122"/>
            </a:endParaRPr>
          </a:p>
          <a:p>
            <a:pPr marL="0" indent="0" algn="ctr">
              <a:lnSpc>
                <a:spcPts val="3800"/>
              </a:lnSpc>
              <a:buNone/>
            </a:pPr>
            <a:r>
              <a:rPr lang="zh-CN" altLang="en-US" sz="4000" b="1" dirty="0" smtClean="0">
                <a:solidFill>
                  <a:srgbClr val="FFC000"/>
                </a:solidFill>
                <a:latin typeface="隶书" panose="02010509060101010101" pitchFamily="49" charset="-122"/>
                <a:ea typeface="隶书" panose="02010509060101010101" pitchFamily="49" charset="-122"/>
              </a:rPr>
              <a:t>新环境、新行为、新规则、新常态</a:t>
            </a:r>
            <a:endParaRPr lang="en-US" altLang="zh-CN" sz="4000" b="1" dirty="0" smtClean="0">
              <a:solidFill>
                <a:srgbClr val="FFC000"/>
              </a:solidFill>
              <a:latin typeface="隶书" panose="02010509060101010101" pitchFamily="49" charset="-122"/>
              <a:ea typeface="隶书" panose="02010509060101010101" pitchFamily="49" charset="-122"/>
            </a:endParaRPr>
          </a:p>
          <a:p>
            <a:pPr>
              <a:lnSpc>
                <a:spcPts val="3800"/>
              </a:lnSpc>
            </a:pPr>
            <a:endParaRPr lang="en-US" altLang="zh-CN" sz="3600" b="1" dirty="0">
              <a:solidFill>
                <a:srgbClr val="FFC000"/>
              </a:solidFill>
              <a:latin typeface="隶书" panose="02010509060101010101" pitchFamily="49" charset="-122"/>
              <a:ea typeface="隶书" panose="02010509060101010101" pitchFamily="49" charset="-122"/>
            </a:endParaRPr>
          </a:p>
          <a:p>
            <a:pPr marL="0" indent="0">
              <a:lnSpc>
                <a:spcPts val="3800"/>
              </a:lnSpc>
              <a:buNone/>
            </a:pPr>
            <a:r>
              <a:rPr lang="zh-CN" altLang="en-US" b="1" dirty="0">
                <a:solidFill>
                  <a:schemeClr val="bg1"/>
                </a:solidFill>
                <a:latin typeface="楷体" panose="02010609060101010101" pitchFamily="49" charset="-122"/>
                <a:ea typeface="楷体" panose="02010609060101010101" pitchFamily="49" charset="-122"/>
              </a:rPr>
              <a:t>国家教育资源公共服务</a:t>
            </a:r>
            <a:r>
              <a:rPr lang="zh-CN" altLang="en-US" b="1" dirty="0" smtClean="0">
                <a:solidFill>
                  <a:schemeClr val="bg1"/>
                </a:solidFill>
                <a:latin typeface="楷体" panose="02010609060101010101" pitchFamily="49" charset="-122"/>
                <a:ea typeface="楷体" panose="02010609060101010101" pitchFamily="49" charset="-122"/>
              </a:rPr>
              <a:t>平台规模化应用试点工作是推进我市教育信息化很好的机遇与抓手</a:t>
            </a:r>
            <a:endParaRPr lang="en-US" altLang="zh-CN" b="1" dirty="0" smtClean="0">
              <a:solidFill>
                <a:schemeClr val="bg1"/>
              </a:solidFill>
              <a:latin typeface="隶书" panose="02010509060101010101" pitchFamily="49" charset="-122"/>
              <a:ea typeface="隶书" panose="02010509060101010101" pitchFamily="49" charset="-122"/>
            </a:endParaRPr>
          </a:p>
        </p:txBody>
      </p:sp>
      <p:grpSp>
        <p:nvGrpSpPr>
          <p:cNvPr id="20" name="Group 44"/>
          <p:cNvGrpSpPr/>
          <p:nvPr/>
        </p:nvGrpSpPr>
        <p:grpSpPr bwMode="auto">
          <a:xfrm>
            <a:off x="30934" y="697915"/>
            <a:ext cx="9186129" cy="867748"/>
            <a:chOff x="0" y="1911"/>
            <a:chExt cx="8191" cy="1046"/>
          </a:xfrm>
        </p:grpSpPr>
        <p:grpSp>
          <p:nvGrpSpPr>
            <p:cNvPr id="21" name="Group 16"/>
            <p:cNvGrpSpPr/>
            <p:nvPr/>
          </p:nvGrpSpPr>
          <p:grpSpPr bwMode="auto">
            <a:xfrm>
              <a:off x="0" y="1911"/>
              <a:ext cx="8191" cy="755"/>
              <a:chOff x="0" y="1344"/>
              <a:chExt cx="5760" cy="531"/>
            </a:xfrm>
          </p:grpSpPr>
          <p:sp>
            <p:nvSpPr>
              <p:cNvPr id="23" name="Rectangle 8"/>
              <p:cNvSpPr>
                <a:spLocks noChangeArrowheads="1"/>
              </p:cNvSpPr>
              <p:nvPr/>
            </p:nvSpPr>
            <p:spPr bwMode="auto">
              <a:xfrm>
                <a:off x="0" y="1344"/>
                <a:ext cx="1014" cy="531"/>
              </a:xfrm>
              <a:prstGeom prst="rect">
                <a:avLst/>
              </a:prstGeom>
              <a:gradFill rotWithShape="1">
                <a:gsLst>
                  <a:gs pos="0">
                    <a:srgbClr val="FFFFFF">
                      <a:alpha val="20000"/>
                    </a:srgb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4" name="Rectangle 9"/>
              <p:cNvSpPr>
                <a:spLocks noChangeArrowheads="1"/>
              </p:cNvSpPr>
              <p:nvPr/>
            </p:nvSpPr>
            <p:spPr bwMode="auto">
              <a:xfrm>
                <a:off x="4804" y="1344"/>
                <a:ext cx="956" cy="531"/>
              </a:xfrm>
              <a:prstGeom prst="rect">
                <a:avLst/>
              </a:prstGeom>
              <a:gradFill rotWithShape="1">
                <a:gsLst>
                  <a:gs pos="0">
                    <a:schemeClr val="bg1"/>
                  </a:gs>
                  <a:gs pos="100000">
                    <a:srgbClr val="FFFFFF">
                      <a:alpha val="20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5" name="Rectangle 10"/>
              <p:cNvSpPr>
                <a:spLocks noChangeArrowheads="1"/>
              </p:cNvSpPr>
              <p:nvPr/>
            </p:nvSpPr>
            <p:spPr bwMode="auto">
              <a:xfrm>
                <a:off x="1002" y="1351"/>
                <a:ext cx="3818" cy="524"/>
              </a:xfrm>
              <a:prstGeom prst="rect">
                <a:avLst/>
              </a:prstGeom>
              <a:gradFill rotWithShape="1">
                <a:gsLst>
                  <a:gs pos="0">
                    <a:schemeClr val="bg1"/>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22" name="Rectangle 25"/>
            <p:cNvSpPr>
              <a:spLocks noChangeArrowheads="1"/>
            </p:cNvSpPr>
            <p:nvPr/>
          </p:nvSpPr>
          <p:spPr bwMode="auto">
            <a:xfrm>
              <a:off x="0" y="2833"/>
              <a:ext cx="8158" cy="124"/>
            </a:xfrm>
            <a:prstGeom prst="rect">
              <a:avLst/>
            </a:prstGeom>
            <a:gradFill rotWithShape="1">
              <a:gsLst>
                <a:gs pos="0">
                  <a:srgbClr val="000000"/>
                </a:gs>
                <a:gs pos="100000">
                  <a:srgbClr val="000000">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26" name="矩形 25"/>
          <p:cNvSpPr/>
          <p:nvPr/>
        </p:nvSpPr>
        <p:spPr>
          <a:xfrm>
            <a:off x="642956" y="531255"/>
            <a:ext cx="3057247" cy="830997"/>
          </a:xfrm>
          <a:prstGeom prst="rect">
            <a:avLst/>
          </a:prstGeom>
        </p:spPr>
        <p:txBody>
          <a:bodyPr wrap="none">
            <a:spAutoFit/>
          </a:bodyPr>
          <a:lstStyle/>
          <a:p>
            <a:pPr>
              <a:lnSpc>
                <a:spcPct val="150000"/>
              </a:lnSpc>
            </a:pPr>
            <a:r>
              <a:rPr lang="zh-CN" altLang="en-US" sz="32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一、我们的思考</a:t>
            </a:r>
            <a:endParaRPr lang="en-US" altLang="zh-CN" sz="3200" b="1" dirty="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3"/>
          <p:cNvSpPr>
            <a:spLocks noChangeArrowheads="1" noChangeShapeType="1"/>
          </p:cNvSpPr>
          <p:nvPr/>
        </p:nvSpPr>
        <p:spPr bwMode="auto">
          <a:xfrm>
            <a:off x="4003676" y="1844040"/>
            <a:ext cx="2934335" cy="655320"/>
          </a:xfrm>
          <a:prstGeom prst="rect">
            <a:avLst/>
          </a:prstGeom>
        </p:spPr>
        <p:txBody>
          <a:bodyPr wrap="none" fromWordArt="1">
            <a:prstTxWarp prst="textPlain">
              <a:avLst>
                <a:gd name="adj" fmla="val 50008"/>
              </a:avLst>
            </a:prstTxWarp>
          </a:bodyPr>
          <a:lstStyle/>
          <a:p>
            <a:pPr algn="ctr"/>
            <a:endParaRPr lang="zh-CN" altLang="en-US" sz="3600" kern="10" dirty="0">
              <a:ln w="9525">
                <a:solidFill>
                  <a:schemeClr val="bg1"/>
                </a:solidFill>
                <a:round/>
              </a:ln>
              <a:solidFill>
                <a:schemeClr val="bg1"/>
              </a:solidFill>
              <a:latin typeface="黑体" panose="02010609060101010101" pitchFamily="49" charset="-122"/>
              <a:ea typeface="黑体" panose="02010609060101010101" pitchFamily="49" charset="-122"/>
            </a:endParaRPr>
          </a:p>
        </p:txBody>
      </p:sp>
      <p:sp>
        <p:nvSpPr>
          <p:cNvPr id="2" name="文本框 1"/>
          <p:cNvSpPr txBox="1"/>
          <p:nvPr/>
        </p:nvSpPr>
        <p:spPr>
          <a:xfrm>
            <a:off x="753110" y="2499360"/>
            <a:ext cx="7927340" cy="2377440"/>
          </a:xfrm>
          <a:prstGeom prst="rect">
            <a:avLst/>
          </a:prstGeom>
          <a:noFill/>
        </p:spPr>
        <p:txBody>
          <a:bodyPr wrap="square" rtlCol="0">
            <a:spAutoFit/>
          </a:bodyPr>
          <a:lstStyle/>
          <a:p>
            <a:endParaRPr lang="zh-CN" altLang="en-US"/>
          </a:p>
          <a:p>
            <a:r>
              <a:rPr lang="zh-CN" altLang="en-US" sz="4400" b="1">
                <a:solidFill>
                  <a:srgbClr val="FFFF00"/>
                </a:solidFill>
                <a:latin typeface="隶书" panose="02010509060101010101" pitchFamily="49" charset="-122"/>
                <a:ea typeface="隶书" panose="02010509060101010101" pitchFamily="49" charset="-122"/>
              </a:rPr>
              <a:t>云上教育像空气一样弥漫</a:t>
            </a:r>
            <a:endParaRPr lang="zh-CN" altLang="en-US" sz="4400" b="1">
              <a:solidFill>
                <a:srgbClr val="FFFF00"/>
              </a:solidFill>
              <a:latin typeface="隶书" panose="02010509060101010101" pitchFamily="49" charset="-122"/>
              <a:ea typeface="隶书" panose="02010509060101010101" pitchFamily="49" charset="-122"/>
            </a:endParaRPr>
          </a:p>
          <a:p>
            <a:r>
              <a:rPr lang="zh-CN" altLang="en-US" sz="4400" b="1">
                <a:solidFill>
                  <a:srgbClr val="FFFF00"/>
                </a:solidFill>
                <a:latin typeface="隶书" panose="02010509060101010101" pitchFamily="49" charset="-122"/>
                <a:ea typeface="隶书" panose="02010509060101010101" pitchFamily="49" charset="-122"/>
                <a:sym typeface="+mn-ea"/>
              </a:rPr>
              <a:t>     空间应用像呼吸一样自然</a:t>
            </a:r>
            <a:endParaRPr lang="zh-CN" altLang="en-US" sz="4400" b="1">
              <a:solidFill>
                <a:srgbClr val="FFFF00"/>
              </a:solidFill>
              <a:latin typeface="隶书" panose="02010509060101010101" pitchFamily="49" charset="-122"/>
              <a:ea typeface="隶书" panose="02010509060101010101" pitchFamily="49" charset="-122"/>
              <a:sym typeface="+mn-ea"/>
            </a:endParaRPr>
          </a:p>
          <a:p>
            <a:endParaRPr lang="zh-CN" altLang="en-US" sz="4400" b="1">
              <a:solidFill>
                <a:srgbClr val="FFFF00"/>
              </a:solidFill>
              <a:latin typeface="黑体" panose="02010609060101010101" pitchFamily="49" charset="-122"/>
              <a:ea typeface="黑体" panose="02010609060101010101" pitchFamily="49" charset="-122"/>
              <a:sym typeface="+mn-ea"/>
            </a:endParaRPr>
          </a:p>
        </p:txBody>
      </p:sp>
      <p:sp>
        <p:nvSpPr>
          <p:cNvPr id="3" name="文本框 2"/>
          <p:cNvSpPr txBox="1"/>
          <p:nvPr/>
        </p:nvSpPr>
        <p:spPr>
          <a:xfrm>
            <a:off x="659765" y="1670050"/>
            <a:ext cx="3246120" cy="701040"/>
          </a:xfrm>
          <a:prstGeom prst="rect">
            <a:avLst/>
          </a:prstGeom>
          <a:noFill/>
        </p:spPr>
        <p:txBody>
          <a:bodyPr wrap="none" rtlCol="0" anchor="t">
            <a:spAutoFit/>
          </a:bodyPr>
          <a:lstStyle/>
          <a:p>
            <a:r>
              <a:rPr lang="zh-CN" altLang="en-US" sz="4000" b="1" kern="10" dirty="0">
                <a:ln w="9525">
                  <a:solidFill>
                    <a:schemeClr val="bg1"/>
                  </a:solidFill>
                  <a:round/>
                </a:ln>
                <a:solidFill>
                  <a:schemeClr val="bg1"/>
                </a:solidFill>
                <a:latin typeface="黑体" panose="02010609060101010101" pitchFamily="49" charset="-122"/>
                <a:ea typeface="黑体" panose="02010609060101010101" pitchFamily="49" charset="-122"/>
                <a:sym typeface="+mn-ea"/>
              </a:rPr>
              <a:t>我们的追求</a:t>
            </a:r>
            <a:r>
              <a:rPr lang="zh-CN" altLang="en-US" sz="4000" b="1" kern="10" dirty="0">
                <a:ln w="9525">
                  <a:solidFill>
                    <a:schemeClr val="bg1"/>
                  </a:solidFill>
                  <a:round/>
                </a:ln>
                <a:solidFill>
                  <a:schemeClr val="bg1"/>
                </a:solidFill>
                <a:latin typeface="隶书" panose="02010509060101010101" pitchFamily="49" charset="-122"/>
                <a:ea typeface="隶书" panose="02010509060101010101" pitchFamily="49" charset="-122"/>
                <a:sym typeface="+mn-ea"/>
              </a:rPr>
              <a:t>：</a:t>
            </a:r>
            <a:endParaRPr lang="zh-CN" altLang="en-US" sz="4000" b="1" kern="10" dirty="0">
              <a:ln w="9525">
                <a:solidFill>
                  <a:schemeClr val="bg1"/>
                </a:solidFill>
                <a:round/>
              </a:ln>
              <a:solidFill>
                <a:schemeClr val="bg1"/>
              </a:solidFill>
              <a:latin typeface="隶书" panose="02010509060101010101" pitchFamily="49" charset="-122"/>
              <a:ea typeface="隶书" panose="02010509060101010101" pitchFamily="49" charset="-122"/>
              <a:sym typeface="+mn-ea"/>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41696" y="1183817"/>
            <a:ext cx="7178722" cy="5139869"/>
          </a:xfrm>
          <a:prstGeom prst="rect">
            <a:avLst/>
          </a:prstGeom>
        </p:spPr>
        <p:txBody>
          <a:bodyPr wrap="square">
            <a:spAutoFit/>
          </a:bodyPr>
          <a:lstStyle/>
          <a:p>
            <a:pPr algn="ctr" eaLnBrk="1" hangingPunct="1"/>
            <a:r>
              <a:rPr lang="zh-CN" altLang="en-US" sz="4800" b="1" dirty="0">
                <a:solidFill>
                  <a:schemeClr val="bg1"/>
                </a:solidFill>
                <a:latin typeface="隶书" panose="02010509060101010101" pitchFamily="49" charset="-122"/>
                <a:ea typeface="隶书" panose="02010509060101010101" pitchFamily="49" charset="-122"/>
              </a:rPr>
              <a:t>感谢大家聆听！</a:t>
            </a:r>
            <a:br>
              <a:rPr lang="en-US" altLang="zh-CN" sz="4800" b="1" dirty="0">
                <a:solidFill>
                  <a:schemeClr val="bg1"/>
                </a:solidFill>
                <a:ea typeface="华文彩云" panose="02010800040101010101" pitchFamily="2" charset="-122"/>
              </a:rPr>
            </a:br>
            <a:r>
              <a:rPr lang="zh-CN" altLang="en-US" sz="4800" b="1" dirty="0">
                <a:solidFill>
                  <a:schemeClr val="bg1"/>
                </a:solidFill>
                <a:latin typeface="隶书" panose="02010509060101010101" pitchFamily="49" charset="-122"/>
                <a:ea typeface="隶书" panose="02010509060101010101" pitchFamily="49" charset="-122"/>
              </a:rPr>
              <a:t>不当之处，请批评指正</a:t>
            </a:r>
            <a:r>
              <a:rPr lang="zh-CN" altLang="en-US" sz="4800" b="1" dirty="0" smtClean="0">
                <a:solidFill>
                  <a:schemeClr val="bg1"/>
                </a:solidFill>
                <a:latin typeface="隶书" panose="02010509060101010101" pitchFamily="49" charset="-122"/>
                <a:ea typeface="隶书" panose="02010509060101010101" pitchFamily="49" charset="-122"/>
              </a:rPr>
              <a:t>！</a:t>
            </a:r>
            <a:endParaRPr lang="en-US" altLang="zh-CN" sz="4800" b="1" dirty="0" smtClean="0">
              <a:solidFill>
                <a:schemeClr val="bg1"/>
              </a:solidFill>
              <a:latin typeface="隶书" panose="02010509060101010101" pitchFamily="49" charset="-122"/>
              <a:ea typeface="隶书" panose="02010509060101010101" pitchFamily="49" charset="-122"/>
            </a:endParaRPr>
          </a:p>
          <a:p>
            <a:pPr algn="ctr" eaLnBrk="1" hangingPunct="1"/>
            <a:endParaRPr lang="en-US" altLang="zh-CN" sz="2800" b="1" dirty="0" smtClean="0">
              <a:solidFill>
                <a:srgbClr val="FFC000"/>
              </a:solidFill>
              <a:latin typeface="隶书" panose="02010509060101010101" pitchFamily="49" charset="-122"/>
              <a:ea typeface="隶书" panose="02010509060101010101" pitchFamily="49" charset="-122"/>
            </a:endParaRPr>
          </a:p>
          <a:p>
            <a:pPr algn="ctr" eaLnBrk="1" hangingPunct="1"/>
            <a:r>
              <a:rPr lang="zh-CN" altLang="en-US" sz="2800" b="1" dirty="0" smtClean="0">
                <a:solidFill>
                  <a:srgbClr val="FFC000"/>
                </a:solidFill>
                <a:latin typeface="隶书" panose="02010509060101010101" pitchFamily="49" charset="-122"/>
                <a:ea typeface="隶书" panose="02010509060101010101" pitchFamily="49" charset="-122"/>
              </a:rPr>
              <a:t>浙江省东阳市教育局</a:t>
            </a:r>
            <a:r>
              <a:rPr lang="zh-CN" altLang="en-US" sz="2800" b="1" dirty="0">
                <a:solidFill>
                  <a:srgbClr val="FFC000"/>
                </a:solidFill>
                <a:latin typeface="隶书" panose="02010509060101010101" pitchFamily="49" charset="-122"/>
                <a:ea typeface="隶书" panose="02010509060101010101" pitchFamily="49" charset="-122"/>
              </a:rPr>
              <a:t>电教馆</a:t>
            </a:r>
            <a:endParaRPr lang="en-US" altLang="zh-CN" sz="2800" b="1" dirty="0">
              <a:solidFill>
                <a:srgbClr val="FFC000"/>
              </a:solidFill>
              <a:latin typeface="隶书" panose="02010509060101010101" pitchFamily="49" charset="-122"/>
              <a:ea typeface="隶书" panose="02010509060101010101" pitchFamily="49" charset="-122"/>
            </a:endParaRPr>
          </a:p>
          <a:p>
            <a:pPr algn="ctr" eaLnBrk="1" hangingPunct="1"/>
            <a:r>
              <a:rPr lang="zh-CN" altLang="en-US" sz="2800" b="1" dirty="0">
                <a:solidFill>
                  <a:srgbClr val="FFC000"/>
                </a:solidFill>
                <a:latin typeface="隶书" panose="02010509060101010101" pitchFamily="49" charset="-122"/>
                <a:ea typeface="隶书" panose="02010509060101010101" pitchFamily="49" charset="-122"/>
              </a:rPr>
              <a:t>东阳市教育技术和信息中心 </a:t>
            </a:r>
            <a:endParaRPr lang="en-US" altLang="zh-CN" sz="2800" b="1" dirty="0" smtClean="0">
              <a:solidFill>
                <a:srgbClr val="FFC000"/>
              </a:solidFill>
              <a:latin typeface="隶书" panose="02010509060101010101" pitchFamily="49" charset="-122"/>
              <a:ea typeface="隶书" panose="02010509060101010101" pitchFamily="49" charset="-122"/>
            </a:endParaRPr>
          </a:p>
          <a:p>
            <a:pPr algn="ctr" eaLnBrk="1" hangingPunct="1"/>
            <a:r>
              <a:rPr lang="zh-CN" altLang="en-US" sz="2800" b="1" dirty="0" smtClean="0">
                <a:solidFill>
                  <a:srgbClr val="FFC000"/>
                </a:solidFill>
                <a:latin typeface="隶书" panose="02010509060101010101" pitchFamily="49" charset="-122"/>
                <a:ea typeface="隶书" panose="02010509060101010101" pitchFamily="49" charset="-122"/>
              </a:rPr>
              <a:t>厉</a:t>
            </a:r>
            <a:r>
              <a:rPr lang="zh-CN" altLang="en-US" sz="2800" b="1" dirty="0">
                <a:solidFill>
                  <a:srgbClr val="FFC000"/>
                </a:solidFill>
                <a:latin typeface="隶书" panose="02010509060101010101" pitchFamily="49" charset="-122"/>
                <a:ea typeface="隶书" panose="02010509060101010101" pitchFamily="49" charset="-122"/>
              </a:rPr>
              <a:t>先光</a:t>
            </a:r>
            <a:endParaRPr lang="en-US" altLang="zh-CN" sz="2800" b="1" dirty="0">
              <a:solidFill>
                <a:srgbClr val="FFC000"/>
              </a:solidFill>
              <a:latin typeface="隶书" panose="02010509060101010101" pitchFamily="49" charset="-122"/>
              <a:ea typeface="隶书" panose="02010509060101010101" pitchFamily="49" charset="-122"/>
            </a:endParaRPr>
          </a:p>
          <a:p>
            <a:pPr algn="ctr" eaLnBrk="1" hangingPunct="1"/>
            <a:r>
              <a:rPr lang="zh-CN" altLang="en-US" sz="2800" b="1" dirty="0">
                <a:solidFill>
                  <a:srgbClr val="FFC000"/>
                </a:solidFill>
                <a:latin typeface="隶书" panose="02010509060101010101" pitchFamily="49" charset="-122"/>
                <a:ea typeface="隶书" panose="02010509060101010101" pitchFamily="49" charset="-122"/>
              </a:rPr>
              <a:t>联系方式：</a:t>
            </a:r>
            <a:r>
              <a:rPr lang="en-US" altLang="zh-CN" sz="2800" b="1" dirty="0">
                <a:solidFill>
                  <a:srgbClr val="FFC000"/>
                </a:solidFill>
                <a:latin typeface="隶书" panose="02010509060101010101" pitchFamily="49" charset="-122"/>
                <a:ea typeface="隶书" panose="02010509060101010101" pitchFamily="49" charset="-122"/>
              </a:rPr>
              <a:t>15167906655</a:t>
            </a:r>
            <a:br>
              <a:rPr lang="en-US" altLang="zh-CN" sz="2800" b="1" dirty="0">
                <a:solidFill>
                  <a:srgbClr val="FFC000"/>
                </a:solidFill>
                <a:latin typeface="隶书" panose="02010509060101010101" pitchFamily="49" charset="-122"/>
                <a:ea typeface="隶书" panose="02010509060101010101" pitchFamily="49" charset="-122"/>
              </a:rPr>
            </a:br>
            <a:r>
              <a:rPr lang="zh-CN" altLang="en-US" sz="2800" b="1" dirty="0">
                <a:solidFill>
                  <a:srgbClr val="FFC000"/>
                </a:solidFill>
                <a:latin typeface="隶书" panose="02010509060101010101" pitchFamily="49" charset="-122"/>
                <a:ea typeface="隶书" panose="02010509060101010101" pitchFamily="49" charset="-122"/>
              </a:rPr>
              <a:t>电子邮件：</a:t>
            </a:r>
            <a:r>
              <a:rPr lang="en-US" altLang="zh-CN" sz="2800" b="1" dirty="0">
                <a:solidFill>
                  <a:srgbClr val="FFC000"/>
                </a:solidFill>
                <a:latin typeface="隶书" panose="02010509060101010101" pitchFamily="49" charset="-122"/>
                <a:ea typeface="隶书" panose="02010509060101010101" pitchFamily="49" charset="-122"/>
                <a:hlinkClick r:id="rId1"/>
              </a:rPr>
              <a:t>zjdylxg@163.com</a:t>
            </a:r>
            <a:endParaRPr lang="en-US" altLang="zh-CN" sz="2800" b="1" dirty="0">
              <a:solidFill>
                <a:srgbClr val="FFC000"/>
              </a:solidFill>
              <a:latin typeface="隶书" panose="02010509060101010101" pitchFamily="49" charset="-122"/>
              <a:ea typeface="隶书" panose="02010509060101010101" pitchFamily="49" charset="-122"/>
            </a:endParaRPr>
          </a:p>
          <a:p>
            <a:pPr algn="ctr" eaLnBrk="1" hangingPunct="1"/>
            <a:r>
              <a:rPr lang="en-US" altLang="zh-CN" sz="2800" b="1" dirty="0">
                <a:solidFill>
                  <a:srgbClr val="FFC000"/>
                </a:solidFill>
                <a:latin typeface="隶书" panose="02010509060101010101" pitchFamily="49" charset="-122"/>
                <a:ea typeface="隶书" panose="02010509060101010101" pitchFamily="49" charset="-122"/>
              </a:rPr>
              <a:t>QQ</a:t>
            </a:r>
            <a:r>
              <a:rPr lang="zh-CN" altLang="en-US" sz="2800" b="1" dirty="0">
                <a:solidFill>
                  <a:srgbClr val="FFC000"/>
                </a:solidFill>
                <a:latin typeface="隶书" panose="02010509060101010101" pitchFamily="49" charset="-122"/>
                <a:ea typeface="隶书" panose="02010509060101010101" pitchFamily="49" charset="-122"/>
              </a:rPr>
              <a:t>：</a:t>
            </a:r>
            <a:r>
              <a:rPr lang="en-US" altLang="zh-CN" sz="2800" b="1" dirty="0">
                <a:solidFill>
                  <a:srgbClr val="FFC000"/>
                </a:solidFill>
                <a:latin typeface="隶书" panose="02010509060101010101" pitchFamily="49" charset="-122"/>
                <a:ea typeface="隶书" panose="02010509060101010101" pitchFamily="49" charset="-122"/>
              </a:rPr>
              <a:t>45781964</a:t>
            </a:r>
            <a:endParaRPr lang="en-US" altLang="zh-CN" sz="2800" b="1" dirty="0">
              <a:solidFill>
                <a:srgbClr val="FFC000"/>
              </a:solidFill>
              <a:latin typeface="隶书" panose="02010509060101010101" pitchFamily="49" charset="-122"/>
              <a:ea typeface="隶书" panose="02010509060101010101" pitchFamily="49" charset="-122"/>
            </a:endParaRPr>
          </a:p>
          <a:p>
            <a:pPr algn="ctr" eaLnBrk="1" hangingPunct="1"/>
            <a:br>
              <a:rPr lang="en-US" altLang="zh-CN" b="1" dirty="0">
                <a:solidFill>
                  <a:schemeClr val="bg1"/>
                </a:solidFill>
                <a:latin typeface="隶书" panose="02010509060101010101" pitchFamily="49" charset="-122"/>
                <a:ea typeface="隶书" panose="02010509060101010101" pitchFamily="49" charset="-122"/>
              </a:rPr>
            </a:br>
            <a:endParaRPr lang="en-US" altLang="zh-CN" b="1" dirty="0">
              <a:solidFill>
                <a:schemeClr val="bg1"/>
              </a:solidFill>
              <a:latin typeface="隶书" panose="02010509060101010101" pitchFamily="49" charset="-122"/>
              <a:ea typeface="隶书" panose="02010509060101010101" pitchFamily="49"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81642" y="810740"/>
            <a:ext cx="8047703" cy="4314365"/>
          </a:xfrm>
        </p:spPr>
        <p:txBody>
          <a:bodyPr/>
          <a:lstStyle/>
          <a:p>
            <a:pPr marL="0" indent="0">
              <a:buNone/>
            </a:pPr>
            <a:r>
              <a:rPr lang="zh-CN" altLang="en-US" sz="4800" b="1" dirty="0" smtClean="0">
                <a:ln cap="rnd">
                  <a:solidFill>
                    <a:schemeClr val="tx1"/>
                  </a:solidFill>
                </a:ln>
                <a:solidFill>
                  <a:schemeClr val="bg1">
                    <a:lumMod val="85000"/>
                  </a:schemeClr>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rPr>
              <a:t>一、我们的思考？</a:t>
            </a:r>
            <a:endParaRPr lang="en-US" altLang="zh-CN" sz="4800" b="1" dirty="0" smtClean="0">
              <a:ln cap="rnd">
                <a:solidFill>
                  <a:schemeClr val="tx1"/>
                </a:solidFill>
              </a:ln>
              <a:solidFill>
                <a:schemeClr val="bg1">
                  <a:lumMod val="85000"/>
                </a:schemeClr>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endParaRPr>
          </a:p>
          <a:p>
            <a:pPr marL="0" indent="0">
              <a:buNone/>
            </a:pPr>
            <a:endParaRPr lang="en-US" altLang="zh-CN" sz="1800" b="1" dirty="0" smtClean="0">
              <a:ln cap="rnd">
                <a:solidFill>
                  <a:schemeClr val="tx1"/>
                </a:solidFill>
              </a:ln>
              <a:solidFill>
                <a:srgbClr val="FFFF00"/>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endParaRPr>
          </a:p>
          <a:p>
            <a:pPr marL="0" indent="0">
              <a:buNone/>
            </a:pPr>
            <a:r>
              <a:rPr lang="zh-CN" altLang="en-US" sz="4800" b="1" dirty="0" smtClean="0">
                <a:ln cap="rnd">
                  <a:solidFill>
                    <a:schemeClr val="tx1"/>
                  </a:solidFill>
                </a:ln>
                <a:solidFill>
                  <a:srgbClr val="FFFF00"/>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rPr>
              <a:t>二、我们的行动！</a:t>
            </a:r>
            <a:endParaRPr lang="en-US" altLang="zh-CN" sz="4800" b="1" dirty="0" smtClean="0">
              <a:ln cap="rnd">
                <a:solidFill>
                  <a:schemeClr val="tx1"/>
                </a:solidFill>
              </a:ln>
              <a:solidFill>
                <a:srgbClr val="FFFF00"/>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endParaRPr>
          </a:p>
          <a:p>
            <a:pPr marL="0" indent="0">
              <a:buNone/>
            </a:pPr>
            <a:endParaRPr lang="en-US" altLang="zh-CN" sz="1800" b="1" dirty="0" smtClean="0">
              <a:ln cap="rnd">
                <a:solidFill>
                  <a:schemeClr val="tx1"/>
                </a:solidFill>
              </a:ln>
              <a:solidFill>
                <a:srgbClr val="FFFF00"/>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endParaRPr>
          </a:p>
          <a:p>
            <a:pPr marL="0" indent="0">
              <a:buNone/>
            </a:pPr>
            <a:r>
              <a:rPr lang="zh-CN" altLang="en-US" sz="4800" b="1" dirty="0" smtClean="0">
                <a:ln cap="rnd">
                  <a:solidFill>
                    <a:schemeClr val="tx1"/>
                  </a:solidFill>
                </a:ln>
                <a:solidFill>
                  <a:schemeClr val="bg1">
                    <a:lumMod val="85000"/>
                  </a:schemeClr>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rPr>
              <a:t>三、形成六大应用模式！</a:t>
            </a:r>
            <a:endParaRPr lang="en-US" altLang="zh-CN" sz="4800" b="1" dirty="0" smtClean="0">
              <a:ln cap="rnd">
                <a:solidFill>
                  <a:schemeClr val="tx1"/>
                </a:solidFill>
              </a:ln>
              <a:solidFill>
                <a:schemeClr val="bg1">
                  <a:lumMod val="85000"/>
                </a:schemeClr>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endParaRPr>
          </a:p>
          <a:p>
            <a:pPr marL="0" indent="0">
              <a:buNone/>
            </a:pPr>
            <a:endParaRPr lang="en-US" altLang="zh-CN" sz="1800" b="1" dirty="0">
              <a:ln cap="rnd">
                <a:solidFill>
                  <a:schemeClr val="tx1"/>
                </a:solidFill>
              </a:ln>
              <a:solidFill>
                <a:schemeClr val="bg1">
                  <a:lumMod val="85000"/>
                </a:schemeClr>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endParaRPr>
          </a:p>
          <a:p>
            <a:pPr marL="0" indent="0">
              <a:buNone/>
            </a:pPr>
            <a:r>
              <a:rPr lang="zh-CN" altLang="en-US" sz="4800" b="1" dirty="0">
                <a:ln cap="rnd">
                  <a:solidFill>
                    <a:schemeClr val="tx1"/>
                  </a:solidFill>
                </a:ln>
                <a:solidFill>
                  <a:schemeClr val="bg1">
                    <a:lumMod val="75000"/>
                  </a:schemeClr>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rPr>
              <a:t>四、下一步思考？</a:t>
            </a:r>
            <a:endParaRPr lang="en-US" altLang="zh-CN" sz="4800" b="1" dirty="0">
              <a:ln cap="rnd">
                <a:solidFill>
                  <a:schemeClr val="tx1"/>
                </a:solidFill>
              </a:ln>
              <a:solidFill>
                <a:schemeClr val="bg1">
                  <a:lumMod val="75000"/>
                </a:schemeClr>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endParaRPr>
          </a:p>
          <a:p>
            <a:pPr marL="0" indent="0">
              <a:buNone/>
            </a:pPr>
            <a:endParaRPr lang="en-US" altLang="zh-CN" sz="4800" b="1" dirty="0" smtClean="0">
              <a:ln cap="rnd">
                <a:solidFill>
                  <a:schemeClr val="tx1"/>
                </a:solidFill>
              </a:ln>
              <a:solidFill>
                <a:schemeClr val="bg1">
                  <a:lumMod val="85000"/>
                </a:schemeClr>
              </a:solidFill>
              <a:effectLst>
                <a:outerShdw blurRad="60007" dist="310007" dir="7680000" sy="30000" kx="1300200" algn="ctr" rotWithShape="0">
                  <a:prstClr val="black">
                    <a:alpha val="32000"/>
                  </a:prstClr>
                </a:outerShdw>
              </a:effectLst>
              <a:latin typeface="隶书" panose="02010509060101010101" pitchFamily="49" charset="-122"/>
              <a:ea typeface="隶书" panose="02010509060101010101" pitchFamily="49"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6764" y="693475"/>
            <a:ext cx="8736607" cy="5455920"/>
          </a:xfrm>
          <a:prstGeom prst="rect">
            <a:avLst/>
          </a:prstGeom>
        </p:spPr>
        <p:txBody>
          <a:bodyPr wrap="square">
            <a:spAutoFit/>
          </a:bodyPr>
          <a:lstStyle/>
          <a:p>
            <a:r>
              <a:rPr lang="zh-CN" altLang="en-US" sz="3200" b="1" dirty="0" smtClean="0">
                <a:solidFill>
                  <a:schemeClr val="bg1"/>
                </a:solidFill>
                <a:latin typeface="楷体" panose="02010609060101010101" pitchFamily="49" charset="-122"/>
                <a:ea typeface="楷体" panose="02010609060101010101" pitchFamily="49" charset="-122"/>
              </a:rPr>
              <a:t>　　</a:t>
            </a:r>
            <a:r>
              <a:rPr lang="en-US" altLang="zh-CN" sz="3200" b="1" dirty="0" smtClean="0">
                <a:solidFill>
                  <a:schemeClr val="bg1"/>
                </a:solidFill>
                <a:latin typeface="楷体" panose="02010609060101010101" pitchFamily="49" charset="-122"/>
                <a:ea typeface="楷体" panose="02010609060101010101" pitchFamily="49" charset="-122"/>
              </a:rPr>
              <a:t>2012</a:t>
            </a:r>
            <a:r>
              <a:rPr lang="zh-CN" altLang="en-US" sz="3200" b="1" dirty="0" smtClean="0">
                <a:solidFill>
                  <a:schemeClr val="bg1"/>
                </a:solidFill>
                <a:latin typeface="楷体" panose="02010609060101010101" pitchFamily="49" charset="-122"/>
                <a:ea typeface="楷体" panose="02010609060101010101" pitchFamily="49" charset="-122"/>
              </a:rPr>
              <a:t>年底，</a:t>
            </a:r>
            <a:r>
              <a:rPr lang="zh-CN" altLang="en-US" sz="3200" b="1" dirty="0">
                <a:solidFill>
                  <a:schemeClr val="bg1"/>
                </a:solidFill>
                <a:latin typeface="楷体" panose="02010609060101010101" pitchFamily="49" charset="-122"/>
                <a:ea typeface="楷体" panose="02010609060101010101" pitchFamily="49" charset="-122"/>
              </a:rPr>
              <a:t>东阳被教育部确定为全国首批国家教育资源公共服务平台（即国家教育云）规模化应用试点市。</a:t>
            </a:r>
            <a:r>
              <a:rPr lang="zh-CN" altLang="en-US" sz="3200" b="1" dirty="0">
                <a:solidFill>
                  <a:srgbClr val="FFFF00"/>
                </a:solidFill>
                <a:latin typeface="楷体" panose="02010609060101010101" pitchFamily="49" charset="-122"/>
                <a:ea typeface="楷体" panose="02010609060101010101" pitchFamily="49" charset="-122"/>
              </a:rPr>
              <a:t>在中央电教馆、省教育厅、省教育技术中心</a:t>
            </a:r>
            <a:r>
              <a:rPr lang="zh-CN" altLang="en-US" sz="3200" b="1" dirty="0">
                <a:solidFill>
                  <a:schemeClr val="bg1"/>
                </a:solidFill>
                <a:latin typeface="楷体" panose="02010609060101010101" pitchFamily="49" charset="-122"/>
                <a:ea typeface="楷体" panose="02010609060101010101" pitchFamily="49" charset="-122"/>
              </a:rPr>
              <a:t>等上级领导的关心和支持下，东阳以试点工作为契机，基本</a:t>
            </a:r>
            <a:r>
              <a:rPr lang="zh-CN" altLang="en-US" sz="3200" b="1" dirty="0">
                <a:solidFill>
                  <a:srgbClr val="FFFF00"/>
                </a:solidFill>
                <a:latin typeface="楷体" panose="02010609060101010101" pitchFamily="49" charset="-122"/>
                <a:ea typeface="楷体" panose="02010609060101010101" pitchFamily="49" charset="-122"/>
              </a:rPr>
              <a:t>完成了</a:t>
            </a:r>
            <a:r>
              <a:rPr lang="zh-CN" altLang="en-US" sz="3200" b="1" dirty="0">
                <a:solidFill>
                  <a:schemeClr val="bg1"/>
                </a:solidFill>
                <a:latin typeface="楷体" panose="02010609060101010101" pitchFamily="49" charset="-122"/>
                <a:ea typeface="楷体" panose="02010609060101010101" pitchFamily="49" charset="-122"/>
              </a:rPr>
              <a:t>“三通一平台”的建设，</a:t>
            </a:r>
            <a:r>
              <a:rPr lang="zh-CN" altLang="en-US" sz="3200" b="1" dirty="0">
                <a:solidFill>
                  <a:srgbClr val="FFFF00"/>
                </a:solidFill>
                <a:latin typeface="楷体" panose="02010609060101010101" pitchFamily="49" charset="-122"/>
                <a:ea typeface="楷体" panose="02010609060101010101" pitchFamily="49" charset="-122"/>
              </a:rPr>
              <a:t>初步实现了</a:t>
            </a:r>
            <a:r>
              <a:rPr lang="zh-CN" altLang="en-US" sz="3200" b="1" dirty="0">
                <a:solidFill>
                  <a:schemeClr val="bg1"/>
                </a:solidFill>
                <a:latin typeface="楷体" panose="02010609060101010101" pitchFamily="49" charset="-122"/>
                <a:ea typeface="楷体" panose="02010609060101010101" pitchFamily="49" charset="-122"/>
              </a:rPr>
              <a:t>人人、处处、时时的信息化环境，</a:t>
            </a:r>
            <a:r>
              <a:rPr lang="zh-CN" altLang="en-US" sz="3200" b="1" dirty="0">
                <a:solidFill>
                  <a:srgbClr val="FFFF00"/>
                </a:solidFill>
                <a:latin typeface="楷体" panose="02010609060101010101" pitchFamily="49" charset="-122"/>
                <a:ea typeface="楷体" panose="02010609060101010101" pitchFamily="49" charset="-122"/>
              </a:rPr>
              <a:t>大力推进</a:t>
            </a:r>
            <a:r>
              <a:rPr lang="zh-CN" altLang="en-US" sz="3200" b="1" dirty="0">
                <a:solidFill>
                  <a:schemeClr val="bg1"/>
                </a:solidFill>
                <a:latin typeface="楷体" panose="02010609060101010101" pitchFamily="49" charset="-122"/>
                <a:ea typeface="楷体" panose="02010609060101010101" pitchFamily="49" charset="-122"/>
              </a:rPr>
              <a:t>信息技术和教育教学深度融合，</a:t>
            </a:r>
            <a:r>
              <a:rPr lang="zh-CN" altLang="en-US" sz="3200" b="1" dirty="0">
                <a:solidFill>
                  <a:srgbClr val="FFFF00"/>
                </a:solidFill>
                <a:latin typeface="楷体" panose="02010609060101010101" pitchFamily="49" charset="-122"/>
                <a:ea typeface="楷体" panose="02010609060101010101" pitchFamily="49" charset="-122"/>
              </a:rPr>
              <a:t>积极探索</a:t>
            </a:r>
            <a:r>
              <a:rPr lang="zh-CN" altLang="en-US" sz="3200" b="1" dirty="0">
                <a:solidFill>
                  <a:schemeClr val="bg1"/>
                </a:solidFill>
                <a:latin typeface="楷体" panose="02010609060101010101" pitchFamily="49" charset="-122"/>
                <a:ea typeface="楷体" panose="02010609060101010101" pitchFamily="49" charset="-122"/>
              </a:rPr>
              <a:t>利用信息化手段扩大优质教育资源覆盖面的有效机制。</a:t>
            </a:r>
            <a:r>
              <a:rPr lang="zh-CN" altLang="en-US" sz="3200" b="1" dirty="0" smtClean="0">
                <a:solidFill>
                  <a:schemeClr val="bg1"/>
                </a:solidFill>
                <a:latin typeface="楷体" panose="02010609060101010101" pitchFamily="49" charset="-122"/>
                <a:ea typeface="楷体" panose="02010609060101010101" pitchFamily="49" charset="-122"/>
              </a:rPr>
              <a:t>经过三年多的</a:t>
            </a:r>
            <a:r>
              <a:rPr lang="zh-CN" altLang="en-US" sz="3200" b="1" dirty="0">
                <a:solidFill>
                  <a:schemeClr val="bg1"/>
                </a:solidFill>
                <a:latin typeface="楷体" panose="02010609060101010101" pitchFamily="49" charset="-122"/>
                <a:ea typeface="楷体" panose="02010609060101010101" pitchFamily="49" charset="-122"/>
              </a:rPr>
              <a:t>建设和实践</a:t>
            </a:r>
            <a:r>
              <a:rPr lang="zh-CN" altLang="en-US" sz="3200" b="1" dirty="0" smtClean="0">
                <a:solidFill>
                  <a:schemeClr val="bg1"/>
                </a:solidFill>
                <a:latin typeface="楷体" panose="02010609060101010101" pitchFamily="49" charset="-122"/>
                <a:ea typeface="楷体" panose="02010609060101010101" pitchFamily="49" charset="-122"/>
              </a:rPr>
              <a:t>，以试点工作带动教育信息化工作成效明显。</a:t>
            </a:r>
            <a:endParaRPr lang="zh-CN" altLang="en-US" sz="3200" b="1" dirty="0">
              <a:solidFill>
                <a:schemeClr val="bg1"/>
              </a:solidFill>
              <a:latin typeface="楷体" panose="02010609060101010101" pitchFamily="49" charset="-122"/>
              <a:ea typeface="楷体" panose="02010609060101010101" pitchFamily="49" charset="-122"/>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内容占位符 3"/>
          <p:cNvGraphicFramePr/>
          <p:nvPr/>
        </p:nvGraphicFramePr>
        <p:xfrm>
          <a:off x="30935" y="1543725"/>
          <a:ext cx="5819260" cy="409999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1" name="TextBox 11"/>
          <p:cNvSpPr txBox="1"/>
          <p:nvPr/>
        </p:nvSpPr>
        <p:spPr>
          <a:xfrm>
            <a:off x="5411652" y="2205385"/>
            <a:ext cx="3395263" cy="1737360"/>
          </a:xfrm>
          <a:prstGeom prst="rect">
            <a:avLst/>
          </a:prstGeom>
          <a:noFill/>
        </p:spPr>
        <p:txBody>
          <a:bodyPr wrap="square" rtlCol="0">
            <a:spAutoFit/>
          </a:bodyPr>
          <a:lstStyle/>
          <a:p>
            <a:pPr indent="457200"/>
            <a:r>
              <a:rPr lang="zh-CN" altLang="en-US" sz="3600" dirty="0" smtClean="0">
                <a:solidFill>
                  <a:schemeClr val="bg1"/>
                </a:solidFill>
                <a:latin typeface="隶书" panose="02010509060101010101" pitchFamily="49" charset="-122"/>
                <a:ea typeface="隶书" panose="02010509060101010101" pitchFamily="49" charset="-122"/>
              </a:rPr>
              <a:t>东阳试点工作是按照五个维度来设计和推进。</a:t>
            </a:r>
            <a:endParaRPr lang="zh-CN" altLang="en-US" sz="3600" dirty="0">
              <a:solidFill>
                <a:schemeClr val="bg1"/>
              </a:solidFill>
              <a:latin typeface="隶书" panose="02010509060101010101" pitchFamily="49" charset="-122"/>
              <a:ea typeface="隶书" panose="02010509060101010101" pitchFamily="49" charset="-122"/>
            </a:endParaRPr>
          </a:p>
        </p:txBody>
      </p:sp>
      <p:sp>
        <p:nvSpPr>
          <p:cNvPr id="2" name="矩形 1">
            <a:hlinkClick r:id="rId6" action="ppaction://hlinksldjump"/>
          </p:cNvPr>
          <p:cNvSpPr/>
          <p:nvPr/>
        </p:nvSpPr>
        <p:spPr>
          <a:xfrm>
            <a:off x="7409339" y="5351328"/>
            <a:ext cx="1415772" cy="584775"/>
          </a:xfrm>
          <a:prstGeom prst="rect">
            <a:avLst/>
          </a:prstGeom>
          <a:noFill/>
        </p:spPr>
        <p:txBody>
          <a:bodyPr wrap="none" lIns="91440" tIns="45720" rIns="91440" bIns="45720">
            <a:spAutoFit/>
          </a:bodyPr>
          <a:lstStyle/>
          <a:p>
            <a:pPr algn="ctr"/>
            <a:r>
              <a:rPr lang="zh-CN" altLang="en-US" sz="3200" b="1" cap="none" spc="0" dirty="0" smtClean="0">
                <a:ln w="0"/>
                <a:solidFill>
                  <a:schemeClr val="accent1"/>
                </a:solidFill>
                <a:effectLst>
                  <a:outerShdw blurRad="38100" dist="25400" dir="5400000" algn="ctr" rotWithShape="0">
                    <a:srgbClr val="6E747A">
                      <a:alpha val="43000"/>
                    </a:srgbClr>
                  </a:outerShdw>
                </a:effectLst>
                <a:latin typeface="华文隶书" panose="02010800040101010101" pitchFamily="2" charset="-122"/>
                <a:ea typeface="华文隶书" panose="02010800040101010101" pitchFamily="2" charset="-122"/>
              </a:rPr>
              <a:t>下一页</a:t>
            </a:r>
            <a:endParaRPr lang="zh-CN" altLang="en-US" sz="3200" b="1" cap="none" spc="0" dirty="0">
              <a:ln w="0"/>
              <a:solidFill>
                <a:schemeClr val="accent1"/>
              </a:solidFill>
              <a:effectLst>
                <a:outerShdw blurRad="38100" dist="25400" dir="5400000" algn="ctr" rotWithShape="0">
                  <a:srgbClr val="6E747A">
                    <a:alpha val="43000"/>
                  </a:srgbClr>
                </a:outerShdw>
              </a:effectLst>
              <a:latin typeface="华文隶书" panose="02010800040101010101" pitchFamily="2" charset="-122"/>
              <a:ea typeface="华文隶书" panose="02010800040101010101" pitchFamily="2" charset="-122"/>
            </a:endParaRPr>
          </a:p>
        </p:txBody>
      </p:sp>
      <p:grpSp>
        <p:nvGrpSpPr>
          <p:cNvPr id="19" name="Group 44"/>
          <p:cNvGrpSpPr/>
          <p:nvPr/>
        </p:nvGrpSpPr>
        <p:grpSpPr bwMode="auto">
          <a:xfrm>
            <a:off x="30934" y="697915"/>
            <a:ext cx="9186129" cy="867748"/>
            <a:chOff x="0" y="1911"/>
            <a:chExt cx="8191" cy="1046"/>
          </a:xfrm>
        </p:grpSpPr>
        <p:grpSp>
          <p:nvGrpSpPr>
            <p:cNvPr id="20" name="Group 16"/>
            <p:cNvGrpSpPr/>
            <p:nvPr/>
          </p:nvGrpSpPr>
          <p:grpSpPr bwMode="auto">
            <a:xfrm>
              <a:off x="0" y="1911"/>
              <a:ext cx="8191" cy="755"/>
              <a:chOff x="0" y="1344"/>
              <a:chExt cx="5760" cy="531"/>
            </a:xfrm>
          </p:grpSpPr>
          <p:sp>
            <p:nvSpPr>
              <p:cNvPr id="22" name="Rectangle 8"/>
              <p:cNvSpPr>
                <a:spLocks noChangeArrowheads="1"/>
              </p:cNvSpPr>
              <p:nvPr/>
            </p:nvSpPr>
            <p:spPr bwMode="auto">
              <a:xfrm>
                <a:off x="0" y="1344"/>
                <a:ext cx="1014" cy="531"/>
              </a:xfrm>
              <a:prstGeom prst="rect">
                <a:avLst/>
              </a:prstGeom>
              <a:gradFill rotWithShape="1">
                <a:gsLst>
                  <a:gs pos="0">
                    <a:srgbClr val="FFFFFF">
                      <a:alpha val="20000"/>
                    </a:srgb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3" name="Rectangle 9"/>
              <p:cNvSpPr>
                <a:spLocks noChangeArrowheads="1"/>
              </p:cNvSpPr>
              <p:nvPr/>
            </p:nvSpPr>
            <p:spPr bwMode="auto">
              <a:xfrm>
                <a:off x="4804" y="1344"/>
                <a:ext cx="956" cy="531"/>
              </a:xfrm>
              <a:prstGeom prst="rect">
                <a:avLst/>
              </a:prstGeom>
              <a:gradFill rotWithShape="1">
                <a:gsLst>
                  <a:gs pos="0">
                    <a:schemeClr val="bg1"/>
                  </a:gs>
                  <a:gs pos="100000">
                    <a:srgbClr val="FFFFFF">
                      <a:alpha val="20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4" name="Rectangle 10"/>
              <p:cNvSpPr>
                <a:spLocks noChangeArrowheads="1"/>
              </p:cNvSpPr>
              <p:nvPr/>
            </p:nvSpPr>
            <p:spPr bwMode="auto">
              <a:xfrm>
                <a:off x="1002" y="1351"/>
                <a:ext cx="3818" cy="524"/>
              </a:xfrm>
              <a:prstGeom prst="rect">
                <a:avLst/>
              </a:prstGeom>
              <a:gradFill rotWithShape="1">
                <a:gsLst>
                  <a:gs pos="0">
                    <a:schemeClr val="bg1"/>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21" name="Rectangle 25"/>
            <p:cNvSpPr>
              <a:spLocks noChangeArrowheads="1"/>
            </p:cNvSpPr>
            <p:nvPr/>
          </p:nvSpPr>
          <p:spPr bwMode="auto">
            <a:xfrm>
              <a:off x="0" y="2833"/>
              <a:ext cx="8158" cy="124"/>
            </a:xfrm>
            <a:prstGeom prst="rect">
              <a:avLst/>
            </a:prstGeom>
            <a:gradFill rotWithShape="1">
              <a:gsLst>
                <a:gs pos="0">
                  <a:srgbClr val="000000"/>
                </a:gs>
                <a:gs pos="100000">
                  <a:srgbClr val="000000">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25" name="矩形 24"/>
          <p:cNvSpPr/>
          <p:nvPr/>
        </p:nvSpPr>
        <p:spPr>
          <a:xfrm>
            <a:off x="642956" y="531255"/>
            <a:ext cx="2646878" cy="830997"/>
          </a:xfrm>
          <a:prstGeom prst="rect">
            <a:avLst/>
          </a:prstGeom>
        </p:spPr>
        <p:txBody>
          <a:bodyPr wrap="none">
            <a:spAutoFit/>
          </a:bodyPr>
          <a:lstStyle/>
          <a:p>
            <a:pPr>
              <a:lnSpc>
                <a:spcPct val="150000"/>
              </a:lnSpc>
            </a:pPr>
            <a:r>
              <a:rPr lang="zh-CN" altLang="en-US" sz="3200" b="1" dirty="0" smtClean="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rPr>
              <a:t>二、我们行动</a:t>
            </a:r>
            <a:endParaRPr lang="en-US" altLang="zh-CN" sz="3200" b="1" dirty="0">
              <a:ln w="19050">
                <a:solidFill>
                  <a:schemeClr val="bg1"/>
                </a:solidFill>
              </a:ln>
              <a:solidFill>
                <a:srgbClr val="CC3300"/>
              </a:solidFill>
              <a:effectLst>
                <a:reflection blurRad="6350" stA="55000" endA="300" endPos="45500" dir="5400000" sy="-100000" algn="bl" rotWithShape="0"/>
              </a:effectLst>
              <a:latin typeface="华文琥珀" panose="02010800040101010101" pitchFamily="2" charset="-122"/>
              <a:ea typeface="华文琥珀" panose="02010800040101010101" pitchFamily="2" charset="-122"/>
            </a:endParaRPr>
          </a:p>
        </p:txBody>
      </p:sp>
    </p:spTree>
  </p:cSld>
  <p:clrMapOvr>
    <a:masterClrMapping/>
  </p:clrMapOvr>
  <p:transition spd="slow"/>
  <p:timing>
    <p:tnLst>
      <p:par>
        <p:cTn id="1" dur="indefinite" restart="never" nodeType="tmRoot"/>
      </p:par>
    </p:tnLst>
  </p:timing>
</p:sld>
</file>

<file path=ppt/tags/tag1.xml><?xml version="1.0" encoding="utf-8"?>
<p:tagLst xmlns:p="http://schemas.openxmlformats.org/presentationml/2006/main">
  <p:tag name="MH" val="20160522122553"/>
  <p:tag name="MH_LIBRARY" val="GRAPHIC"/>
  <p:tag name="MH_TYPE" val="Picture"/>
  <p:tag name="MH_ORDER" val="1"/>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5083</Words>
  <Application>WPS 演示</Application>
  <PresentationFormat>全屏显示(4:3)</PresentationFormat>
  <Paragraphs>789</Paragraphs>
  <Slides>61</Slides>
  <Notes>32</Notes>
  <HiddenSlides>0</HiddenSlides>
  <MMClips>0</MMClips>
  <ScaleCrop>false</ScaleCrop>
  <HeadingPairs>
    <vt:vector size="6" baseType="variant">
      <vt:variant>
        <vt:lpstr>已用的字体</vt:lpstr>
      </vt:variant>
      <vt:variant>
        <vt:i4>17</vt:i4>
      </vt:variant>
      <vt:variant>
        <vt:lpstr>主题</vt:lpstr>
      </vt:variant>
      <vt:variant>
        <vt:i4>3</vt:i4>
      </vt:variant>
      <vt:variant>
        <vt:lpstr>幻灯片标题</vt:lpstr>
      </vt:variant>
      <vt:variant>
        <vt:i4>61</vt:i4>
      </vt:variant>
    </vt:vector>
  </HeadingPairs>
  <TitlesOfParts>
    <vt:vector size="81" baseType="lpstr">
      <vt:lpstr>Arial</vt:lpstr>
      <vt:lpstr>宋体</vt:lpstr>
      <vt:lpstr>Wingdings</vt:lpstr>
      <vt:lpstr>华文琥珀</vt:lpstr>
      <vt:lpstr>黑体</vt:lpstr>
      <vt:lpstr>隶书</vt:lpstr>
      <vt:lpstr>楷体</vt:lpstr>
      <vt:lpstr>华文隶书</vt:lpstr>
      <vt:lpstr>Calibri</vt:lpstr>
      <vt:lpstr>微软雅黑</vt:lpstr>
      <vt:lpstr>华文彩云</vt:lpstr>
      <vt:lpstr>楷体_GB2312</vt:lpstr>
      <vt:lpstr>Times New Roman</vt:lpstr>
      <vt:lpstr>Calibri</vt:lpstr>
      <vt:lpstr>华文楷体</vt:lpstr>
      <vt:lpstr>Times New Roman</vt:lpstr>
      <vt:lpstr>新宋体</vt:lpstr>
      <vt:lpstr>默认设计模板</vt:lpstr>
      <vt:lpstr>自定义设计方案</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国家教育资源公共服务平台（东阳中心）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dc:creator>
  <cp:lastModifiedBy>djglxg</cp:lastModifiedBy>
  <cp:revision>454</cp:revision>
  <cp:lastPrinted>2016-07-08T01:54:00Z</cp:lastPrinted>
  <dcterms:created xsi:type="dcterms:W3CDTF">2009-12-09T12:25:00Z</dcterms:created>
  <dcterms:modified xsi:type="dcterms:W3CDTF">2016-12-13T04:19:27Z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