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12192000" cy="6858000"/>
  <p:notesSz cx="6646863" cy="97774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0FC7-06F2-4011-B5EA-45A88FC646A7}" type="datetimeFigureOut">
              <a:rPr lang="zh-CN" altLang="en-US" smtClean="0"/>
              <a:t>2016/12/12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9868-ADD1-4D11-974C-838FC74C3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0FC7-06F2-4011-B5EA-45A88FC646A7}" type="datetimeFigureOut">
              <a:rPr lang="zh-CN" altLang="en-US" smtClean="0"/>
              <a:t>2016/12/12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9868-ADD1-4D11-974C-838FC74C33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kjkt.eduyun.cn/weike/index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363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互联网</a:t>
            </a:r>
            <a:r>
              <a:rPr lang="en-US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时代</a:t>
            </a:r>
            <a:br>
              <a:rPr lang="en-US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课堂重构与教学创新</a:t>
            </a:r>
            <a:endParaRPr lang="zh-CN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3200"/>
              <a:t>学校教育对学生创造力的扼杀</a:t>
            </a:r>
            <a:endParaRPr lang="zh-CN" altLang="en-US" sz="32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信息时代的学习创新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522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两个熊孩子的教育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932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新型学校的探索：</a:t>
            </a:r>
            <a:r>
              <a:rPr lang="en-US" altLang="zh-CN" b="1"/>
              <a:t>altschool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/>
              <a:t>Alt </a:t>
            </a:r>
            <a:r>
              <a:rPr lang="zh-CN" altLang="en-US" b="1"/>
              <a:t>：电脑键盘的换档键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53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教学方式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480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个性化订制：“教学卡片”系统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上课情景：学生在展示作品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71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项目 </a:t>
            </a:r>
            <a:r>
              <a:rPr lang="en-US" altLang="zh-CN" b="1"/>
              <a:t>/ </a:t>
            </a:r>
            <a:r>
              <a:rPr lang="zh-CN" altLang="en-US" b="1"/>
              <a:t>现实驱动学习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10000"/>
              </a:lnSpc>
            </a:pPr>
            <a:r>
              <a:rPr lang="zh-CN" altLang="en-US" sz="4000" b="1"/>
              <a:t>新型学校：丹麦</a:t>
            </a:r>
            <a:r>
              <a:rPr lang="en-US" altLang="zh-CN" sz="4000" b="1"/>
              <a:t>Hellerup</a:t>
            </a:r>
            <a:r>
              <a:rPr lang="zh-CN" altLang="en-US" sz="4000" b="1"/>
              <a:t>学校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631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779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/>
              <a:t>小结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zh-CN" altLang="en-US" sz="4400" b="1">
                <a:solidFill>
                  <a:srgbClr val="FF0000"/>
                </a:solidFill>
              </a:rPr>
              <a:t>二、互联网重塑教学形态</a:t>
            </a:r>
            <a:endParaRPr lang="zh-CN" altLang="zh-CN" sz="4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互联网重塑教学形态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/>
              <a:t>案例</a:t>
            </a:r>
            <a:r>
              <a:rPr lang="en-US" altLang="zh-CN" sz="4000" b="1"/>
              <a:t>1</a:t>
            </a:r>
            <a:r>
              <a:rPr lang="zh-CN" altLang="en-US" sz="4000" b="1"/>
              <a:t>：翻转课堂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可汗的教学视频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/>
              <a:t>翻转课堂的理念</a:t>
            </a:r>
            <a:endParaRPr lang="zh-CN" altLang="en-US" sz="40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/>
              <a:t>翻转课堂的两次知识内化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549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/>
              <a:t>案例</a:t>
            </a:r>
            <a:r>
              <a:rPr lang="en-US" altLang="zh-CN" sz="4400" b="1"/>
              <a:t>2</a:t>
            </a:r>
            <a:r>
              <a:rPr lang="zh-CN" altLang="en-US" sz="4400" b="1"/>
              <a:t>：开放教育资源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开放教育资源运动的价值</a:t>
            </a:r>
            <a:endParaRPr lang="zh-CN" altLang="en-US" sz="44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/>
              <a:t>案例</a:t>
            </a:r>
            <a:r>
              <a:rPr lang="en-US" altLang="zh-CN" sz="4000" b="1"/>
              <a:t>3</a:t>
            </a:r>
            <a:r>
              <a:rPr lang="zh-CN" altLang="en-US" sz="4000" b="1"/>
              <a:t>：大规模在线开放课程</a:t>
            </a:r>
            <a:r>
              <a:rPr lang="en-US" altLang="zh-CN" sz="4000" b="1"/>
              <a:t>MOOC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800" b="1" spc="-125">
                <a:gradFill>
                  <a:gsLst>
                    <a:gs pos="0">
                      <a:schemeClr val="bg2"/>
                    </a:gs>
                    <a:gs pos="2500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</a:rPr>
              <a:t>MOOC</a:t>
            </a:r>
            <a:r>
              <a:rPr lang="zh-CN" altLang="en-US" sz="4800" b="1" spc="-125">
                <a:gradFill>
                  <a:gsLst>
                    <a:gs pos="0">
                      <a:schemeClr val="bg2"/>
                    </a:gs>
                    <a:gs pos="2500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</a:rPr>
              <a:t>的概念</a:t>
            </a:r>
            <a:endParaRPr lang="zh-CN" altLang="en-US" sz="4800" b="1" spc="-125" dirty="0">
              <a:gradFill>
                <a:gsLst>
                  <a:gs pos="0">
                    <a:schemeClr val="bg2"/>
                  </a:gs>
                  <a:gs pos="25000">
                    <a:schemeClr val="bg2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736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/>
              <a:t>MOOC</a:t>
            </a:r>
            <a:r>
              <a:rPr lang="zh-CN" altLang="en-US" sz="4400" b="1"/>
              <a:t>的发展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互联网</a:t>
            </a:r>
            <a:r>
              <a:rPr lang="en-US" altLang="zh-CN" sz="4000" b="1"/>
              <a:t>+</a:t>
            </a:r>
            <a:r>
              <a:rPr lang="zh-CN" altLang="en-US" sz="4000" b="1"/>
              <a:t>时代的教学：由封闭走向开放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互联网</a:t>
            </a:r>
            <a:r>
              <a:rPr lang="en-US" altLang="zh-CN" sz="4400" b="1"/>
              <a:t>+</a:t>
            </a:r>
            <a:r>
              <a:rPr lang="zh-CN" altLang="en-US" sz="4400" b="1"/>
              <a:t>时代的教学特点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时代变革的新思维：互联网</a:t>
            </a:r>
            <a:r>
              <a:rPr lang="en-US" altLang="zh-CN" sz="4400" b="1"/>
              <a:t>+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应用网络思维促进学校发展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核心：推动课堂教学与在线学习的融合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课堂教学与在线学习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/>
              <a:t>小结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zh-CN" altLang="en-US" sz="4400" b="1">
                <a:solidFill>
                  <a:srgbClr val="FF0000"/>
                </a:solidFill>
              </a:rPr>
              <a:t>三、课堂的优化：资源的有效应用</a:t>
            </a:r>
            <a:endParaRPr lang="zh-CN" altLang="zh-CN" sz="4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应用技术与资源优化课堂教学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843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案例：教学点课堂案例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案例：微课资源的应用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951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国家教学点数字教育资源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713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/>
              <a:t>http://jxd.eduyun.cn/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911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39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5167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9841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/>
              <a:t>微课资源：</a:t>
            </a:r>
            <a:r>
              <a:rPr lang="en-US" altLang="zh-CN" sz="3600" b="1">
                <a:hlinkClick r:id="rId2"/>
              </a:rPr>
              <a:t>http://kjkt.eduyun.cn/weike/index.html</a:t>
            </a:r>
            <a:r>
              <a:rPr lang="en-US" altLang="zh-CN" sz="3600" b="1"/>
              <a:t> </a:t>
            </a:r>
            <a:br>
              <a:rPr lang="en-US" altLang="zh-CN" sz="3600" b="1"/>
            </a:br>
            <a:endParaRPr lang="zh-CN" altLang="en-US" sz="3600" dirty="0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8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72211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/>
              <a:t>资源：</a:t>
            </a:r>
            <a:r>
              <a:rPr lang="en-US" altLang="zh-CN" sz="4400"/>
              <a:t>http://www.chiculture.net/</a:t>
            </a:r>
            <a:endParaRPr lang="zh-CN" altLang="en-US" sz="44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5754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3200"/>
              <a:t>国外资源：</a:t>
            </a:r>
            <a:r>
              <a:rPr lang="en-US" altLang="zh-CN" sz="3200"/>
              <a:t>https://phet.colorado.edu/zh_CN/</a:t>
            </a:r>
            <a:endParaRPr lang="zh-CN" altLang="en-US" sz="32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276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/>
              <a:t>小结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>
                <a:solidFill>
                  <a:srgbClr val="FF0000"/>
                </a:solidFill>
              </a:rPr>
              <a:t>四、课堂的重构：混合式课堂</a:t>
            </a:r>
            <a:br>
              <a:rPr lang="zh-CN" altLang="zh-CN" sz="44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</a:br>
            <a:endParaRPr lang="zh-CN" altLang="zh-CN" sz="4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混合式课堂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388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教师的“混合”：双师教学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6371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407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专递课堂：一校带多校、一点带多点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专递课堂的案例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59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社会转型：工业</a:t>
            </a:r>
            <a:r>
              <a:rPr lang="en-US" altLang="zh-CN" sz="4400" b="1"/>
              <a:t>4.0 VS </a:t>
            </a:r>
            <a:r>
              <a:rPr lang="zh-CN" altLang="en-US" sz="4400" b="1"/>
              <a:t>教育</a:t>
            </a:r>
            <a:r>
              <a:rPr lang="en-US" altLang="zh-CN" sz="4400" b="1"/>
              <a:t>2.0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000" b="1"/>
              <a:t>课堂教学与在线学习的混合</a:t>
            </a:r>
            <a:r>
              <a:rPr lang="en-US" altLang="zh-CN" sz="4000" b="1"/>
              <a:t> : </a:t>
            </a:r>
            <a:r>
              <a:rPr lang="zh-CN" altLang="en-US" sz="4000" b="1"/>
              <a:t>英语分层阅读教学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课堂教学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3012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301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网络学习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43019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42166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89457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9878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小结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zh-CN" altLang="en-US" sz="4400" b="1">
                <a:solidFill>
                  <a:srgbClr val="FF0000"/>
                </a:solidFill>
              </a:rPr>
              <a:t>五、课堂的超越：多学科整合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8116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b="1"/>
              <a:t>芬兰教育改革</a:t>
            </a:r>
            <a:endParaRPr lang="zh-CN" altLang="en-US" sz="44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6778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b="1"/>
              <a:t>STEM</a:t>
            </a:r>
            <a:r>
              <a:rPr lang="zh-CN" altLang="en-US" sz="4000" b="1"/>
              <a:t>、创客教育与项目学习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63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b="1"/>
              <a:t>STEM</a:t>
            </a:r>
            <a:r>
              <a:rPr lang="zh-CN" altLang="en-US" sz="4000" b="1"/>
              <a:t>与项目学习（</a:t>
            </a:r>
            <a:r>
              <a:rPr lang="en-US" altLang="zh-CN" sz="4000" b="1"/>
              <a:t>PBL</a:t>
            </a:r>
            <a:r>
              <a:rPr lang="zh-CN" altLang="en-US" sz="4000" b="1"/>
              <a:t>）</a:t>
            </a:r>
            <a:endParaRPr lang="zh-CN" altLang="en-US" sz="40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598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3200" b="1"/>
              <a:t>案例：南方科技大学附属学校</a:t>
            </a:r>
            <a:endParaRPr lang="zh-CN" altLang="en-US" sz="32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0568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6306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48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/>
              <a:t>国际化校际</a:t>
            </a:r>
            <a:r>
              <a:rPr lang="en-US" altLang="zh-CN" b="1"/>
              <a:t>STEM</a:t>
            </a:r>
            <a:r>
              <a:rPr lang="zh-CN" altLang="en-US" b="1"/>
              <a:t>课程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8226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/>
              <a:t>https://wise.berkeley.edu/projectlibrary</a:t>
            </a:r>
            <a:endParaRPr lang="zh-CN" altLang="en-US" sz="36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5770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小结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3600" b="1"/>
              <a:t>超越与变革：翻转课堂与项目学习</a:t>
            </a:r>
            <a:br>
              <a:rPr lang="en-US" altLang="zh-CN" sz="3600" b="1"/>
            </a:br>
            <a:r>
              <a:rPr lang="zh-CN" altLang="en-US" sz="3600" b="1"/>
              <a:t>连接与整合：智慧校园与电子书包</a:t>
            </a:r>
            <a:endParaRPr lang="zh-CN" altLang="en-US" sz="3600" b="1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宽屏</PresentationFormat>
  <Paragraphs>59</Paragraphs>
  <Slides>94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94</vt:i4>
      </vt:variant>
    </vt:vector>
  </HeadingPairs>
  <TitlesOfParts>
    <vt:vector size="99" baseType="lpstr">
      <vt:lpstr>等线</vt:lpstr>
      <vt:lpstr>等线 Light</vt:lpstr>
      <vt:lpstr>黑体</vt:lpstr>
      <vt:lpstr>Arial</vt:lpstr>
      <vt:lpstr>Office 主题​​</vt:lpstr>
      <vt:lpstr>互联网+时代 课堂重构与教学创新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社会转型：工业4.0 VS 教育2.0</vt:lpstr>
      <vt:lpstr>PowerPoint 演示文稿</vt:lpstr>
      <vt:lpstr>PowerPoint 演示文稿</vt:lpstr>
      <vt:lpstr>PowerPoint 演示文稿</vt:lpstr>
      <vt:lpstr>PowerPoint 演示文稿</vt:lpstr>
      <vt:lpstr>学校教育对学生创造力的扼杀</vt:lpstr>
      <vt:lpstr>信息时代的学习创新</vt:lpstr>
      <vt:lpstr>两个熊孩子的教育</vt:lpstr>
      <vt:lpstr>PowerPoint 演示文稿</vt:lpstr>
      <vt:lpstr>新型学校的探索：altschool</vt:lpstr>
      <vt:lpstr>Alt ：电脑键盘的换档键</vt:lpstr>
      <vt:lpstr>教学方式</vt:lpstr>
      <vt:lpstr>个性化订制：“教学卡片”系统</vt:lpstr>
      <vt:lpstr>上课情景：学生在展示作品</vt:lpstr>
      <vt:lpstr>项目 / 现实驱动学习</vt:lpstr>
      <vt:lpstr>新型学校：丹麦Hellerup学校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二、互联网重塑教学形态</vt:lpstr>
      <vt:lpstr>PowerPoint 演示文稿</vt:lpstr>
      <vt:lpstr>互联网重塑教学形态</vt:lpstr>
      <vt:lpstr>案例1：翻转课堂</vt:lpstr>
      <vt:lpstr>可汗的教学视频</vt:lpstr>
      <vt:lpstr>翻转课堂的理念</vt:lpstr>
      <vt:lpstr>翻转课堂的两次知识内化</vt:lpstr>
      <vt:lpstr>案例2：开放教育资源</vt:lpstr>
      <vt:lpstr>开放教育资源运动的价值</vt:lpstr>
      <vt:lpstr>案例3：大规模在线开放课程MOOC</vt:lpstr>
      <vt:lpstr>MOOC的概念</vt:lpstr>
      <vt:lpstr>MOOC的发展</vt:lpstr>
      <vt:lpstr>互联网+时代的教学：由封闭走向开放</vt:lpstr>
      <vt:lpstr>互联网+时代的教学特点</vt:lpstr>
      <vt:lpstr>时代变革的新思维：互联网+</vt:lpstr>
      <vt:lpstr>应用网络思维促进学校发展</vt:lpstr>
      <vt:lpstr>核心：推动课堂教学与在线学习的融合</vt:lpstr>
      <vt:lpstr>课堂教学与在线学习</vt:lpstr>
      <vt:lpstr>小结</vt:lpstr>
      <vt:lpstr>三、课堂的优化：资源的有效应用</vt:lpstr>
      <vt:lpstr>应用技术与资源优化课堂教学</vt:lpstr>
      <vt:lpstr>案例：教学点课堂案例</vt:lpstr>
      <vt:lpstr>案例：微课资源的应用</vt:lpstr>
      <vt:lpstr>国家教学点数字教育资源</vt:lpstr>
      <vt:lpstr>http://jxd.eduyun.cn/</vt:lpstr>
      <vt:lpstr>PowerPoint 演示文稿</vt:lpstr>
      <vt:lpstr>PowerPoint 演示文稿</vt:lpstr>
      <vt:lpstr>PowerPoint 演示文稿</vt:lpstr>
      <vt:lpstr>微课资源：http://kjkt.eduyun.cn/weike/index.html  </vt:lpstr>
      <vt:lpstr>资源：http://www.chiculture.net/</vt:lpstr>
      <vt:lpstr>国外资源：https://phet.colorado.edu/zh_CN/</vt:lpstr>
      <vt:lpstr>小结</vt:lpstr>
      <vt:lpstr>四、课堂的重构：混合式课堂 </vt:lpstr>
      <vt:lpstr>混合式课堂</vt:lpstr>
      <vt:lpstr>教师的“混合”：双师教学</vt:lpstr>
      <vt:lpstr>PowerPoint 演示文稿</vt:lpstr>
      <vt:lpstr>PowerPoint 演示文稿</vt:lpstr>
      <vt:lpstr>专递课堂：一校带多校、一点带多点</vt:lpstr>
      <vt:lpstr>专递课堂的案例</vt:lpstr>
      <vt:lpstr>课堂教学与在线学习的混合 : 英语分层阅读教学</vt:lpstr>
      <vt:lpstr>PowerPoint 演示文稿</vt:lpstr>
      <vt:lpstr>课堂教学</vt:lpstr>
      <vt:lpstr>PowerPoint 演示文稿</vt:lpstr>
      <vt:lpstr>网络学习</vt:lpstr>
      <vt:lpstr>PowerPoint 演示文稿</vt:lpstr>
      <vt:lpstr>PowerPoint 演示文稿</vt:lpstr>
      <vt:lpstr>PowerPoint 演示文稿</vt:lpstr>
      <vt:lpstr>小结</vt:lpstr>
      <vt:lpstr>五、课堂的超越：多学科整合</vt:lpstr>
      <vt:lpstr>PowerPoint 演示文稿</vt:lpstr>
      <vt:lpstr>芬兰教育改革</vt:lpstr>
      <vt:lpstr>STEM、创客教育与项目学习</vt:lpstr>
      <vt:lpstr>STEM与项目学习（PBL）</vt:lpstr>
      <vt:lpstr>案例：南方科技大学附属学校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国际化校际STEM课程</vt:lpstr>
      <vt:lpstr>https://wise.berkeley.edu/projectlibrary</vt:lpstr>
      <vt:lpstr>小结</vt:lpstr>
      <vt:lpstr>超越与变革：翻转课堂与项目学习 连接与整合：智慧校园与电子书包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互联网+时代 课堂重构与教学创新</dc:title>
  <dc:creator>Ryan</dc:creator>
  <cp:lastModifiedBy>Ryan</cp:lastModifiedBy>
  <cp:revision>1</cp:revision>
  <dcterms:created xsi:type="dcterms:W3CDTF">2016-12-12T15:16:13Z</dcterms:created>
  <dcterms:modified xsi:type="dcterms:W3CDTF">2016-12-12T15:16:13Z</dcterms:modified>
</cp:coreProperties>
</file>